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4.xml" ContentType="application/vnd.openxmlformats-officedocument.drawingml.chart+xml"/>
  <Override PartName="/ppt/notesSlides/notesSlide4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5.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5"/>
  </p:notesMasterIdLst>
  <p:handoutMasterIdLst>
    <p:handoutMasterId r:id="rId66"/>
  </p:handoutMasterIdLst>
  <p:sldIdLst>
    <p:sldId id="755" r:id="rId2"/>
    <p:sldId id="646" r:id="rId3"/>
    <p:sldId id="647" r:id="rId4"/>
    <p:sldId id="731" r:id="rId5"/>
    <p:sldId id="729" r:id="rId6"/>
    <p:sldId id="730" r:id="rId7"/>
    <p:sldId id="712" r:id="rId8"/>
    <p:sldId id="745" r:id="rId9"/>
    <p:sldId id="741" r:id="rId10"/>
    <p:sldId id="746" r:id="rId11"/>
    <p:sldId id="740" r:id="rId12"/>
    <p:sldId id="747" r:id="rId13"/>
    <p:sldId id="743" r:id="rId14"/>
    <p:sldId id="748" r:id="rId15"/>
    <p:sldId id="744" r:id="rId16"/>
    <p:sldId id="742" r:id="rId17"/>
    <p:sldId id="726" r:id="rId18"/>
    <p:sldId id="734" r:id="rId19"/>
    <p:sldId id="648" r:id="rId20"/>
    <p:sldId id="733" r:id="rId21"/>
    <p:sldId id="685" r:id="rId22"/>
    <p:sldId id="672" r:id="rId23"/>
    <p:sldId id="716" r:id="rId24"/>
    <p:sldId id="717" r:id="rId25"/>
    <p:sldId id="760" r:id="rId26"/>
    <p:sldId id="711" r:id="rId27"/>
    <p:sldId id="749" r:id="rId28"/>
    <p:sldId id="674" r:id="rId29"/>
    <p:sldId id="680" r:id="rId30"/>
    <p:sldId id="692" r:id="rId31"/>
    <p:sldId id="735" r:id="rId32"/>
    <p:sldId id="724" r:id="rId33"/>
    <p:sldId id="750" r:id="rId34"/>
    <p:sldId id="751" r:id="rId35"/>
    <p:sldId id="752" r:id="rId36"/>
    <p:sldId id="713" r:id="rId37"/>
    <p:sldId id="756" r:id="rId38"/>
    <p:sldId id="691" r:id="rId39"/>
    <p:sldId id="719" r:id="rId40"/>
    <p:sldId id="677" r:id="rId41"/>
    <p:sldId id="679" r:id="rId42"/>
    <p:sldId id="727" r:id="rId43"/>
    <p:sldId id="675" r:id="rId44"/>
    <p:sldId id="681" r:id="rId45"/>
    <p:sldId id="732" r:id="rId46"/>
    <p:sldId id="678" r:id="rId47"/>
    <p:sldId id="693" r:id="rId48"/>
    <p:sldId id="695" r:id="rId49"/>
    <p:sldId id="723" r:id="rId50"/>
    <p:sldId id="725" r:id="rId51"/>
    <p:sldId id="728" r:id="rId52"/>
    <p:sldId id="758" r:id="rId53"/>
    <p:sldId id="722" r:id="rId54"/>
    <p:sldId id="714" r:id="rId55"/>
    <p:sldId id="694" r:id="rId56"/>
    <p:sldId id="704" r:id="rId57"/>
    <p:sldId id="698" r:id="rId58"/>
    <p:sldId id="715" r:id="rId59"/>
    <p:sldId id="705" r:id="rId60"/>
    <p:sldId id="759" r:id="rId61"/>
    <p:sldId id="702" r:id="rId62"/>
    <p:sldId id="709" r:id="rId63"/>
    <p:sldId id="708" r:id="rId64"/>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96">
          <p15:clr>
            <a:srgbClr val="A4A3A4"/>
          </p15:clr>
        </p15:guide>
        <p15:guide id="3" orient="horz" pos="4088">
          <p15:clr>
            <a:srgbClr val="A4A3A4"/>
          </p15:clr>
        </p15:guide>
        <p15:guide id="4" orient="horz" pos="821">
          <p15:clr>
            <a:srgbClr val="A4A3A4"/>
          </p15:clr>
        </p15:guide>
        <p15:guide id="5" pos="289">
          <p15:clr>
            <a:srgbClr val="A4A3A4"/>
          </p15:clr>
        </p15:guide>
        <p15:guide id="6" pos="5472">
          <p15:clr>
            <a:srgbClr val="A4A3A4"/>
          </p15:clr>
        </p15:guide>
        <p15:guide id="7" pos="1649">
          <p15:clr>
            <a:srgbClr val="A4A3A4"/>
          </p15:clr>
        </p15:guide>
        <p15:guide id="8" pos="431">
          <p15:clr>
            <a:srgbClr val="A4A3A4"/>
          </p15:clr>
        </p15:guide>
        <p15:guide id="9" pos="4195">
          <p15:clr>
            <a:srgbClr val="A4A3A4"/>
          </p15:clr>
        </p15:guide>
        <p15:guide id="10" pos="3001">
          <p15:clr>
            <a:srgbClr val="A4A3A4"/>
          </p15:clr>
        </p15:guide>
        <p15:guide id="11" pos="2767">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8608"/>
    <a:srgbClr val="00374A"/>
    <a:srgbClr val="005AA4"/>
    <a:srgbClr val="97D0FF"/>
    <a:srgbClr val="F7F7F7"/>
    <a:srgbClr val="A9A9A9"/>
    <a:srgbClr val="919191"/>
    <a:srgbClr val="009EDB"/>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6719FE-7D3F-48C5-806B-1D009DA3A5D1}">
  <a:tblStyle styleId="{AD6719FE-7D3F-48C5-806B-1D009DA3A5D1}" styleName="Firmwide Custom">
    <a:wholeTbl>
      <a:tcTxStyle>
        <a:fontRef idx="minor">
          <a:prstClr val="black"/>
        </a:fontRef>
        <a:schemeClr val="dk1"/>
      </a:tcTxStyle>
      <a:tcStyle>
        <a:tcBdr>
          <a:left>
            <a:ln>
              <a:noFill/>
            </a:ln>
          </a:left>
          <a:right>
            <a:ln>
              <a:noFill/>
            </a:ln>
          </a:right>
          <a:top>
            <a:ln>
              <a:noFill/>
            </a:ln>
          </a:top>
          <a:bottom>
            <a:ln w="6350" cmpd="sng">
              <a:solidFill>
                <a:schemeClr val="lt2"/>
              </a:solidFill>
            </a:ln>
          </a:bottom>
          <a:insideH>
            <a:ln w="6350" cmpd="sng">
              <a:solidFill>
                <a:schemeClr val="lt2"/>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tcStyle>
    </a:band2V>
    <a:lastCol>
      <a:tcTxStyle b="on">
        <a:fontRef idx="minor">
          <a:prstClr val="black"/>
        </a:fontRef>
        <a:schemeClr val="dk1"/>
      </a:tcTxStyle>
      <a:tcStyle>
        <a:tcBdr/>
        <a:fill>
          <a:noFill/>
        </a:fill>
      </a:tcStyle>
    </a:lastCol>
    <a:firstCol>
      <a:tcTxStyle b="on">
        <a:fontRef idx="minor">
          <a:prstClr val="black"/>
        </a:fontRef>
        <a:schemeClr val="accent2"/>
      </a:tcTxStyle>
      <a:tcStyle>
        <a:tcBdr/>
        <a:fill>
          <a:noFill/>
        </a:fill>
      </a:tcStyle>
    </a:firstCol>
    <a:lastRow>
      <a:tcTxStyle b="on">
        <a:fontRef idx="minor">
          <a:prstClr val="black"/>
        </a:fontRef>
        <a:schemeClr val="dk1"/>
      </a:tcTxStyle>
      <a:tcStyle>
        <a:tcBdr>
          <a:top>
            <a:ln w="6350" cmpd="sng">
              <a:solidFill>
                <a:schemeClr val="lt2"/>
              </a:solidFill>
            </a:ln>
          </a:top>
        </a:tcBdr>
        <a:fill>
          <a:noFill/>
        </a:fill>
      </a:tcStyle>
    </a:lastRow>
    <a:firstRow>
      <a:tcTxStyle b="on">
        <a:fontRef idx="minor">
          <a:prstClr val="black"/>
        </a:fontRef>
        <a:schemeClr val="accent2"/>
      </a:tcTxStyle>
      <a:tcStyle>
        <a:tcBdr>
          <a:bottom>
            <a:ln w="6350" cmpd="sng">
              <a:solidFill>
                <a:schemeClr val="l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464" autoAdjust="0"/>
  </p:normalViewPr>
  <p:slideViewPr>
    <p:cSldViewPr snapToGrid="0">
      <p:cViewPr varScale="1">
        <p:scale>
          <a:sx n="86" d="100"/>
          <a:sy n="86" d="100"/>
        </p:scale>
        <p:origin x="1382" y="53"/>
      </p:cViewPr>
      <p:guideLst>
        <p:guide orient="horz"/>
        <p:guide orient="horz" pos="96"/>
        <p:guide orient="horz" pos="4088"/>
        <p:guide orient="horz" pos="821"/>
        <p:guide pos="289"/>
        <p:guide pos="5472"/>
        <p:guide pos="1649"/>
        <p:guide pos="431"/>
        <p:guide pos="4195"/>
        <p:guide pos="3001"/>
        <p:guide pos="2767"/>
      </p:guideLst>
    </p:cSldViewPr>
  </p:slideViewPr>
  <p:notesTextViewPr>
    <p:cViewPr>
      <p:scale>
        <a:sx n="125" d="100"/>
        <a:sy n="125" d="100"/>
      </p:scale>
      <p:origin x="0" y="0"/>
    </p:cViewPr>
  </p:notesTextViewPr>
  <p:sorterViewPr>
    <p:cViewPr>
      <p:scale>
        <a:sx n="85" d="100"/>
        <a:sy n="85" d="100"/>
      </p:scale>
      <p:origin x="0" y="1074"/>
    </p:cViewPr>
  </p:sorterViewPr>
  <p:notesViewPr>
    <p:cSldViewPr snapToGrid="0" showGuides="1">
      <p:cViewPr varScale="1">
        <p:scale>
          <a:sx n="62" d="100"/>
          <a:sy n="62" d="100"/>
        </p:scale>
        <p:origin x="-3186" y="-96"/>
      </p:cViewPr>
      <p:guideLst>
        <p:guide orient="horz" pos="2951"/>
        <p:guide pos="2229"/>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

</file>

<file path=ppt/charts/_rels/chart2.xml.rels><?xml version="1.0" encoding="UTF-8" standalone="yes"?>
<Relationships xmlns="http://schemas.openxmlformats.org/package/2006/relationships"/>

</file>

<file path=ppt/charts/_rels/chart3.xml.rels><?xml version="1.0" encoding="UTF-8" standalone="yes"?>
<Relationships xmlns="http://schemas.openxmlformats.org/package/2006/relationships"/>

</file>

<file path=ppt/charts/_rels/chart4.xml.rels><?xml version="1.0" encoding="UTF-8" standalone="yes"?>
<Relationships xmlns="http://schemas.openxmlformats.org/package/2006/relationships"><Relationship Id="rId1" Type="http://schemas.openxmlformats.org/officeDocument/2006/relationships/oleObject" Target="about:blank"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about:blank"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rgbClr val="FFFFFF"/>
              </a:solidFill>
            </a:ln>
          </c:spPr>
          <c:dPt>
            <c:idx val="0"/>
            <c:bubble3D val="0"/>
            <c:spPr>
              <a:solidFill>
                <a:schemeClr val="accent2"/>
              </a:solidFill>
              <a:ln>
                <a:solidFill>
                  <a:srgbClr val="FFFFFF"/>
                </a:solidFill>
              </a:ln>
            </c:spPr>
            <c:extLst>
              <c:ext xmlns:c16="http://schemas.microsoft.com/office/drawing/2014/chart" uri="{C3380CC4-5D6E-409C-BE32-E72D297353CC}">
                <c16:uniqueId val="{00000001-8E33-42C7-8410-8736F46E8E53}"/>
              </c:ext>
            </c:extLst>
          </c:dPt>
          <c:dPt>
            <c:idx val="1"/>
            <c:bubble3D val="0"/>
            <c:spPr>
              <a:solidFill>
                <a:schemeClr val="bg1"/>
              </a:solidFill>
              <a:ln>
                <a:solidFill>
                  <a:srgbClr val="FFFFFF"/>
                </a:solidFill>
              </a:ln>
            </c:spPr>
            <c:extLst>
              <c:ext xmlns:c16="http://schemas.microsoft.com/office/drawing/2014/chart" uri="{C3380CC4-5D6E-409C-BE32-E72D297353CC}">
                <c16:uniqueId val="{00000003-8E33-42C7-8410-8736F46E8E53}"/>
              </c:ext>
            </c:extLst>
          </c:dPt>
          <c:cat>
            <c:strRef>
              <c:f>Sheet1!$A$2:$A$3</c:f>
              <c:strCache>
                <c:ptCount val="2"/>
                <c:pt idx="0">
                  <c:v>1st Qtr</c:v>
                </c:pt>
                <c:pt idx="1">
                  <c:v>2nd Qtr</c:v>
                </c:pt>
              </c:strCache>
            </c:strRef>
          </c:cat>
          <c:val>
            <c:numRef>
              <c:f>Sheet1!$B$2:$B$3</c:f>
              <c:numCache>
                <c:formatCode>General</c:formatCode>
                <c:ptCount val="2"/>
                <c:pt idx="0">
                  <c:v>34</c:v>
                </c:pt>
                <c:pt idx="1">
                  <c:v>66</c:v>
                </c:pt>
              </c:numCache>
            </c:numRef>
          </c:val>
          <c:extLst>
            <c:ext xmlns:c16="http://schemas.microsoft.com/office/drawing/2014/chart" uri="{C3380CC4-5D6E-409C-BE32-E72D297353CC}">
              <c16:uniqueId val="{00000004-8E33-42C7-8410-8736F46E8E53}"/>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4CE9-483E-A347-3B9897D195D2}"/>
              </c:ext>
            </c:extLst>
          </c:dPt>
          <c:dPt>
            <c:idx val="1"/>
            <c:bubble3D val="0"/>
            <c:spPr>
              <a:solidFill>
                <a:schemeClr val="bg1"/>
              </a:solidFill>
            </c:spPr>
            <c:extLst>
              <c:ext xmlns:c16="http://schemas.microsoft.com/office/drawing/2014/chart" uri="{C3380CC4-5D6E-409C-BE32-E72D297353CC}">
                <c16:uniqueId val="{00000003-4CE9-483E-A347-3B9897D195D2}"/>
              </c:ext>
            </c:extLst>
          </c:dPt>
          <c:cat>
            <c:strRef>
              <c:f>Sheet1!$A$2:$A$3</c:f>
              <c:strCache>
                <c:ptCount val="2"/>
                <c:pt idx="0">
                  <c:v>1st Qtr</c:v>
                </c:pt>
                <c:pt idx="1">
                  <c:v>2nd Qtr</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4CE9-483E-A347-3B9897D195D2}"/>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76777659335605"/>
          <c:y val="0.13502152478734947"/>
          <c:w val="0.59922533452997107"/>
          <c:h val="0.69030398130780923"/>
        </c:manualLayout>
      </c:layout>
      <c:doughnutChart>
        <c:varyColors val="1"/>
        <c:ser>
          <c:idx val="0"/>
          <c:order val="0"/>
          <c:tx>
            <c:strRef>
              <c:f>Sheet1!$B$1</c:f>
              <c:strCache>
                <c:ptCount val="1"/>
                <c:pt idx="0">
                  <c:v>Column1</c:v>
                </c:pt>
              </c:strCache>
            </c:strRef>
          </c:tx>
          <c:spPr>
            <a:ln>
              <a:noFill/>
            </a:ln>
          </c:spPr>
          <c:dPt>
            <c:idx val="0"/>
            <c:bubble3D val="0"/>
            <c:spPr>
              <a:solidFill>
                <a:schemeClr val="accent6"/>
              </a:solidFill>
              <a:ln>
                <a:noFill/>
              </a:ln>
            </c:spPr>
            <c:extLst>
              <c:ext xmlns:c16="http://schemas.microsoft.com/office/drawing/2014/chart" uri="{C3380CC4-5D6E-409C-BE32-E72D297353CC}">
                <c16:uniqueId val="{00000001-DF74-42B9-8F67-7102EBB2DD09}"/>
              </c:ext>
            </c:extLst>
          </c:dPt>
          <c:dPt>
            <c:idx val="1"/>
            <c:bubble3D val="0"/>
            <c:spPr>
              <a:solidFill>
                <a:schemeClr val="accent1"/>
              </a:solidFill>
              <a:ln>
                <a:noFill/>
              </a:ln>
            </c:spPr>
            <c:extLst>
              <c:ext xmlns:c16="http://schemas.microsoft.com/office/drawing/2014/chart" uri="{C3380CC4-5D6E-409C-BE32-E72D297353CC}">
                <c16:uniqueId val="{00000003-DF74-42B9-8F67-7102EBB2DD09}"/>
              </c:ext>
            </c:extLst>
          </c:dPt>
          <c:dPt>
            <c:idx val="2"/>
            <c:bubble3D val="0"/>
            <c:spPr>
              <a:solidFill>
                <a:schemeClr val="accent2"/>
              </a:solidFill>
              <a:ln>
                <a:noFill/>
              </a:ln>
            </c:spPr>
            <c:extLst>
              <c:ext xmlns:c16="http://schemas.microsoft.com/office/drawing/2014/chart" uri="{C3380CC4-5D6E-409C-BE32-E72D297353CC}">
                <c16:uniqueId val="{00000005-DF74-42B9-8F67-7102EBB2DD09}"/>
              </c:ext>
            </c:extLst>
          </c:dPt>
          <c:dPt>
            <c:idx val="3"/>
            <c:bubble3D val="0"/>
            <c:spPr>
              <a:solidFill>
                <a:schemeClr val="accent3"/>
              </a:solidFill>
              <a:ln>
                <a:noFill/>
              </a:ln>
            </c:spPr>
            <c:extLst>
              <c:ext xmlns:c16="http://schemas.microsoft.com/office/drawing/2014/chart" uri="{C3380CC4-5D6E-409C-BE32-E72D297353CC}">
                <c16:uniqueId val="{00000007-DF74-42B9-8F67-7102EBB2DD09}"/>
              </c:ext>
            </c:extLst>
          </c:dPt>
          <c:dPt>
            <c:idx val="4"/>
            <c:bubble3D val="0"/>
            <c:spPr>
              <a:solidFill>
                <a:schemeClr val="accent4"/>
              </a:solidFill>
              <a:ln>
                <a:noFill/>
              </a:ln>
            </c:spPr>
            <c:extLst>
              <c:ext xmlns:c16="http://schemas.microsoft.com/office/drawing/2014/chart" uri="{C3380CC4-5D6E-409C-BE32-E72D297353CC}">
                <c16:uniqueId val="{00000009-DF74-42B9-8F67-7102EBB2DD09}"/>
              </c:ext>
            </c:extLst>
          </c:dPt>
          <c:dPt>
            <c:idx val="5"/>
            <c:bubble3D val="0"/>
            <c:spPr>
              <a:solidFill>
                <a:schemeClr val="accent5"/>
              </a:solidFill>
              <a:ln>
                <a:noFill/>
              </a:ln>
            </c:spPr>
            <c:extLst>
              <c:ext xmlns:c16="http://schemas.microsoft.com/office/drawing/2014/chart" uri="{C3380CC4-5D6E-409C-BE32-E72D297353CC}">
                <c16:uniqueId val="{0000000B-DF74-42B9-8F67-7102EBB2DD09}"/>
              </c:ext>
            </c:extLst>
          </c:dPt>
          <c:dLbls>
            <c:dLbl>
              <c:idx val="0"/>
              <c:layout>
                <c:manualLayout>
                  <c:x val="1.4490221598997823E-2"/>
                  <c:y val="-3.7254514232821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74-42B9-8F67-7102EBB2DD09}"/>
                </c:ext>
              </c:extLst>
            </c:dLbl>
            <c:dLbl>
              <c:idx val="2"/>
              <c:layout>
                <c:manualLayout>
                  <c:x val="5.4905120188554202E-2"/>
                  <c:y val="3.4665377506870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74-42B9-8F67-7102EBB2DD09}"/>
                </c:ext>
              </c:extLst>
            </c:dLbl>
            <c:dLbl>
              <c:idx val="3"/>
              <c:layout>
                <c:manualLayout>
                  <c:x val="-1.614856476133944E-2"/>
                  <c:y val="-3.8517086118745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74-42B9-8F67-7102EBB2DD09}"/>
                </c:ext>
              </c:extLst>
            </c:dLbl>
            <c:dLbl>
              <c:idx val="4"/>
              <c:layout>
                <c:manualLayout>
                  <c:x val="0"/>
                  <c:y val="-2.3110251671247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F74-42B9-8F67-7102EBB2DD09}"/>
                </c:ext>
              </c:extLst>
            </c:dLbl>
            <c:dLbl>
              <c:idx val="5"/>
              <c:layout>
                <c:manualLayout>
                  <c:x val="0"/>
                  <c:y val="-2.6961960283121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F74-42B9-8F67-7102EBB2DD09}"/>
                </c:ext>
              </c:extLst>
            </c:dLbl>
            <c:numFmt formatCode="0%" sourceLinked="0"/>
            <c:spPr>
              <a:noFill/>
              <a:ln>
                <a:noFill/>
              </a:ln>
              <a:effectLst/>
            </c:spPr>
            <c:txPr>
              <a:bodyPr/>
              <a:lstStyle/>
              <a:p>
                <a:pPr>
                  <a:defRPr b="1">
                    <a:solidFill>
                      <a:srgbClr val="FFFFFF"/>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[Need Label]</c:v>
                </c:pt>
                <c:pt idx="1">
                  <c:v>Social Security</c:v>
                </c:pt>
                <c:pt idx="2">
                  <c:v>Earnings</c:v>
                </c:pt>
                <c:pt idx="3">
                  <c:v>Asset Income</c:v>
                </c:pt>
                <c:pt idx="4">
                  <c:v>Private Pensions</c:v>
                </c:pt>
                <c:pt idx="5">
                  <c:v>Government Employee Pensions</c:v>
                </c:pt>
              </c:strCache>
            </c:strRef>
          </c:cat>
          <c:val>
            <c:numRef>
              <c:f>Sheet1!$B$2:$B$7</c:f>
              <c:numCache>
                <c:formatCode>0.00%</c:formatCode>
                <c:ptCount val="6"/>
                <c:pt idx="0">
                  <c:v>0.04</c:v>
                </c:pt>
                <c:pt idx="1">
                  <c:v>0.33</c:v>
                </c:pt>
                <c:pt idx="2">
                  <c:v>0.34</c:v>
                </c:pt>
                <c:pt idx="3">
                  <c:v>0.09</c:v>
                </c:pt>
                <c:pt idx="4">
                  <c:v>0.12</c:v>
                </c:pt>
                <c:pt idx="5">
                  <c:v>0.08</c:v>
                </c:pt>
              </c:numCache>
            </c:numRef>
          </c:val>
          <c:extLst>
            <c:ext xmlns:c16="http://schemas.microsoft.com/office/drawing/2014/chart" uri="{C3380CC4-5D6E-409C-BE32-E72D297353CC}">
              <c16:uniqueId val="{0000000C-DF74-42B9-8F67-7102EBB2DD09}"/>
            </c:ext>
          </c:extLst>
        </c:ser>
        <c:dLbls>
          <c:showLegendKey val="0"/>
          <c:showVal val="0"/>
          <c:showCatName val="0"/>
          <c:showSerName val="0"/>
          <c:showPercent val="0"/>
          <c:showBubbleSize val="0"/>
          <c:showLeaderLines val="1"/>
        </c:dLbls>
        <c:firstSliceAng val="0"/>
        <c:holeSize val="56"/>
      </c:doughnutChart>
      <c:spPr>
        <a:noFill/>
        <a:ln w="25429">
          <a:noFill/>
        </a:ln>
      </c:spPr>
    </c:plotArea>
    <c:plotVisOnly val="1"/>
    <c:dispBlanksAs val="gap"/>
    <c:showDLblsOverMax val="0"/>
  </c:chart>
  <c:txPr>
    <a:bodyPr/>
    <a:lstStyle/>
    <a:p>
      <a:pPr>
        <a:defRPr sz="1200">
          <a:solidFill>
            <a:schemeClr val="bg1"/>
          </a:solidFill>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0.2427781627296588"/>
                  <c:y val="0.23597629677733581"/>
                </c:manualLayout>
              </c:layout>
              <c:tx>
                <c:rich>
                  <a:bodyPr/>
                  <a:lstStyle/>
                  <a:p>
                    <a:r>
                      <a:rPr lang="en-US" sz="1200" dirty="0"/>
                      <a:t>Husband Benefits, 25%</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9F-40B9-A1E5-032CB0CB88A5}"/>
                </c:ext>
              </c:extLst>
            </c:dLbl>
            <c:dLbl>
              <c:idx val="1"/>
              <c:layout>
                <c:manualLayout>
                  <c:x val="-0.21423226742134005"/>
                  <c:y val="-0.19847340003737582"/>
                </c:manualLayout>
              </c:layout>
              <c:tx>
                <c:rich>
                  <a:bodyPr/>
                  <a:lstStyle/>
                  <a:p>
                    <a:pPr>
                      <a:defRPr/>
                    </a:pPr>
                    <a:r>
                      <a:rPr lang="en-US" sz="1200" dirty="0">
                        <a:latin typeface="Arial" panose="020B0604020202020204" pitchFamily="34" charset="0"/>
                        <a:cs typeface="Arial" panose="020B0604020202020204" pitchFamily="34" charset="0"/>
                      </a:rPr>
                      <a:t>Own &amp; Husband Benefits, 29%</a:t>
                    </a:r>
                  </a:p>
                </c:rich>
              </c:tx>
              <c:spPr>
                <a:ln>
                  <a:noFill/>
                </a:ln>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9F-40B9-A1E5-032CB0CB88A5}"/>
                </c:ext>
              </c:extLst>
            </c:dLbl>
            <c:dLbl>
              <c:idx val="2"/>
              <c:layout>
                <c:manualLayout>
                  <c:x val="0.21295328083989501"/>
                  <c:y val="2.6110344454365886E-2"/>
                </c:manualLayout>
              </c:layout>
              <c:tx>
                <c:rich>
                  <a:bodyPr/>
                  <a:lstStyle/>
                  <a:p>
                    <a:r>
                      <a:rPr lang="en-US" sz="1400" dirty="0"/>
                      <a:t>Own Benefits Only, 46%</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9F-40B9-A1E5-032CB0CB88A5}"/>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Sheet1!$A$1:$A$3</c:f>
              <c:strCache>
                <c:ptCount val="3"/>
                <c:pt idx="0">
                  <c:v>Husband's Benefits</c:v>
                </c:pt>
                <c:pt idx="1">
                  <c:v>Own and Husband's Benefits</c:v>
                </c:pt>
                <c:pt idx="2">
                  <c:v>Own Benefits Only</c:v>
                </c:pt>
              </c:strCache>
            </c:strRef>
          </c:cat>
          <c:val>
            <c:numRef>
              <c:f>Sheet1!$B$1:$B$3</c:f>
              <c:numCache>
                <c:formatCode>0%</c:formatCode>
                <c:ptCount val="3"/>
                <c:pt idx="0">
                  <c:v>0.25</c:v>
                </c:pt>
                <c:pt idx="1">
                  <c:v>0.28999999999999998</c:v>
                </c:pt>
                <c:pt idx="2">
                  <c:v>0.46</c:v>
                </c:pt>
              </c:numCache>
            </c:numRef>
          </c:val>
          <c:extLst>
            <c:ext xmlns:c16="http://schemas.microsoft.com/office/drawing/2014/chart" uri="{C3380CC4-5D6E-409C-BE32-E72D297353CC}">
              <c16:uniqueId val="{00000003-AB9F-40B9-A1E5-032CB0CB88A5}"/>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45660581940404"/>
          <c:y val="9.8055439681165715E-2"/>
          <c:w val="0.61068920874325894"/>
          <c:h val="0.8038891206376686"/>
        </c:manualLayout>
      </c:layout>
      <c:doughnutChart>
        <c:varyColors val="1"/>
        <c:ser>
          <c:idx val="0"/>
          <c:order val="0"/>
          <c:dLbls>
            <c:dLbl>
              <c:idx val="0"/>
              <c:layout>
                <c:manualLayout>
                  <c:x val="2.185792349726776E-2"/>
                  <c:y val="3.798670465337131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30-4CD7-A963-18C0E678823D}"/>
                </c:ext>
              </c:extLst>
            </c:dLbl>
            <c:dLbl>
              <c:idx val="2"/>
              <c:layout>
                <c:manualLayout>
                  <c:x val="-7.3770491803278687E-2"/>
                  <c:y val="0.1139601139601139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30-4CD7-A963-18C0E678823D}"/>
                </c:ext>
              </c:extLst>
            </c:dLbl>
            <c:dLbl>
              <c:idx val="3"/>
              <c:layout>
                <c:manualLayout>
                  <c:x val="-2.7322404371584699E-2"/>
                  <c:y val="-3.798670465337062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30-4CD7-A963-18C0E678823D}"/>
                </c:ext>
              </c:extLst>
            </c:dLbl>
            <c:dLbl>
              <c:idx val="4"/>
              <c:layout>
                <c:manualLayout>
                  <c:x val="-5.4644808743169399E-3"/>
                  <c:y val="-1.519468186134852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30-4CD7-A963-18C0E678823D}"/>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Sheet1!$A$1:$A$5</c:f>
              <c:strCache>
                <c:ptCount val="5"/>
                <c:pt idx="0">
                  <c:v>Social Security</c:v>
                </c:pt>
                <c:pt idx="1">
                  <c:v>Pensions</c:v>
                </c:pt>
                <c:pt idx="2">
                  <c:v>Other</c:v>
                </c:pt>
                <c:pt idx="3">
                  <c:v>Earnings</c:v>
                </c:pt>
                <c:pt idx="4">
                  <c:v>Savings and Investments</c:v>
                </c:pt>
              </c:strCache>
            </c:strRef>
          </c:cat>
          <c:val>
            <c:numRef>
              <c:f>Sheet1!$B$1:$B$5</c:f>
              <c:numCache>
                <c:formatCode>0%</c:formatCode>
                <c:ptCount val="5"/>
                <c:pt idx="0">
                  <c:v>0.35</c:v>
                </c:pt>
                <c:pt idx="1">
                  <c:v>0.17</c:v>
                </c:pt>
                <c:pt idx="2">
                  <c:v>0.03</c:v>
                </c:pt>
                <c:pt idx="3">
                  <c:v>0.34</c:v>
                </c:pt>
                <c:pt idx="4">
                  <c:v>0.11</c:v>
                </c:pt>
              </c:numCache>
            </c:numRef>
          </c:val>
          <c:extLst>
            <c:ext xmlns:c16="http://schemas.microsoft.com/office/drawing/2014/chart" uri="{C3380CC4-5D6E-409C-BE32-E72D297353CC}">
              <c16:uniqueId val="{00000004-4930-4CD7-A963-18C0E678823D}"/>
            </c:ext>
          </c:extLst>
        </c:ser>
        <c:dLbls>
          <c:showLegendKey val="0"/>
          <c:showVal val="1"/>
          <c:showCatName val="1"/>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6"/>
            <a:ext cx="3067375" cy="468633"/>
          </a:xfrm>
          <a:prstGeom prst="rect">
            <a:avLst/>
          </a:prstGeom>
        </p:spPr>
        <p:txBody>
          <a:bodyPr vert="horz" lIns="90375" tIns="45189" rIns="90375" bIns="45189" rtlCol="0"/>
          <a:lstStyle>
            <a:lvl1pPr algn="l">
              <a:defRPr sz="1100"/>
            </a:lvl1pPr>
          </a:lstStyle>
          <a:p>
            <a:endParaRPr lang="en-US" dirty="0"/>
          </a:p>
        </p:txBody>
      </p:sp>
      <p:sp>
        <p:nvSpPr>
          <p:cNvPr id="3" name="Date Placeholder 2"/>
          <p:cNvSpPr>
            <a:spLocks noGrp="1"/>
          </p:cNvSpPr>
          <p:nvPr>
            <p:ph type="dt" sz="quarter" idx="1"/>
          </p:nvPr>
        </p:nvSpPr>
        <p:spPr>
          <a:xfrm>
            <a:off x="4008103" y="6"/>
            <a:ext cx="3067375" cy="468633"/>
          </a:xfrm>
          <a:prstGeom prst="rect">
            <a:avLst/>
          </a:prstGeom>
        </p:spPr>
        <p:txBody>
          <a:bodyPr vert="horz" lIns="90375" tIns="45189" rIns="90375" bIns="45189" rtlCol="0"/>
          <a:lstStyle>
            <a:lvl1pPr algn="r">
              <a:defRPr sz="1100"/>
            </a:lvl1pPr>
          </a:lstStyle>
          <a:p>
            <a:fld id="{F779A121-15AD-4015-A097-E46565FA9CD6}" type="datetimeFigureOut">
              <a:rPr lang="en-US" smtClean="0"/>
              <a:t>1/26/2020</a:t>
            </a:fld>
            <a:endParaRPr lang="en-US" dirty="0"/>
          </a:p>
        </p:txBody>
      </p:sp>
      <p:sp>
        <p:nvSpPr>
          <p:cNvPr id="4" name="Footer Placeholder 3"/>
          <p:cNvSpPr>
            <a:spLocks noGrp="1"/>
          </p:cNvSpPr>
          <p:nvPr>
            <p:ph type="ftr" sz="quarter" idx="2"/>
          </p:nvPr>
        </p:nvSpPr>
        <p:spPr>
          <a:xfrm>
            <a:off x="7" y="8899188"/>
            <a:ext cx="3067375" cy="468633"/>
          </a:xfrm>
          <a:prstGeom prst="rect">
            <a:avLst/>
          </a:prstGeom>
        </p:spPr>
        <p:txBody>
          <a:bodyPr vert="horz" lIns="90375" tIns="45189" rIns="90375" bIns="45189" rtlCol="0" anchor="b"/>
          <a:lstStyle>
            <a:lvl1pPr algn="l">
              <a:defRPr sz="1100"/>
            </a:lvl1pPr>
          </a:lstStyle>
          <a:p>
            <a:endParaRPr lang="en-US" dirty="0"/>
          </a:p>
        </p:txBody>
      </p:sp>
      <p:sp>
        <p:nvSpPr>
          <p:cNvPr id="5" name="Slide Number Placeholder 4"/>
          <p:cNvSpPr>
            <a:spLocks noGrp="1"/>
          </p:cNvSpPr>
          <p:nvPr>
            <p:ph type="sldNum" sz="quarter" idx="3"/>
          </p:nvPr>
        </p:nvSpPr>
        <p:spPr>
          <a:xfrm>
            <a:off x="4008103" y="8899188"/>
            <a:ext cx="3067375" cy="468633"/>
          </a:xfrm>
          <a:prstGeom prst="rect">
            <a:avLst/>
          </a:prstGeom>
        </p:spPr>
        <p:txBody>
          <a:bodyPr vert="horz" lIns="90375" tIns="45189" rIns="90375" bIns="45189" rtlCol="0" anchor="b"/>
          <a:lstStyle>
            <a:lvl1pPr algn="r">
              <a:defRPr sz="1100"/>
            </a:lvl1pPr>
          </a:lstStyle>
          <a:p>
            <a:fld id="{D50F3211-BAE5-4D37-8CBA-FA143A9CD83B}" type="slidenum">
              <a:rPr lang="en-US" smtClean="0"/>
              <a:t>‹#›</a:t>
            </a:fld>
            <a:endParaRPr lang="en-US" dirty="0"/>
          </a:p>
        </p:txBody>
      </p:sp>
    </p:spTree>
    <p:extLst>
      <p:ext uri="{BB962C8B-B14F-4D97-AF65-F5344CB8AC3E}">
        <p14:creationId xmlns:p14="http://schemas.microsoft.com/office/powerpoint/2010/main" val="1825618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66732" cy="468471"/>
          </a:xfrm>
          <a:prstGeom prst="rect">
            <a:avLst/>
          </a:prstGeom>
        </p:spPr>
        <p:txBody>
          <a:bodyPr vert="horz" lIns="91750" tIns="45874" rIns="91750" bIns="45874" rtlCol="0"/>
          <a:lstStyle>
            <a:lvl1pPr algn="l">
              <a:defRPr sz="1100"/>
            </a:lvl1pPr>
          </a:lstStyle>
          <a:p>
            <a:endParaRPr lang="en-US" dirty="0"/>
          </a:p>
        </p:txBody>
      </p:sp>
      <p:sp>
        <p:nvSpPr>
          <p:cNvPr id="3" name="Date Placeholder 2"/>
          <p:cNvSpPr>
            <a:spLocks noGrp="1"/>
          </p:cNvSpPr>
          <p:nvPr>
            <p:ph type="dt" idx="1"/>
          </p:nvPr>
        </p:nvSpPr>
        <p:spPr>
          <a:xfrm>
            <a:off x="4008709" y="6"/>
            <a:ext cx="3066732" cy="468471"/>
          </a:xfrm>
          <a:prstGeom prst="rect">
            <a:avLst/>
          </a:prstGeom>
        </p:spPr>
        <p:txBody>
          <a:bodyPr vert="horz" lIns="91750" tIns="45874" rIns="91750" bIns="45874" rtlCol="0"/>
          <a:lstStyle>
            <a:lvl1pPr algn="r">
              <a:defRPr sz="1100"/>
            </a:lvl1pPr>
          </a:lstStyle>
          <a:p>
            <a:fld id="{60B08DE8-51B9-4DE8-800F-61BCDCB92578}" type="datetimeFigureOut">
              <a:rPr lang="en-US" smtClean="0"/>
              <a:t>1/26/2020</a:t>
            </a:fld>
            <a:endParaRPr lang="en-US" dirty="0"/>
          </a:p>
        </p:txBody>
      </p:sp>
      <p:sp>
        <p:nvSpPr>
          <p:cNvPr id="4" name="Slide Image Placeholder 3"/>
          <p:cNvSpPr>
            <a:spLocks noGrp="1" noRot="1" noChangeAspect="1"/>
          </p:cNvSpPr>
          <p:nvPr>
            <p:ph type="sldImg" idx="2"/>
          </p:nvPr>
        </p:nvSpPr>
        <p:spPr>
          <a:xfrm>
            <a:off x="1196975" y="701675"/>
            <a:ext cx="4683125" cy="3513138"/>
          </a:xfrm>
          <a:prstGeom prst="rect">
            <a:avLst/>
          </a:prstGeom>
          <a:noFill/>
          <a:ln w="12700">
            <a:solidFill>
              <a:prstClr val="black"/>
            </a:solidFill>
          </a:ln>
        </p:spPr>
        <p:txBody>
          <a:bodyPr vert="horz" lIns="91750" tIns="45874" rIns="91750" bIns="45874" rtlCol="0" anchor="ctr"/>
          <a:lstStyle/>
          <a:p>
            <a:endParaRPr lang="en-US" dirty="0"/>
          </a:p>
        </p:txBody>
      </p:sp>
      <p:sp>
        <p:nvSpPr>
          <p:cNvPr id="5" name="Notes Placeholder 4"/>
          <p:cNvSpPr>
            <a:spLocks noGrp="1"/>
          </p:cNvSpPr>
          <p:nvPr>
            <p:ph type="body" sz="quarter" idx="3"/>
          </p:nvPr>
        </p:nvSpPr>
        <p:spPr>
          <a:xfrm>
            <a:off x="707708" y="4450478"/>
            <a:ext cx="5661660" cy="4216241"/>
          </a:xfrm>
          <a:prstGeom prst="rect">
            <a:avLst/>
          </a:prstGeom>
        </p:spPr>
        <p:txBody>
          <a:bodyPr vert="horz" lIns="91750" tIns="45874" rIns="91750" bIns="458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9329"/>
            <a:ext cx="3066732" cy="468471"/>
          </a:xfrm>
          <a:prstGeom prst="rect">
            <a:avLst/>
          </a:prstGeom>
        </p:spPr>
        <p:txBody>
          <a:bodyPr vert="horz" lIns="91750" tIns="45874" rIns="91750" bIns="45874" rtlCol="0" anchor="b"/>
          <a:lstStyle>
            <a:lvl1pPr algn="l">
              <a:defRPr sz="1100"/>
            </a:lvl1pPr>
          </a:lstStyle>
          <a:p>
            <a:endParaRPr lang="en-US" dirty="0"/>
          </a:p>
        </p:txBody>
      </p:sp>
      <p:sp>
        <p:nvSpPr>
          <p:cNvPr id="7" name="Slide Number Placeholder 6"/>
          <p:cNvSpPr>
            <a:spLocks noGrp="1"/>
          </p:cNvSpPr>
          <p:nvPr>
            <p:ph type="sldNum" sz="quarter" idx="5"/>
          </p:nvPr>
        </p:nvSpPr>
        <p:spPr>
          <a:xfrm>
            <a:off x="4008709" y="8899329"/>
            <a:ext cx="3066732" cy="468471"/>
          </a:xfrm>
          <a:prstGeom prst="rect">
            <a:avLst/>
          </a:prstGeom>
        </p:spPr>
        <p:txBody>
          <a:bodyPr vert="horz" lIns="91750" tIns="45874" rIns="91750" bIns="45874" rtlCol="0" anchor="b"/>
          <a:lstStyle>
            <a:lvl1pPr algn="r">
              <a:defRPr sz="1100"/>
            </a:lvl1pPr>
          </a:lstStyle>
          <a:p>
            <a:fld id="{3966A25E-58F8-441D-AA5C-F9CE201FCD08}" type="slidenum">
              <a:rPr lang="en-US" smtClean="0"/>
              <a:t>‹#›</a:t>
            </a:fld>
            <a:endParaRPr lang="en-US" dirty="0"/>
          </a:p>
        </p:txBody>
      </p:sp>
    </p:spTree>
    <p:extLst>
      <p:ext uri="{BB962C8B-B14F-4D97-AF65-F5344CB8AC3E}">
        <p14:creationId xmlns:p14="http://schemas.microsoft.com/office/powerpoint/2010/main" val="34383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66A25E-58F8-441D-AA5C-F9CE201FCD08}" type="slidenum">
              <a:rPr lang="en-US" smtClean="0"/>
              <a:t>1</a:t>
            </a:fld>
            <a:endParaRPr lang="en-US" dirty="0"/>
          </a:p>
        </p:txBody>
      </p:sp>
    </p:spTree>
    <p:extLst>
      <p:ext uri="{BB962C8B-B14F-4D97-AF65-F5344CB8AC3E}">
        <p14:creationId xmlns:p14="http://schemas.microsoft.com/office/powerpoint/2010/main" val="3489054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13</a:t>
            </a:fld>
            <a:endParaRPr lang="en-US" dirty="0"/>
          </a:p>
        </p:txBody>
      </p:sp>
    </p:spTree>
    <p:extLst>
      <p:ext uri="{BB962C8B-B14F-4D97-AF65-F5344CB8AC3E}">
        <p14:creationId xmlns:p14="http://schemas.microsoft.com/office/powerpoint/2010/main" val="96328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15</a:t>
            </a:fld>
            <a:endParaRPr lang="en-US" dirty="0"/>
          </a:p>
        </p:txBody>
      </p:sp>
    </p:spTree>
    <p:extLst>
      <p:ext uri="{BB962C8B-B14F-4D97-AF65-F5344CB8AC3E}">
        <p14:creationId xmlns:p14="http://schemas.microsoft.com/office/powerpoint/2010/main" val="19803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16</a:t>
            </a:fld>
            <a:endParaRPr lang="en-US" dirty="0"/>
          </a:p>
        </p:txBody>
      </p:sp>
    </p:spTree>
    <p:extLst>
      <p:ext uri="{BB962C8B-B14F-4D97-AF65-F5344CB8AC3E}">
        <p14:creationId xmlns:p14="http://schemas.microsoft.com/office/powerpoint/2010/main" val="96328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17</a:t>
            </a:fld>
            <a:endParaRPr lang="en-US" dirty="0"/>
          </a:p>
        </p:txBody>
      </p:sp>
    </p:spTree>
    <p:extLst>
      <p:ext uri="{BB962C8B-B14F-4D97-AF65-F5344CB8AC3E}">
        <p14:creationId xmlns:p14="http://schemas.microsoft.com/office/powerpoint/2010/main" val="222305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18</a:t>
            </a:fld>
            <a:endParaRPr lang="en-US" dirty="0"/>
          </a:p>
        </p:txBody>
      </p:sp>
    </p:spTree>
    <p:extLst>
      <p:ext uri="{BB962C8B-B14F-4D97-AF65-F5344CB8AC3E}">
        <p14:creationId xmlns:p14="http://schemas.microsoft.com/office/powerpoint/2010/main" val="3207209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latin typeface="Arial" panose="020B0604020202020204" pitchFamily="34" charset="0"/>
                <a:ea typeface="ＭＳ Ｐゴシック" pitchFamily="34" charset="-128"/>
                <a:cs typeface="Arial" panose="020B0604020202020204" pitchFamily="34" charset="0"/>
              </a:rPr>
              <a:t>Understanding how Social Security works can help you determine whether you’ll be able to retire on schedule and whether you will require additional income in retirement.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Let’s begin with the basics.</a:t>
            </a:r>
          </a:p>
        </p:txBody>
      </p:sp>
      <p:sp>
        <p:nvSpPr>
          <p:cNvPr id="4" name="Slide Number Placeholder 3"/>
          <p:cNvSpPr>
            <a:spLocks noGrp="1"/>
          </p:cNvSpPr>
          <p:nvPr>
            <p:ph type="sldNum" sz="quarter" idx="10"/>
          </p:nvPr>
        </p:nvSpPr>
        <p:spPr/>
        <p:txBody>
          <a:bodyPr/>
          <a:lstStyle/>
          <a:p>
            <a:fld id="{3966A25E-58F8-441D-AA5C-F9CE201FCD08}" type="slidenum">
              <a:rPr lang="en-US" smtClean="0"/>
              <a:t>19</a:t>
            </a:fld>
            <a:endParaRPr lang="en-US" dirty="0"/>
          </a:p>
        </p:txBody>
      </p:sp>
    </p:spTree>
    <p:extLst>
      <p:ext uri="{BB962C8B-B14F-4D97-AF65-F5344CB8AC3E}">
        <p14:creationId xmlns:p14="http://schemas.microsoft.com/office/powerpoint/2010/main" val="4008897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20</a:t>
            </a:fld>
            <a:endParaRPr lang="en-US" dirty="0"/>
          </a:p>
        </p:txBody>
      </p:sp>
    </p:spTree>
    <p:extLst>
      <p:ext uri="{BB962C8B-B14F-4D97-AF65-F5344CB8AC3E}">
        <p14:creationId xmlns:p14="http://schemas.microsoft.com/office/powerpoint/2010/main" val="2080884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963"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Although Social Security was originally intended to supplement other sources of income during retirement, it has become an important source of income for many retired Americans.</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For 34 percent of retired Americans, Social Security provides 90 percent or more of their income.</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For 62 percent, Social Security accounts for 50 percent or more of their income. </a:t>
            </a:r>
          </a:p>
        </p:txBody>
      </p:sp>
      <p:sp>
        <p:nvSpPr>
          <p:cNvPr id="4" name="Slide Number Placeholder 3"/>
          <p:cNvSpPr>
            <a:spLocks noGrp="1"/>
          </p:cNvSpPr>
          <p:nvPr>
            <p:ph type="sldNum" sz="quarter" idx="10"/>
          </p:nvPr>
        </p:nvSpPr>
        <p:spPr/>
        <p:txBody>
          <a:bodyPr/>
          <a:lstStyle/>
          <a:p>
            <a:fld id="{3966A25E-58F8-441D-AA5C-F9CE201FCD08}" type="slidenum">
              <a:rPr lang="en-US" smtClean="0"/>
              <a:t>21</a:t>
            </a:fld>
            <a:endParaRPr lang="en-US" dirty="0"/>
          </a:p>
        </p:txBody>
      </p:sp>
    </p:spTree>
    <p:extLst>
      <p:ext uri="{BB962C8B-B14F-4D97-AF65-F5344CB8AC3E}">
        <p14:creationId xmlns:p14="http://schemas.microsoft.com/office/powerpoint/2010/main" val="3061504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963"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So, what is Social Security?</a:t>
            </a:r>
          </a:p>
          <a:p>
            <a:pPr defTabSz="888963" eaLnBrk="0" fontAlgn="base" hangingPunct="0">
              <a:spcBef>
                <a:spcPct val="30000"/>
              </a:spcBef>
              <a:spcAft>
                <a:spcPct val="0"/>
              </a:spcAft>
              <a:defRPr/>
            </a:pPr>
            <a:endParaRPr lang="en-US" sz="1000" dirty="0">
              <a:latin typeface="Arial" panose="020B0604020202020204" pitchFamily="34" charset="0"/>
              <a:cs typeface="Arial" panose="020B0604020202020204" pitchFamily="34" charset="0"/>
            </a:endParaRPr>
          </a:p>
          <a:p>
            <a:pPr defTabSz="888963"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Social Security is a federal insurance program that provides benefits to older Americans, workers who become disabled and families in which a spouse or parent dies. In essence, Social Security provides a safety net for eligible Americans that can supplement a pension, personal investments and savings. </a:t>
            </a:r>
          </a:p>
          <a:p>
            <a:pPr defTabSz="888963" eaLnBrk="0" fontAlgn="base" hangingPunct="0">
              <a:spcBef>
                <a:spcPct val="30000"/>
              </a:spcBef>
              <a:spcAft>
                <a:spcPct val="0"/>
              </a:spcAft>
              <a:defRPr/>
            </a:pPr>
            <a:endParaRPr lang="en-US" sz="1000" dirty="0">
              <a:latin typeface="Arial" panose="020B0604020202020204" pitchFamily="34" charset="0"/>
              <a:cs typeface="Arial" panose="020B0604020202020204" pitchFamily="34" charset="0"/>
            </a:endParaRPr>
          </a:p>
          <a:p>
            <a:pPr defTabSz="888963"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As you can see from the chart, Social Security is among the primary sources of retirement income for Americans over the age of 65. </a:t>
            </a:r>
          </a:p>
          <a:p>
            <a:pPr defTabSz="888963" eaLnBrk="0" fontAlgn="base" hangingPunct="0">
              <a:spcBef>
                <a:spcPct val="30000"/>
              </a:spcBef>
              <a:spcAft>
                <a:spcPct val="0"/>
              </a:spcAft>
              <a:defRPr/>
            </a:pPr>
            <a:endParaRPr lang="en-US" sz="1000" dirty="0">
              <a:latin typeface="Arial" panose="020B0604020202020204" pitchFamily="34" charset="0"/>
              <a:cs typeface="Arial" panose="020B0604020202020204" pitchFamily="34" charset="0"/>
            </a:endParaRPr>
          </a:p>
          <a:p>
            <a:pPr defTabSz="888963"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Your Social Security benefits are a key piece in your retirement plan, and you can start collecting Social Security benefits prior to or after reaching your full retirement age.</a:t>
            </a:r>
          </a:p>
        </p:txBody>
      </p:sp>
      <p:sp>
        <p:nvSpPr>
          <p:cNvPr id="4" name="Slide Number Placeholder 3"/>
          <p:cNvSpPr>
            <a:spLocks noGrp="1"/>
          </p:cNvSpPr>
          <p:nvPr>
            <p:ph type="sldNum" sz="quarter" idx="10"/>
          </p:nvPr>
        </p:nvSpPr>
        <p:spPr/>
        <p:txBody>
          <a:bodyPr/>
          <a:lstStyle/>
          <a:p>
            <a:fld id="{3966A25E-58F8-441D-AA5C-F9CE201FCD08}" type="slidenum">
              <a:rPr lang="en-US" smtClean="0"/>
              <a:t>22</a:t>
            </a:fld>
            <a:endParaRPr lang="en-US" dirty="0"/>
          </a:p>
        </p:txBody>
      </p:sp>
    </p:spTree>
    <p:extLst>
      <p:ext uri="{BB962C8B-B14F-4D97-AF65-F5344CB8AC3E}">
        <p14:creationId xmlns:p14="http://schemas.microsoft.com/office/powerpoint/2010/main" val="990271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23</a:t>
            </a:fld>
            <a:endParaRPr lang="en-US" dirty="0"/>
          </a:p>
        </p:txBody>
      </p:sp>
    </p:spTree>
    <p:extLst>
      <p:ext uri="{BB962C8B-B14F-4D97-AF65-F5344CB8AC3E}">
        <p14:creationId xmlns:p14="http://schemas.microsoft.com/office/powerpoint/2010/main" val="292848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latin typeface="Arial" panose="020B0604020202020204" pitchFamily="34" charset="0"/>
                <a:ea typeface="ＭＳ Ｐゴシック" pitchFamily="64" charset="-128"/>
                <a:cs typeface="Arial" panose="020B0604020202020204" pitchFamily="34" charset="0"/>
              </a:rPr>
              <a:t>Thank you for allowing me to come and share, </a:t>
            </a:r>
            <a:r>
              <a:rPr lang="en-US" altLang="en-US" sz="1000" i="1" dirty="0">
                <a:latin typeface="Arial" panose="020B0604020202020204" pitchFamily="34" charset="0"/>
                <a:ea typeface="ＭＳ Ｐゴシック" pitchFamily="64" charset="-128"/>
                <a:cs typeface="Arial" panose="020B0604020202020204" pitchFamily="34" charset="0"/>
              </a:rPr>
              <a:t>Understanding Social Security</a:t>
            </a:r>
            <a:r>
              <a:rPr lang="en-US" altLang="en-US" sz="1000" dirty="0">
                <a:latin typeface="Arial" panose="020B0604020202020204" pitchFamily="34" charset="0"/>
                <a:ea typeface="ＭＳ Ｐゴシック" pitchFamily="64" charset="-128"/>
                <a:cs typeface="Arial" panose="020B0604020202020204" pitchFamily="34" charset="0"/>
              </a:rPr>
              <a:t>. I am pleased you took time out of your busy day to attend this luncheon. My name is Kit Mac Nee am a Financial Advisor with Morgan Stanley.</a:t>
            </a:r>
          </a:p>
          <a:p>
            <a:endParaRPr lang="en-US" altLang="en-US" sz="1000" dirty="0">
              <a:latin typeface="Arial" panose="020B0604020202020204" pitchFamily="34" charset="0"/>
              <a:ea typeface="ＭＳ Ｐゴシック" pitchFamily="64" charset="-128"/>
              <a:cs typeface="Arial" panose="020B0604020202020204" pitchFamily="34" charset="0"/>
            </a:endParaRPr>
          </a:p>
          <a:p>
            <a:r>
              <a:rPr lang="en-US" altLang="en-US" sz="1000" dirty="0">
                <a:latin typeface="Arial" panose="020B0604020202020204" pitchFamily="34" charset="0"/>
                <a:ea typeface="ＭＳ Ｐゴシック" pitchFamily="64" charset="-128"/>
                <a:cs typeface="Arial" panose="020B0604020202020204" pitchFamily="34" charset="0"/>
              </a:rPr>
              <a:t>Today / tonight, we’re going to talk about one of the best retirement plans ever created…Social Security.</a:t>
            </a:r>
          </a:p>
          <a:p>
            <a:endParaRPr lang="en-US" altLang="en-US" sz="1000" dirty="0">
              <a:latin typeface="Arial" panose="020B0604020202020204" pitchFamily="34" charset="0"/>
              <a:ea typeface="ＭＳ Ｐゴシック" pitchFamily="64" charset="-128"/>
              <a:cs typeface="Arial" panose="020B0604020202020204" pitchFamily="34" charset="0"/>
            </a:endParaRPr>
          </a:p>
          <a:p>
            <a:r>
              <a:rPr lang="en-US" altLang="en-US" sz="1000" dirty="0">
                <a:latin typeface="Arial" panose="020B0604020202020204" pitchFamily="34" charset="0"/>
                <a:ea typeface="ＭＳ Ｐゴシック" pitchFamily="64" charset="-128"/>
                <a:cs typeface="Arial" panose="020B0604020202020204" pitchFamily="34" charset="0"/>
              </a:rPr>
              <a:t>If you could create the ideal retirement plan, what would it look like? </a:t>
            </a:r>
            <a:r>
              <a:rPr lang="en-US" altLang="en-US" sz="1000" dirty="0">
                <a:latin typeface="Arial" panose="020B0604020202020204" pitchFamily="34" charset="0"/>
                <a:cs typeface="Arial" panose="020B0604020202020204" pitchFamily="34" charset="0"/>
              </a:rPr>
              <a:t>Would it provide you with guaranteed income for the rest of your life? Would it offer increases to keep up with inflation? Would it involve no investment risk on your part?</a:t>
            </a:r>
          </a:p>
          <a:p>
            <a:endParaRPr lang="en-US" altLang="en-US" sz="1000" dirty="0">
              <a:latin typeface="Arial" panose="020B0604020202020204" pitchFamily="34" charset="0"/>
              <a:ea typeface="ＭＳ Ｐゴシック" pitchFamily="64" charset="-128"/>
              <a:cs typeface="Arial" panose="020B0604020202020204" pitchFamily="34" charset="0"/>
            </a:endParaRPr>
          </a:p>
          <a:p>
            <a:pPr defTabSz="888963" eaLnBrk="0" fontAlgn="base" hangingPunct="0">
              <a:spcBef>
                <a:spcPct val="30000"/>
              </a:spcBef>
              <a:spcAft>
                <a:spcPct val="0"/>
              </a:spcAft>
              <a:defRPr/>
            </a:pPr>
            <a:r>
              <a:rPr lang="en-US" altLang="en-US" sz="1000" dirty="0">
                <a:latin typeface="Arial" panose="020B0604020202020204" pitchFamily="34" charset="0"/>
                <a:cs typeface="Arial" panose="020B0604020202020204" pitchFamily="34" charset="0"/>
              </a:rPr>
              <a:t>Social Security does all this and more. Our goal today / tonight is for you to leave here with an understanding of how your benefits are calculated, when you can </a:t>
            </a:r>
            <a:r>
              <a:rPr lang="en-GB" sz="1000" dirty="0">
                <a:latin typeface="Arial" panose="020B0604020202020204" pitchFamily="34" charset="0"/>
                <a:cs typeface="Arial" panose="020B0604020202020204" pitchFamily="34" charset="0"/>
              </a:rPr>
              <a:t> – </a:t>
            </a:r>
            <a:r>
              <a:rPr lang="en-US" altLang="en-US" sz="1000" dirty="0">
                <a:latin typeface="Arial" panose="020B0604020202020204" pitchFamily="34" charset="0"/>
                <a:cs typeface="Arial" panose="020B0604020202020204" pitchFamily="34" charset="0"/>
              </a:rPr>
              <a:t>or should</a:t>
            </a:r>
            <a:r>
              <a:rPr lang="en-GB" sz="1000" dirty="0">
                <a:latin typeface="Arial" panose="020B0604020202020204" pitchFamily="34" charset="0"/>
                <a:cs typeface="Arial" panose="020B0604020202020204" pitchFamily="34" charset="0"/>
              </a:rPr>
              <a:t> – </a:t>
            </a:r>
            <a:r>
              <a:rPr lang="en-US" altLang="en-US" sz="1000" dirty="0">
                <a:latin typeface="Arial" panose="020B0604020202020204" pitchFamily="34" charset="0"/>
                <a:cs typeface="Arial" panose="020B0604020202020204" pitchFamily="34" charset="0"/>
              </a:rPr>
              <a:t>collect them, and whether Social Security, combined with your other sources of income, will be enough to sustain perhaps 20-30 years of retirement.</a:t>
            </a:r>
          </a:p>
        </p:txBody>
      </p:sp>
      <p:sp>
        <p:nvSpPr>
          <p:cNvPr id="4" name="Slide Number Placeholder 3"/>
          <p:cNvSpPr>
            <a:spLocks noGrp="1"/>
          </p:cNvSpPr>
          <p:nvPr>
            <p:ph type="sldNum" sz="quarter" idx="10"/>
          </p:nvPr>
        </p:nvSpPr>
        <p:spPr/>
        <p:txBody>
          <a:bodyPr/>
          <a:lstStyle/>
          <a:p>
            <a:fld id="{3966A25E-58F8-441D-AA5C-F9CE201FCD08}" type="slidenum">
              <a:rPr lang="en-US" smtClean="0"/>
              <a:t>2</a:t>
            </a:fld>
            <a:endParaRPr lang="en-US" dirty="0"/>
          </a:p>
        </p:txBody>
      </p:sp>
    </p:spTree>
    <p:extLst>
      <p:ext uri="{BB962C8B-B14F-4D97-AF65-F5344CB8AC3E}">
        <p14:creationId xmlns:p14="http://schemas.microsoft.com/office/powerpoint/2010/main" val="1631153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24</a:t>
            </a:fld>
            <a:endParaRPr lang="en-US" dirty="0"/>
          </a:p>
        </p:txBody>
      </p:sp>
    </p:spTree>
    <p:extLst>
      <p:ext uri="{BB962C8B-B14F-4D97-AF65-F5344CB8AC3E}">
        <p14:creationId xmlns:p14="http://schemas.microsoft.com/office/powerpoint/2010/main" val="2639609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26</a:t>
            </a:fld>
            <a:endParaRPr lang="en-US" dirty="0"/>
          </a:p>
        </p:txBody>
      </p:sp>
    </p:spTree>
    <p:extLst>
      <p:ext uri="{BB962C8B-B14F-4D97-AF65-F5344CB8AC3E}">
        <p14:creationId xmlns:p14="http://schemas.microsoft.com/office/powerpoint/2010/main" val="1789445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first put this slide together as a curiosity</a:t>
            </a:r>
            <a:r>
              <a:rPr lang="en-US" baseline="0" dirty="0"/>
              <a:t>. Then it became interesting even for many of our clients because they haven’t saved for retirement. Remember only 55% of baby boomers have anything saved for retirement. Of those who have saved, only 58% have over $100,000 in savings. </a:t>
            </a:r>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27</a:t>
            </a:fld>
            <a:endParaRPr lang="en-US" dirty="0"/>
          </a:p>
        </p:txBody>
      </p:sp>
    </p:spTree>
    <p:extLst>
      <p:ext uri="{BB962C8B-B14F-4D97-AF65-F5344CB8AC3E}">
        <p14:creationId xmlns:p14="http://schemas.microsoft.com/office/powerpoint/2010/main" val="3758500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963"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Social Security is financed through a dedicated payroll tax called FICA, which stands for Federal Insurance Contributions Act. FICA taxes are withheld from your paycheck, and your employer makes contributions, as well. </a:t>
            </a:r>
          </a:p>
          <a:p>
            <a:pPr defTabSz="888963" eaLnBrk="0" fontAlgn="base" hangingPunct="0">
              <a:spcBef>
                <a:spcPct val="30000"/>
              </a:spcBef>
              <a:spcAft>
                <a:spcPct val="0"/>
              </a:spcAft>
              <a:defRPr/>
            </a:pPr>
            <a:endParaRPr lang="en-US" sz="1000" dirty="0">
              <a:latin typeface="Arial" panose="020B0604020202020204" pitchFamily="34" charset="0"/>
              <a:cs typeface="Arial" panose="020B0604020202020204" pitchFamily="34" charset="0"/>
            </a:endParaRPr>
          </a:p>
          <a:p>
            <a:pPr defTabSz="888963"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When you work and pay Social Security taxes, you earn a minimum of four credits, or building blocks, per year toward your Social Security benefits.</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To qualify for Social Security, you must accumulate a minimum of 40 credits, or 10 years of work. </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The more you earn, the more FICA you pay into the system and the larger your benefits will be at retirement. Of note, there is a limit to the maximum amount of earnings used to calculate your Social Security benefit. In 2018, that maximum is $128,400. That number is adjusted for inflation each year.</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28</a:t>
            </a:fld>
            <a:endParaRPr lang="en-US" dirty="0"/>
          </a:p>
        </p:txBody>
      </p:sp>
    </p:spTree>
    <p:extLst>
      <p:ext uri="{BB962C8B-B14F-4D97-AF65-F5344CB8AC3E}">
        <p14:creationId xmlns:p14="http://schemas.microsoft.com/office/powerpoint/2010/main" val="377046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963"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Let’s talk a little bit more about when you can collect Social Security.</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You don’t automatically begin receiving benefits once you retire. You must either apply online, call the Social Security Administration or visit a Social Security Office.</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You have the option to choose when to start collecting your benefits.</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As I mentioned earlier, you may choose to start collecting benefits at Full Retirement Age, the age at which you are entitled to full retirement benefits.</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Or, you may choose to take early retirement and begin receiving benefits at age 62, but your benefits will be permanently reduced by 25 to 35 percent, depending on when you were born. Keep in mind that, once you begin taking early benefits, you can’t change your mind.</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SSA looks at 35 years of work history with the highest indexed for inflation earnings. Women because of their lives in and out of the workplace to raise children, care for parents or other ill family members, they have lower income – less work history. I was out of the workforce for 13 years raising three children. So even though I have been working and paying into Social Security since I was 16, I only have 30 years of income history. The first ten years of that was at my lowest income levels. And I’m an anomaly for women coming back into the work force. </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You may also choose to delay retirement. If you were born in 1943 or later, an additional 8 percent of delayed retirement credits are added to your permanent benefit each year until you reach age 70.</a:t>
            </a:r>
          </a:p>
        </p:txBody>
      </p:sp>
      <p:sp>
        <p:nvSpPr>
          <p:cNvPr id="4" name="Slide Number Placeholder 3"/>
          <p:cNvSpPr>
            <a:spLocks noGrp="1"/>
          </p:cNvSpPr>
          <p:nvPr>
            <p:ph type="sldNum" sz="quarter" idx="10"/>
          </p:nvPr>
        </p:nvSpPr>
        <p:spPr/>
        <p:txBody>
          <a:bodyPr/>
          <a:lstStyle/>
          <a:p>
            <a:fld id="{3966A25E-58F8-441D-AA5C-F9CE201FCD08}" type="slidenum">
              <a:rPr lang="en-US" smtClean="0"/>
              <a:t>29</a:t>
            </a:fld>
            <a:endParaRPr lang="en-US" dirty="0"/>
          </a:p>
        </p:txBody>
      </p:sp>
    </p:spTree>
    <p:extLst>
      <p:ext uri="{BB962C8B-B14F-4D97-AF65-F5344CB8AC3E}">
        <p14:creationId xmlns:p14="http://schemas.microsoft.com/office/powerpoint/2010/main" val="3889108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a:latin typeface="Arial" panose="020B0604020202020204" pitchFamily="34" charset="0"/>
                <a:cs typeface="Arial" panose="020B0604020202020204" pitchFamily="34" charset="0"/>
              </a:rPr>
              <a:t>So how much can you actually expect to receive once you’re ready to retire?</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Your benefits are a function of your earnings history – how many years you’ve worked, how much you’ve earned and how much you’ve paid into the system.</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The benefit that is calculated from all these variables is called your Primary Insurance Amount, or PIA. Your PIA is the amount you are eligible to receive in Social Security benefits when you reach Full Retirement Age, or the age at which you’re entitled to receive full benefits.</a:t>
            </a:r>
          </a:p>
        </p:txBody>
      </p:sp>
      <p:sp>
        <p:nvSpPr>
          <p:cNvPr id="4" name="Slide Number Placeholder 3"/>
          <p:cNvSpPr>
            <a:spLocks noGrp="1"/>
          </p:cNvSpPr>
          <p:nvPr>
            <p:ph type="sldNum" sz="quarter" idx="10"/>
          </p:nvPr>
        </p:nvSpPr>
        <p:spPr/>
        <p:txBody>
          <a:bodyPr/>
          <a:lstStyle/>
          <a:p>
            <a:fld id="{3966A25E-58F8-441D-AA5C-F9CE201FCD08}" type="slidenum">
              <a:rPr lang="en-US" smtClean="0"/>
              <a:t>30</a:t>
            </a:fld>
            <a:endParaRPr lang="en-US" dirty="0"/>
          </a:p>
        </p:txBody>
      </p:sp>
    </p:spTree>
    <p:extLst>
      <p:ext uri="{BB962C8B-B14F-4D97-AF65-F5344CB8AC3E}">
        <p14:creationId xmlns:p14="http://schemas.microsoft.com/office/powerpoint/2010/main" val="2081171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Indexed earnings used to compute initial benefits</a:t>
            </a:r>
            <a:br>
              <a:rPr lang="en-US" dirty="0"/>
            </a:br>
            <a:r>
              <a:rPr lang="en-US" dirty="0"/>
              <a:t>When we </a:t>
            </a:r>
            <a:r>
              <a:rPr lang="en-US" dirty="0">
                <a:hlinkClick r:id="rId3"/>
              </a:rPr>
              <a:t>compute a person's retirement benefit</a:t>
            </a:r>
            <a:r>
              <a:rPr lang="en-US" dirty="0"/>
              <a:t>, we use the national </a:t>
            </a:r>
            <a:r>
              <a:rPr lang="en-US" dirty="0">
                <a:hlinkClick r:id="rId4"/>
              </a:rPr>
              <a:t>average wage indexing series</a:t>
            </a:r>
            <a:r>
              <a:rPr lang="en-US" dirty="0"/>
              <a:t> to index that person's earnings. Such </a:t>
            </a:r>
            <a:r>
              <a:rPr lang="en-US" dirty="0">
                <a:hlinkClick r:id="rId5"/>
              </a:rPr>
              <a:t>indexation</a:t>
            </a:r>
            <a:r>
              <a:rPr lang="en-US" dirty="0"/>
              <a:t> ensures that a worker's future benefits reflect the general rise in the standard of living that occurred during his or her working lifetime.</a:t>
            </a:r>
          </a:p>
          <a:p>
            <a:r>
              <a:rPr lang="en-US" dirty="0"/>
              <a:t>When indexing an individual's earnings for benefit computation purposes, we must first determine the year of first eligibility for benefits. For retirement, eligibility is at age 62. If a person reaches age 62 in 2019, for example, then 2019 is the person's year of eligibility. We always index an individual's earnings to the average wage level two years prior to the year of first eligibility. Thus, for a person retiring at age 62 in 2019, we would index the person's earnings to the average wage index for 2017, or 50,321.89. We would multiply earnings in a year before 2017 by the ratio of 50,321.89 to the average wage index for that year; we would take earnings in 2017 or later at face value.</a:t>
            </a:r>
          </a:p>
          <a:p>
            <a:r>
              <a:rPr lang="en-US" dirty="0"/>
              <a:t>Maximum amount qualified. This limit changes each year with changes in the national </a:t>
            </a:r>
            <a:r>
              <a:rPr lang="en-US" dirty="0">
                <a:hlinkClick r:id="rId6"/>
              </a:rPr>
              <a:t>average wage index</a:t>
            </a:r>
            <a:r>
              <a:rPr lang="en-US" dirty="0"/>
              <a:t>. We call this annual limit the contribution and benefit base. This amount is also commonly referred to as the taxable maximum. For earnings in 2019, this base is </a:t>
            </a:r>
            <a:r>
              <a:rPr lang="en-US" dirty="0">
                <a:hlinkClick r:id="rId7"/>
              </a:rPr>
              <a:t>$132,900</a:t>
            </a:r>
            <a:r>
              <a:rPr lang="en-US" dirty="0"/>
              <a:t>.</a:t>
            </a:r>
          </a:p>
          <a:p>
            <a:endParaRPr lang="en-US" dirty="0"/>
          </a:p>
          <a:p>
            <a:r>
              <a:rPr lang="en-US" dirty="0"/>
              <a:t>The final amount of Social Security Retirement benefit that you receive is based on the age that you begin benefits.</a:t>
            </a:r>
          </a:p>
          <a:p>
            <a:r>
              <a:rPr lang="en-US" dirty="0"/>
              <a:t>The </a:t>
            </a:r>
            <a:r>
              <a:rPr lang="en-US" dirty="0">
                <a:hlinkClick r:id="rId8"/>
              </a:rPr>
              <a:t>earliest you can begin retirement</a:t>
            </a:r>
            <a:r>
              <a:rPr lang="en-US" dirty="0"/>
              <a:t> benefits is </a:t>
            </a:r>
            <a:r>
              <a:rPr lang="en-US" dirty="0">
                <a:hlinkClick r:id="rId9"/>
              </a:rPr>
              <a:t>age 62</a:t>
            </a:r>
            <a:r>
              <a:rPr lang="en-US" dirty="0"/>
              <a:t> (age 60 if you are eligible for a widow or widower's benefit on a deceased spouse's or ex-spouse's record).</a:t>
            </a:r>
          </a:p>
          <a:p>
            <a:r>
              <a:rPr lang="en-US" dirty="0"/>
              <a:t>You get more by waiting until a later age to begin benefits.</a:t>
            </a:r>
          </a:p>
          <a:p>
            <a:r>
              <a:rPr lang="en-US" dirty="0"/>
              <a:t>Of course, another complex formula is used to determine how much more</a:t>
            </a:r>
          </a:p>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31</a:t>
            </a:fld>
            <a:endParaRPr lang="en-US" dirty="0"/>
          </a:p>
        </p:txBody>
      </p:sp>
    </p:spTree>
    <p:extLst>
      <p:ext uri="{BB962C8B-B14F-4D97-AF65-F5344CB8AC3E}">
        <p14:creationId xmlns:p14="http://schemas.microsoft.com/office/powerpoint/2010/main" val="2943128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formula used to adjust Social Security</a:t>
            </a:r>
            <a:r>
              <a:rPr lang="en-US" baseline="0" dirty="0"/>
              <a:t> worker benefits for people who receive “non-covered” pensions and qualify for Social Security benefits based on other earnings. A non-covered pension is a pension paid by an employer that doesn’t withhold Social Security taxes from your salary – state, local governments, school districts. This applies to approximately 2% of all beneficiaries. </a:t>
            </a:r>
          </a:p>
          <a:p>
            <a:endParaRPr lang="en-US" baseline="0" dirty="0"/>
          </a:p>
          <a:p>
            <a:r>
              <a:rPr lang="en-US" baseline="0" dirty="0"/>
              <a:t>You apply different percentages to the AIME. Scales down the from the first percentage, 90%, 5% increments with less than 30 years of coverage. Thus if you have 30 years of Social Security covered wages, you will be at 90% just like everyone who is fully covered.  </a:t>
            </a:r>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32</a:t>
            </a:fld>
            <a:endParaRPr lang="en-US" dirty="0"/>
          </a:p>
        </p:txBody>
      </p:sp>
    </p:spTree>
    <p:extLst>
      <p:ext uri="{BB962C8B-B14F-4D97-AF65-F5344CB8AC3E}">
        <p14:creationId xmlns:p14="http://schemas.microsoft.com/office/powerpoint/2010/main" val="527733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36</a:t>
            </a:fld>
            <a:endParaRPr lang="en-US" dirty="0"/>
          </a:p>
        </p:txBody>
      </p:sp>
    </p:spTree>
    <p:extLst>
      <p:ext uri="{BB962C8B-B14F-4D97-AF65-F5344CB8AC3E}">
        <p14:creationId xmlns:p14="http://schemas.microsoft.com/office/powerpoint/2010/main" val="3063688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963"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Another thing to keep in mind is taxes. </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You may be subject to income taxes on your Social Security benefits if you have substantial income from other sources, such as wages, self-employment, interest, dividends and other reportable taxable income.</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If you are single and have a combined income between $25,000 and $34,000, you may have to pay federal income tax on 50% of your Social Security benefits. If your combined income is more than $34,000, up to 85 percent of your Social Security benefits may be taxable.</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If you are a couple with a combined income between $32,000 and $44,000, you may have to pay federal income tax on 50% of your Social Security benefits. If your combined income is more than $44,000, up to 85 percent of your Social Security benefits may be taxable.  </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38</a:t>
            </a:fld>
            <a:endParaRPr lang="en-US" dirty="0"/>
          </a:p>
        </p:txBody>
      </p:sp>
    </p:spTree>
    <p:extLst>
      <p:ext uri="{BB962C8B-B14F-4D97-AF65-F5344CB8AC3E}">
        <p14:creationId xmlns:p14="http://schemas.microsoft.com/office/powerpoint/2010/main" val="166905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latin typeface="Arial" charset="0"/>
                <a:ea typeface="ＭＳ Ｐゴシック" pitchFamily="34" charset="-128"/>
                <a:cs typeface="Arial" charset="0"/>
              </a:rPr>
              <a:t>Today, we will cover a number of important topics about Social Security.</a:t>
            </a:r>
          </a:p>
          <a:p>
            <a:endParaRPr lang="en-US" altLang="en-US" sz="1000" dirty="0">
              <a:latin typeface="Arial" charset="0"/>
              <a:ea typeface="ＭＳ Ｐゴシック" pitchFamily="34" charset="-128"/>
              <a:cs typeface="Arial" charset="0"/>
            </a:endParaRPr>
          </a:p>
          <a:p>
            <a:r>
              <a:rPr lang="en-US" altLang="en-US" sz="1000" dirty="0">
                <a:latin typeface="Arial" charset="0"/>
                <a:ea typeface="ＭＳ Ｐゴシック" pitchFamily="34" charset="-128"/>
                <a:cs typeface="Arial" charset="0"/>
              </a:rPr>
              <a:t>First will cover some fun and relevant facts</a:t>
            </a:r>
          </a:p>
          <a:p>
            <a:endParaRPr lang="en-US" altLang="en-US" sz="1000" dirty="0">
              <a:latin typeface="Arial" charset="0"/>
              <a:ea typeface="ＭＳ Ｐゴシック" pitchFamily="34" charset="-128"/>
              <a:cs typeface="Arial" charset="0"/>
            </a:endParaRPr>
          </a:p>
          <a:p>
            <a:r>
              <a:rPr lang="en-US" altLang="en-US" sz="1000" dirty="0">
                <a:latin typeface="Arial" charset="0"/>
                <a:ea typeface="ＭＳ Ｐゴシック" pitchFamily="34" charset="-128"/>
                <a:cs typeface="Arial" charset="0"/>
              </a:rPr>
              <a:t>We’ll start with a brief overview of the basics of Social Security.</a:t>
            </a:r>
          </a:p>
          <a:p>
            <a:endParaRPr lang="en-US" altLang="en-US" sz="1000" dirty="0">
              <a:latin typeface="Arial" charset="0"/>
              <a:ea typeface="ＭＳ Ｐゴシック" pitchFamily="34" charset="-128"/>
              <a:cs typeface="Arial" charset="0"/>
            </a:endParaRPr>
          </a:p>
          <a:p>
            <a:pPr defTabSz="888963" eaLnBrk="0" fontAlgn="base" hangingPunct="0">
              <a:spcBef>
                <a:spcPct val="30000"/>
              </a:spcBef>
              <a:spcAft>
                <a:spcPct val="0"/>
              </a:spcAft>
              <a:defRPr/>
            </a:pPr>
            <a:r>
              <a:rPr lang="en-US" altLang="en-US" sz="1000" dirty="0">
                <a:latin typeface="Arial" charset="0"/>
                <a:ea typeface="ＭＳ Ｐゴシック" pitchFamily="34" charset="-128"/>
                <a:cs typeface="Arial" charset="0"/>
              </a:rPr>
              <a:t>We’ll then spend some time talking about how to decide when to begin receiving benefits. We’ll also cover benefits of Social Security beyond being a source of income in retirement.</a:t>
            </a:r>
          </a:p>
          <a:p>
            <a:endParaRPr lang="en-US" altLang="en-US" sz="1000" dirty="0">
              <a:latin typeface="Arial" charset="0"/>
              <a:ea typeface="ＭＳ Ｐゴシック" pitchFamily="34" charset="-128"/>
              <a:cs typeface="Arial" charset="0"/>
            </a:endParaRPr>
          </a:p>
          <a:p>
            <a:r>
              <a:rPr lang="en-US" altLang="en-US" sz="1000" dirty="0">
                <a:latin typeface="Arial" charset="0"/>
                <a:ea typeface="ＭＳ Ｐゴシック" pitchFamily="34" charset="-128"/>
                <a:cs typeface="Arial" charset="0"/>
              </a:rPr>
              <a:t>Finally, we’ll talk about how to get started on planning your retirement strategy with Social Security in mind.</a:t>
            </a:r>
          </a:p>
          <a:p>
            <a:endParaRPr lang="en-US" altLang="en-US" sz="1000" dirty="0">
              <a:latin typeface="Arial" charset="0"/>
              <a:ea typeface="ＭＳ Ｐゴシック" pitchFamily="34" charset="-128"/>
              <a:cs typeface="Arial" charset="0"/>
            </a:endParaRPr>
          </a:p>
          <a:p>
            <a:r>
              <a:rPr lang="en-US" altLang="en-US" sz="1000" dirty="0">
                <a:latin typeface="Arial" charset="0"/>
                <a:ea typeface="ＭＳ Ｐゴシック" pitchFamily="34" charset="-128"/>
                <a:cs typeface="Arial" charset="0"/>
              </a:rPr>
              <a:t>Let’s get started. . . </a:t>
            </a:r>
          </a:p>
        </p:txBody>
      </p:sp>
      <p:sp>
        <p:nvSpPr>
          <p:cNvPr id="4" name="Slide Number Placeholder 3"/>
          <p:cNvSpPr>
            <a:spLocks noGrp="1"/>
          </p:cNvSpPr>
          <p:nvPr>
            <p:ph type="sldNum" sz="quarter" idx="10"/>
          </p:nvPr>
        </p:nvSpPr>
        <p:spPr/>
        <p:txBody>
          <a:bodyPr/>
          <a:lstStyle/>
          <a:p>
            <a:fld id="{3966A25E-58F8-441D-AA5C-F9CE201FCD08}" type="slidenum">
              <a:rPr lang="en-US" smtClean="0"/>
              <a:t>3</a:t>
            </a:fld>
            <a:endParaRPr lang="en-US" dirty="0"/>
          </a:p>
        </p:txBody>
      </p:sp>
    </p:spTree>
    <p:extLst>
      <p:ext uri="{BB962C8B-B14F-4D97-AF65-F5344CB8AC3E}">
        <p14:creationId xmlns:p14="http://schemas.microsoft.com/office/powerpoint/2010/main" val="3616118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39</a:t>
            </a:fld>
            <a:endParaRPr lang="en-US" dirty="0"/>
          </a:p>
        </p:txBody>
      </p:sp>
    </p:spTree>
    <p:extLst>
      <p:ext uri="{BB962C8B-B14F-4D97-AF65-F5344CB8AC3E}">
        <p14:creationId xmlns:p14="http://schemas.microsoft.com/office/powerpoint/2010/main" val="526564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As you can see from John’s example, the age at which you start receiving benefits can have an impact on your retirement income planning.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Let’s take a moment to talk about how to decide when to receive benefits.</a:t>
            </a:r>
          </a:p>
        </p:txBody>
      </p:sp>
      <p:sp>
        <p:nvSpPr>
          <p:cNvPr id="4" name="Slide Number Placeholder 3"/>
          <p:cNvSpPr>
            <a:spLocks noGrp="1"/>
          </p:cNvSpPr>
          <p:nvPr>
            <p:ph type="sldNum" sz="quarter" idx="10"/>
          </p:nvPr>
        </p:nvSpPr>
        <p:spPr/>
        <p:txBody>
          <a:bodyPr/>
          <a:lstStyle/>
          <a:p>
            <a:fld id="{3966A25E-58F8-441D-AA5C-F9CE201FCD08}" type="slidenum">
              <a:rPr lang="en-US" smtClean="0"/>
              <a:t>40</a:t>
            </a:fld>
            <a:endParaRPr lang="en-US" dirty="0"/>
          </a:p>
        </p:txBody>
      </p:sp>
    </p:spTree>
    <p:extLst>
      <p:ext uri="{BB962C8B-B14F-4D97-AF65-F5344CB8AC3E}">
        <p14:creationId xmlns:p14="http://schemas.microsoft.com/office/powerpoint/2010/main" val="4008897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030" fontAlgn="base">
              <a:spcBef>
                <a:spcPct val="30000"/>
              </a:spcBef>
              <a:spcAft>
                <a:spcPct val="0"/>
              </a:spcAft>
              <a:buClr>
                <a:srgbClr val="333366"/>
              </a:buClr>
              <a:defRPr/>
            </a:pPr>
            <a:r>
              <a:rPr lang="en-US" altLang="en-US" sz="1000" dirty="0">
                <a:solidFill>
                  <a:srgbClr val="000000"/>
                </a:solidFill>
                <a:latin typeface="Arial" pitchFamily="34" charset="0"/>
                <a:cs typeface="Arial" pitchFamily="34" charset="0"/>
              </a:rPr>
              <a:t>Your Full Retirement Age, or FRA, is determined by the Social Security Administration, and it is the age at which you are eligible to receive your full PIA.</a:t>
            </a:r>
          </a:p>
          <a:p>
            <a:pPr defTabSz="895030" fontAlgn="base">
              <a:spcBef>
                <a:spcPct val="30000"/>
              </a:spcBef>
              <a:spcAft>
                <a:spcPct val="0"/>
              </a:spcAft>
              <a:buClr>
                <a:srgbClr val="333366"/>
              </a:buClr>
              <a:defRPr/>
            </a:pPr>
            <a:endParaRPr lang="en-US" altLang="en-US" sz="1000" dirty="0">
              <a:solidFill>
                <a:srgbClr val="000000"/>
              </a:solidFill>
              <a:latin typeface="Arial" pitchFamily="34" charset="0"/>
              <a:cs typeface="Arial" pitchFamily="34" charset="0"/>
            </a:endParaRPr>
          </a:p>
          <a:p>
            <a:pPr defTabSz="895030" fontAlgn="base">
              <a:spcBef>
                <a:spcPct val="30000"/>
              </a:spcBef>
              <a:spcAft>
                <a:spcPct val="0"/>
              </a:spcAft>
              <a:buClr>
                <a:srgbClr val="333366"/>
              </a:buClr>
              <a:defRPr/>
            </a:pPr>
            <a:r>
              <a:rPr lang="en-US" altLang="en-US" sz="1000" dirty="0">
                <a:solidFill>
                  <a:srgbClr val="000000"/>
                </a:solidFill>
                <a:latin typeface="Arial" pitchFamily="34" charset="0"/>
                <a:cs typeface="Arial" pitchFamily="34" charset="0"/>
              </a:rPr>
              <a:t>As you can see from this chart, the definition of Full Retirement Age depends on when you were born. </a:t>
            </a:r>
          </a:p>
          <a:p>
            <a:pPr defTabSz="895030" fontAlgn="base">
              <a:spcBef>
                <a:spcPct val="30000"/>
              </a:spcBef>
              <a:spcAft>
                <a:spcPct val="0"/>
              </a:spcAft>
              <a:buClr>
                <a:srgbClr val="333366"/>
              </a:buClr>
              <a:defRPr/>
            </a:pPr>
            <a:endParaRPr lang="en-US" altLang="en-US" sz="1000" dirty="0">
              <a:solidFill>
                <a:srgbClr val="000000"/>
              </a:solidFill>
              <a:latin typeface="Arial" pitchFamily="34" charset="0"/>
              <a:cs typeface="Arial" pitchFamily="34" charset="0"/>
            </a:endParaRPr>
          </a:p>
          <a:p>
            <a:pPr defTabSz="895030" fontAlgn="base">
              <a:spcBef>
                <a:spcPct val="30000"/>
              </a:spcBef>
              <a:spcAft>
                <a:spcPct val="0"/>
              </a:spcAft>
              <a:buClr>
                <a:srgbClr val="333366"/>
              </a:buClr>
              <a:defRPr/>
            </a:pPr>
            <a:r>
              <a:rPr lang="en-US" altLang="en-US" sz="1000" dirty="0">
                <a:latin typeface="Arial" panose="020B0604020202020204" pitchFamily="34" charset="0"/>
                <a:cs typeface="Arial" panose="020B0604020202020204" pitchFamily="34" charset="0"/>
              </a:rPr>
              <a:t>Anyone born between 1943 and 1954 has a Full Retirement Age of 66, and anyone born in 1960 or later has a Full Retirement Age of 67.</a:t>
            </a:r>
          </a:p>
          <a:p>
            <a:pPr defTabSz="895030" fontAlgn="base">
              <a:spcBef>
                <a:spcPct val="30000"/>
              </a:spcBef>
              <a:spcAft>
                <a:spcPct val="0"/>
              </a:spcAft>
              <a:buClr>
                <a:srgbClr val="333366"/>
              </a:buClr>
              <a:defRPr/>
            </a:pPr>
            <a:endParaRPr lang="en-US" altLang="en-US" sz="1000" dirty="0">
              <a:solidFill>
                <a:srgbClr val="000000"/>
              </a:solidFill>
              <a:latin typeface="Arial" pitchFamily="34" charset="0"/>
              <a:cs typeface="Arial" pitchFamily="34" charset="0"/>
            </a:endParaRPr>
          </a:p>
          <a:p>
            <a:pPr defTabSz="895030" fontAlgn="base">
              <a:spcBef>
                <a:spcPct val="30000"/>
              </a:spcBef>
              <a:spcAft>
                <a:spcPct val="0"/>
              </a:spcAft>
              <a:buClr>
                <a:srgbClr val="333366"/>
              </a:buClr>
              <a:defRPr/>
            </a:pPr>
            <a:r>
              <a:rPr lang="en-US" altLang="en-US" sz="1000" dirty="0">
                <a:solidFill>
                  <a:srgbClr val="000000"/>
                </a:solidFill>
                <a:latin typeface="Arial" pitchFamily="34" charset="0"/>
                <a:cs typeface="Arial" pitchFamily="34" charset="0"/>
              </a:rPr>
              <a:t>You can elect to take benefits as early as age 62, or wait until as late as age 70. However, if you decide to take benefits early, you will only receive a percentage of your PIA. As you can see from this chart, if you were born in 1960 or later, your retirement benefit is reduced by 30 percent if you elect to take benefits at age 62.</a:t>
            </a:r>
          </a:p>
        </p:txBody>
      </p:sp>
      <p:sp>
        <p:nvSpPr>
          <p:cNvPr id="4" name="Slide Number Placeholder 3"/>
          <p:cNvSpPr>
            <a:spLocks noGrp="1"/>
          </p:cNvSpPr>
          <p:nvPr>
            <p:ph type="sldNum" sz="quarter" idx="10"/>
          </p:nvPr>
        </p:nvSpPr>
        <p:spPr/>
        <p:txBody>
          <a:bodyPr/>
          <a:lstStyle/>
          <a:p>
            <a:fld id="{3966A25E-58F8-441D-AA5C-F9CE201FCD08}" type="slidenum">
              <a:rPr lang="en-US" smtClean="0"/>
              <a:t>41</a:t>
            </a:fld>
            <a:endParaRPr lang="en-US" dirty="0"/>
          </a:p>
        </p:txBody>
      </p:sp>
    </p:spTree>
    <p:extLst>
      <p:ext uri="{BB962C8B-B14F-4D97-AF65-F5344CB8AC3E}">
        <p14:creationId xmlns:p14="http://schemas.microsoft.com/office/powerpoint/2010/main" val="3889108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42</a:t>
            </a:fld>
            <a:endParaRPr lang="en-US" dirty="0"/>
          </a:p>
        </p:txBody>
      </p:sp>
    </p:spTree>
    <p:extLst>
      <p:ext uri="{BB962C8B-B14F-4D97-AF65-F5344CB8AC3E}">
        <p14:creationId xmlns:p14="http://schemas.microsoft.com/office/powerpoint/2010/main" val="2319326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a:latin typeface="Arial" panose="020B0604020202020204" pitchFamily="34" charset="0"/>
                <a:cs typeface="Arial" panose="020B0604020202020204" pitchFamily="34" charset="0"/>
              </a:rPr>
              <a:t>Let’s look at a hypothetical example. Here is a sample Social Security Benefits Statement. Does this look familiar?</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You receive this Statement from the Social Security Administration every year approximately three months before your birthday. If you’ve somehow misplaced yours or don’t remember receiving it, you can obtain another by calling the Social Security Administration or visiting their website at www.ssa.gov. </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The Statement is not intended to provide you with an exact projection of the benefits you will receive at retirement. It is based on your earnings and FICA contributions to date. And, it assumes you’ll continue to maintain your current earnings level until you retire. However, it will help you determine more or less what you can expect from Social Security and whether your overall retirement income strategy is on track or requires some adjustment.</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Let’s take a closer look at the sample benefits statement. </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b="1" dirty="0">
                <a:latin typeface="Arial" panose="020B0604020202020204" pitchFamily="34" charset="0"/>
                <a:cs typeface="Arial" panose="020B0604020202020204" pitchFamily="34" charset="0"/>
              </a:rPr>
              <a:t>&lt;click to advance&gt; </a:t>
            </a:r>
            <a:r>
              <a:rPr lang="en-US" altLang="en-US" sz="1000" dirty="0">
                <a:latin typeface="Arial" panose="020B0604020202020204" pitchFamily="34" charset="0"/>
                <a:cs typeface="Arial" panose="020B0604020202020204" pitchFamily="34" charset="0"/>
              </a:rPr>
              <a:t>This particular statement shows that its recipient</a:t>
            </a:r>
            <a:r>
              <a:rPr lang="en-GB" sz="1000" dirty="0">
                <a:latin typeface="Arial" panose="020B0604020202020204" pitchFamily="34" charset="0"/>
                <a:cs typeface="Arial" panose="020B0604020202020204" pitchFamily="34" charset="0"/>
              </a:rPr>
              <a:t> – </a:t>
            </a:r>
            <a:r>
              <a:rPr lang="en-US" altLang="en-US" sz="1000" dirty="0">
                <a:latin typeface="Arial" panose="020B0604020202020204" pitchFamily="34" charset="0"/>
                <a:cs typeface="Arial" panose="020B0604020202020204" pitchFamily="34" charset="0"/>
              </a:rPr>
              <a:t>let’s call him John</a:t>
            </a:r>
            <a:r>
              <a:rPr lang="en-GB" sz="1000" dirty="0">
                <a:latin typeface="Arial" panose="020B0604020202020204" pitchFamily="34" charset="0"/>
                <a:cs typeface="Arial" panose="020B0604020202020204" pitchFamily="34" charset="0"/>
              </a:rPr>
              <a:t> – </a:t>
            </a:r>
            <a:r>
              <a:rPr lang="en-US" altLang="en-US" sz="1000" dirty="0">
                <a:latin typeface="Arial" panose="020B0604020202020204" pitchFamily="34" charset="0"/>
                <a:cs typeface="Arial" panose="020B0604020202020204" pitchFamily="34" charset="0"/>
              </a:rPr>
              <a:t>has paid enough FICA over his career to qualify for a monthly benefit of $1680 at Full Retirement Age. For John, Full Retirement Age is age 67.</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Notice that the Statement also projects a monthly benefit at two other ages – age 62 and age 70. </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b="1" dirty="0">
                <a:latin typeface="Arial" panose="020B0604020202020204" pitchFamily="34" charset="0"/>
                <a:cs typeface="Arial" panose="020B0604020202020204" pitchFamily="34" charset="0"/>
              </a:rPr>
              <a:t>&lt;click to advance&gt;</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If John wishes, he can opt for a lower monthly payment of $1159 a month at age 62. Or, he can wait until he reaches age 70 to begin receiving a higher benefit of $2094 a month.</a:t>
            </a:r>
          </a:p>
        </p:txBody>
      </p:sp>
      <p:sp>
        <p:nvSpPr>
          <p:cNvPr id="4" name="Slide Number Placeholder 3"/>
          <p:cNvSpPr>
            <a:spLocks noGrp="1"/>
          </p:cNvSpPr>
          <p:nvPr>
            <p:ph type="sldNum" sz="quarter" idx="10"/>
          </p:nvPr>
        </p:nvSpPr>
        <p:spPr/>
        <p:txBody>
          <a:bodyPr/>
          <a:lstStyle/>
          <a:p>
            <a:fld id="{3966A25E-58F8-441D-AA5C-F9CE201FCD08}" type="slidenum">
              <a:rPr lang="en-US" smtClean="0"/>
              <a:t>43</a:t>
            </a:fld>
            <a:endParaRPr lang="en-US" dirty="0"/>
          </a:p>
        </p:txBody>
      </p:sp>
    </p:spTree>
    <p:extLst>
      <p:ext uri="{BB962C8B-B14F-4D97-AF65-F5344CB8AC3E}">
        <p14:creationId xmlns:p14="http://schemas.microsoft.com/office/powerpoint/2010/main" val="2569157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Now, let’s talk about a couple of strategies that can help you maximize your Social Security benefits.</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First, you can boost your benefits by working longer. Your earnings record for Social Security continues to be updated as long as you work and pay Social Security taxes. Working longer may boost your benefit since your PIA is calculated using the highest 35 years of your earnings record.</a:t>
            </a:r>
          </a:p>
          <a:p>
            <a:pPr defTabSz="888963" eaLnBrk="0" fontAlgn="base" hangingPunct="0">
              <a:spcBef>
                <a:spcPct val="30000"/>
              </a:spcBef>
              <a:spcAft>
                <a:spcPct val="0"/>
              </a:spcAft>
              <a:defRPr/>
            </a:pPr>
            <a:endParaRPr lang="en-US" altLang="en-US" sz="1000" dirty="0">
              <a:solidFill>
                <a:srgbClr val="000000"/>
              </a:solidFill>
              <a:latin typeface="Arial" pitchFamily="34" charset="0"/>
              <a:cs typeface="Arial" pitchFamily="34" charset="0"/>
            </a:endParaRPr>
          </a:p>
          <a:p>
            <a:pPr defTabSz="888963" eaLnBrk="0" fontAlgn="base" hangingPunct="0">
              <a:spcBef>
                <a:spcPct val="30000"/>
              </a:spcBef>
              <a:spcAft>
                <a:spcPct val="0"/>
              </a:spcAft>
              <a:defRPr/>
            </a:pPr>
            <a:r>
              <a:rPr lang="en-US" altLang="en-US" sz="1000" dirty="0">
                <a:solidFill>
                  <a:srgbClr val="000000"/>
                </a:solidFill>
                <a:latin typeface="Arial" pitchFamily="34" charset="0"/>
                <a:cs typeface="Arial" pitchFamily="34" charset="0"/>
              </a:rPr>
              <a:t>Another way to maximize your Social Security benefits is by taking advantage of delayed retirement credits. If you or your spouse were born before January 2, 1954 and have not elected to collect Social Security benefits yet, one of you can choose to file a claim for a spousal benefit at your full retirement age, and then switch to your own retirement benefit at a later date. This allows for either you or your spouse to increase your retirement benefit through delayed retirement credits, resulting in a higher benefit later on.</a:t>
            </a:r>
            <a:endParaRPr lang="en-GB" sz="1000" dirty="0"/>
          </a:p>
        </p:txBody>
      </p:sp>
      <p:sp>
        <p:nvSpPr>
          <p:cNvPr id="4" name="Slide Number Placeholder 3"/>
          <p:cNvSpPr>
            <a:spLocks noGrp="1"/>
          </p:cNvSpPr>
          <p:nvPr>
            <p:ph type="sldNum" sz="quarter" idx="10"/>
          </p:nvPr>
        </p:nvSpPr>
        <p:spPr/>
        <p:txBody>
          <a:bodyPr/>
          <a:lstStyle/>
          <a:p>
            <a:fld id="{3966A25E-58F8-441D-AA5C-F9CE201FCD08}" type="slidenum">
              <a:rPr lang="en-US" smtClean="0"/>
              <a:t>44</a:t>
            </a:fld>
            <a:endParaRPr lang="en-US" dirty="0"/>
          </a:p>
        </p:txBody>
      </p:sp>
    </p:spTree>
    <p:extLst>
      <p:ext uri="{BB962C8B-B14F-4D97-AF65-F5344CB8AC3E}">
        <p14:creationId xmlns:p14="http://schemas.microsoft.com/office/powerpoint/2010/main" val="1669050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45</a:t>
            </a:fld>
            <a:endParaRPr lang="en-US" dirty="0"/>
          </a:p>
        </p:txBody>
      </p:sp>
    </p:spTree>
    <p:extLst>
      <p:ext uri="{BB962C8B-B14F-4D97-AF65-F5344CB8AC3E}">
        <p14:creationId xmlns:p14="http://schemas.microsoft.com/office/powerpoint/2010/main" val="3068730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As you’re thinking about when to start receiving Social Security benefits, here are a couple of things to consider.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If you wish to continue working, you may receive Social Security benefits while still employed. However, if you are below your Full Retirement Age, $1 of benefits is deducted for every $2 earned above the annual limit on earnings. In 2018, that annual limit is $17,640 ($1,470 per month). The year of  If you wait the maximum earnings before affecting Social Security payments is $46,920 – this is only until your retirement. If you wait until the year after Full Retirement Age to begin collecting benefits, you can continue to work – or go back to work – without affecting your Social Security benefits.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You may also want to consider your personal and family health history:</a:t>
            </a:r>
          </a:p>
          <a:p>
            <a:r>
              <a:rPr lang="en-GB" sz="1000" dirty="0">
                <a:latin typeface="Arial" panose="020B0604020202020204" pitchFamily="34" charset="0"/>
                <a:cs typeface="Arial" panose="020B0604020202020204" pitchFamily="34" charset="0"/>
              </a:rPr>
              <a:t>If you’re in good health, postponing benefits will increase your benefits.</a:t>
            </a:r>
          </a:p>
          <a:p>
            <a:r>
              <a:rPr lang="en-GB" sz="1000" dirty="0">
                <a:latin typeface="Arial" panose="020B0604020202020204" pitchFamily="34" charset="0"/>
                <a:cs typeface="Arial" panose="020B0604020202020204" pitchFamily="34" charset="0"/>
              </a:rPr>
              <a:t>On the other hand, if you are in poor health, you may want to initiate benefits sooner.</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When you decide to receive benefits will depend on your unique personal and financial circumstances. Trusted Advisor can help you weigh the pros and cons of each option, and help you integrate Social Security into your overall retirement plan. </a:t>
            </a:r>
          </a:p>
        </p:txBody>
      </p:sp>
      <p:sp>
        <p:nvSpPr>
          <p:cNvPr id="4" name="Slide Number Placeholder 3"/>
          <p:cNvSpPr>
            <a:spLocks noGrp="1"/>
          </p:cNvSpPr>
          <p:nvPr>
            <p:ph type="sldNum" sz="quarter" idx="10"/>
          </p:nvPr>
        </p:nvSpPr>
        <p:spPr/>
        <p:txBody>
          <a:bodyPr/>
          <a:lstStyle/>
          <a:p>
            <a:fld id="{3966A25E-58F8-441D-AA5C-F9CE201FCD08}" type="slidenum">
              <a:rPr lang="en-US" smtClean="0"/>
              <a:t>46</a:t>
            </a:fld>
            <a:endParaRPr lang="en-US" dirty="0"/>
          </a:p>
        </p:txBody>
      </p:sp>
    </p:spTree>
    <p:extLst>
      <p:ext uri="{BB962C8B-B14F-4D97-AF65-F5344CB8AC3E}">
        <p14:creationId xmlns:p14="http://schemas.microsoft.com/office/powerpoint/2010/main" val="608563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latin typeface="Arial" charset="0"/>
                <a:ea typeface="ＭＳ Ｐゴシック" pitchFamily="34" charset="-128"/>
                <a:cs typeface="Arial" charset="0"/>
              </a:rPr>
              <a:t>Next, let’s talk about other benefits that Social Security offers which you may qualify for, depending on your situation.</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47</a:t>
            </a:fld>
            <a:endParaRPr lang="en-US" dirty="0"/>
          </a:p>
        </p:txBody>
      </p:sp>
    </p:spTree>
    <p:extLst>
      <p:ext uri="{BB962C8B-B14F-4D97-AF65-F5344CB8AC3E}">
        <p14:creationId xmlns:p14="http://schemas.microsoft.com/office/powerpoint/2010/main" val="4008897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3138"/>
          </a:xfrm>
        </p:spPr>
      </p:sp>
      <p:sp>
        <p:nvSpPr>
          <p:cNvPr id="3" name="Notes Placeholder 2"/>
          <p:cNvSpPr>
            <a:spLocks noGrp="1"/>
          </p:cNvSpPr>
          <p:nvPr>
            <p:ph type="body" idx="1"/>
          </p:nvPr>
        </p:nvSpPr>
        <p:spPr/>
        <p:txBody>
          <a:bodyPr/>
          <a:lstStyle/>
          <a:p>
            <a:pPr defTabSz="924345" eaLnBrk="0" fontAlgn="base" hangingPunct="0">
              <a:spcBef>
                <a:spcPct val="30000"/>
              </a:spcBef>
              <a:spcAft>
                <a:spcPct val="0"/>
              </a:spcAft>
              <a:defRPr/>
            </a:pPr>
            <a:r>
              <a:rPr lang="en-US" dirty="0"/>
              <a:t>Social Security also offers spousal benefits, survivor benefits and even divorced spouse benefits. </a:t>
            </a:r>
          </a:p>
          <a:p>
            <a:pPr defTabSz="924345" eaLnBrk="0" fontAlgn="base" hangingPunct="0">
              <a:spcBef>
                <a:spcPct val="30000"/>
              </a:spcBef>
              <a:spcAft>
                <a:spcPct val="0"/>
              </a:spcAft>
              <a:defRPr/>
            </a:pPr>
            <a:endParaRPr lang="en-US" altLang="en-US" dirty="0">
              <a:solidFill>
                <a:srgbClr val="000000"/>
              </a:solidFill>
              <a:latin typeface="Arial" pitchFamily="34" charset="0"/>
              <a:cs typeface="Arial" pitchFamily="34" charset="0"/>
            </a:endParaRPr>
          </a:p>
          <a:p>
            <a:pPr defTabSz="924345" eaLnBrk="0" fontAlgn="base" hangingPunct="0">
              <a:spcBef>
                <a:spcPct val="30000"/>
              </a:spcBef>
              <a:spcAft>
                <a:spcPct val="0"/>
              </a:spcAft>
              <a:defRPr/>
            </a:pPr>
            <a:r>
              <a:rPr lang="en-US" altLang="en-US" dirty="0">
                <a:solidFill>
                  <a:srgbClr val="000000"/>
                </a:solidFill>
                <a:latin typeface="Arial" pitchFamily="34" charset="0"/>
                <a:cs typeface="Arial" pitchFamily="34" charset="0"/>
              </a:rPr>
              <a:t>First, spousal benefits. If you’re the working spouse, your nonworking spouse</a:t>
            </a:r>
            <a:r>
              <a:rPr lang="en-GB" dirty="0">
                <a:latin typeface="Arial" panose="020B0604020202020204" pitchFamily="34" charset="0"/>
                <a:cs typeface="Arial" panose="020B0604020202020204" pitchFamily="34" charset="0"/>
              </a:rPr>
              <a:t> – </a:t>
            </a:r>
            <a:r>
              <a:rPr lang="en-US" altLang="en-US" dirty="0">
                <a:solidFill>
                  <a:srgbClr val="000000"/>
                </a:solidFill>
                <a:latin typeface="Arial" pitchFamily="34" charset="0"/>
                <a:cs typeface="Arial" pitchFamily="34" charset="0"/>
              </a:rPr>
              <a:t>at Full Retirement Age</a:t>
            </a:r>
            <a:r>
              <a:rPr lang="en-GB" dirty="0">
                <a:latin typeface="Arial" panose="020B0604020202020204" pitchFamily="34" charset="0"/>
                <a:cs typeface="Arial" panose="020B0604020202020204" pitchFamily="34" charset="0"/>
              </a:rPr>
              <a:t> – </a:t>
            </a:r>
            <a:r>
              <a:rPr lang="en-US" altLang="en-US" dirty="0">
                <a:solidFill>
                  <a:srgbClr val="000000"/>
                </a:solidFill>
                <a:latin typeface="Arial" pitchFamily="34" charset="0"/>
                <a:cs typeface="Arial" pitchFamily="34" charset="0"/>
              </a:rPr>
              <a:t>is eligible to receive either 50% of your retirement benefit or 100% of his or her own retirement benefit, whichever is higher.</a:t>
            </a:r>
          </a:p>
          <a:p>
            <a:pPr defTabSz="924345" eaLnBrk="0" fontAlgn="base" hangingPunct="0">
              <a:spcBef>
                <a:spcPct val="30000"/>
              </a:spcBef>
              <a:spcAft>
                <a:spcPct val="0"/>
              </a:spcAft>
              <a:defRPr/>
            </a:pPr>
            <a:endParaRPr lang="en-US" altLang="en-US" dirty="0">
              <a:solidFill>
                <a:srgbClr val="000000"/>
              </a:solidFill>
              <a:latin typeface="Arial" pitchFamily="34" charset="0"/>
              <a:cs typeface="Arial" pitchFamily="34" charset="0"/>
            </a:endParaRPr>
          </a:p>
          <a:p>
            <a:pPr defTabSz="924345" eaLnBrk="0" fontAlgn="base" hangingPunct="0">
              <a:spcBef>
                <a:spcPct val="30000"/>
              </a:spcBef>
              <a:spcAft>
                <a:spcPct val="0"/>
              </a:spcAft>
              <a:defRPr/>
            </a:pPr>
            <a:r>
              <a:rPr lang="en-US" altLang="en-US" dirty="0">
                <a:solidFill>
                  <a:srgbClr val="000000"/>
                </a:solidFill>
                <a:latin typeface="Arial" pitchFamily="34" charset="0"/>
                <a:cs typeface="Arial" pitchFamily="34" charset="0"/>
              </a:rPr>
              <a:t>Social Security also offers survivor benefits for widows and widowers at Full Retirement Age. A reduced survivor benefit is available as early as age 60. </a:t>
            </a:r>
          </a:p>
          <a:p>
            <a:pPr defTabSz="924345" eaLnBrk="0" fontAlgn="base" hangingPunct="0">
              <a:spcBef>
                <a:spcPct val="30000"/>
              </a:spcBef>
              <a:spcAft>
                <a:spcPct val="0"/>
              </a:spcAft>
              <a:defRPr/>
            </a:pPr>
            <a:endParaRPr lang="en-US" altLang="en-US" dirty="0">
              <a:solidFill>
                <a:srgbClr val="000000"/>
              </a:solidFill>
              <a:latin typeface="Arial" pitchFamily="34" charset="0"/>
              <a:cs typeface="Arial" pitchFamily="34" charset="0"/>
            </a:endParaRPr>
          </a:p>
          <a:p>
            <a:pPr defTabSz="924345" eaLnBrk="0" fontAlgn="base" hangingPunct="0">
              <a:spcBef>
                <a:spcPct val="30000"/>
              </a:spcBef>
              <a:spcAft>
                <a:spcPct val="0"/>
              </a:spcAft>
              <a:defRPr/>
            </a:pPr>
            <a:r>
              <a:rPr lang="en-US" altLang="en-US" dirty="0">
                <a:solidFill>
                  <a:srgbClr val="000000"/>
                </a:solidFill>
                <a:latin typeface="Arial" pitchFamily="34" charset="0"/>
                <a:cs typeface="Arial" pitchFamily="34" charset="0"/>
              </a:rPr>
              <a:t>If you were previously married for at least 10 years and divorced for at least two years, you may qualify for divorced spouse benefits.</a:t>
            </a:r>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pPr>
                <a:defRPr/>
              </a:pPr>
              <a:t>48</a:t>
            </a:fld>
            <a:endParaRPr lang="en-US" dirty="0"/>
          </a:p>
        </p:txBody>
      </p:sp>
    </p:spTree>
    <p:extLst>
      <p:ext uri="{BB962C8B-B14F-4D97-AF65-F5344CB8AC3E}">
        <p14:creationId xmlns:p14="http://schemas.microsoft.com/office/powerpoint/2010/main" val="955250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4</a:t>
            </a:fld>
            <a:endParaRPr lang="en-US" dirty="0"/>
          </a:p>
        </p:txBody>
      </p:sp>
    </p:spTree>
    <p:extLst>
      <p:ext uri="{BB962C8B-B14F-4D97-AF65-F5344CB8AC3E}">
        <p14:creationId xmlns:p14="http://schemas.microsoft.com/office/powerpoint/2010/main" val="2823292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wait for your full retirement to get the full amount. Need to be 62 for Divorced benefits</a:t>
            </a:r>
          </a:p>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49</a:t>
            </a:fld>
            <a:endParaRPr lang="en-US" dirty="0"/>
          </a:p>
        </p:txBody>
      </p:sp>
    </p:spTree>
    <p:extLst>
      <p:ext uri="{BB962C8B-B14F-4D97-AF65-F5344CB8AC3E}">
        <p14:creationId xmlns:p14="http://schemas.microsoft.com/office/powerpoint/2010/main" val="4281614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6-26-15 the US Supreme</a:t>
            </a:r>
            <a:r>
              <a:rPr lang="en-US" baseline="0" dirty="0"/>
              <a:t> Court issued a decision in Obergefell vs. Hodges, holding that same sex couples have a constitutional right to marry in all states and have their marriage recognized by other states.  Includes civil unions and domestic partnerships – Social Security benefits, Medicare entitlement and SSI payments. </a:t>
            </a:r>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50</a:t>
            </a:fld>
            <a:endParaRPr lang="en-US" dirty="0"/>
          </a:p>
        </p:txBody>
      </p:sp>
    </p:spTree>
    <p:extLst>
      <p:ext uri="{BB962C8B-B14F-4D97-AF65-F5344CB8AC3E}">
        <p14:creationId xmlns:p14="http://schemas.microsoft.com/office/powerpoint/2010/main" val="3051986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Keep in mind that Social Security survivor benefits are subject to a family maximum.</a:t>
            </a:r>
          </a:p>
        </p:txBody>
      </p:sp>
      <p:sp>
        <p:nvSpPr>
          <p:cNvPr id="4" name="Slide Number Placeholder 3"/>
          <p:cNvSpPr>
            <a:spLocks noGrp="1"/>
          </p:cNvSpPr>
          <p:nvPr>
            <p:ph type="sldNum" sz="quarter" idx="10"/>
          </p:nvPr>
        </p:nvSpPr>
        <p:spPr/>
        <p:txBody>
          <a:bodyPr/>
          <a:lstStyle/>
          <a:p>
            <a:fld id="{3966A25E-58F8-441D-AA5C-F9CE201FCD08}" type="slidenum">
              <a:rPr lang="en-US" smtClean="0"/>
              <a:t>51</a:t>
            </a:fld>
            <a:endParaRPr lang="en-US" dirty="0"/>
          </a:p>
        </p:txBody>
      </p:sp>
    </p:spTree>
    <p:extLst>
      <p:ext uri="{BB962C8B-B14F-4D97-AF65-F5344CB8AC3E}">
        <p14:creationId xmlns:p14="http://schemas.microsoft.com/office/powerpoint/2010/main" val="33117928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53</a:t>
            </a:fld>
            <a:endParaRPr lang="en-US" dirty="0"/>
          </a:p>
        </p:txBody>
      </p:sp>
    </p:spTree>
    <p:extLst>
      <p:ext uri="{BB962C8B-B14F-4D97-AF65-F5344CB8AC3E}">
        <p14:creationId xmlns:p14="http://schemas.microsoft.com/office/powerpoint/2010/main" val="538969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54</a:t>
            </a:fld>
            <a:endParaRPr lang="en-US" dirty="0"/>
          </a:p>
        </p:txBody>
      </p:sp>
    </p:spTree>
    <p:extLst>
      <p:ext uri="{BB962C8B-B14F-4D97-AF65-F5344CB8AC3E}">
        <p14:creationId xmlns:p14="http://schemas.microsoft.com/office/powerpoint/2010/main" val="1789169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3138"/>
          </a:xfrm>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Social Security offers far more than retirement benefits for you. It also provides disability benefits, though these benefits are not as generous as those typically available from a privately-owned disability policy.</a:t>
            </a:r>
          </a:p>
          <a:p>
            <a:endParaRPr lang="en-US" sz="1000" dirty="0">
              <a:latin typeface="Arial" panose="020B0604020202020204" pitchFamily="34" charset="0"/>
              <a:cs typeface="Arial" panose="020B0604020202020204" pitchFamily="34" charset="0"/>
            </a:endParaRPr>
          </a:p>
          <a:p>
            <a:pPr defTabSz="924345"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You are eligible for the Social Security disability benefit </a:t>
            </a:r>
            <a:r>
              <a:rPr lang="en-US" altLang="en-US" sz="1000" dirty="0">
                <a:latin typeface="Arial" panose="020B0604020202020204" pitchFamily="34" charset="0"/>
                <a:cs typeface="Arial" panose="020B0604020202020204" pitchFamily="34" charset="0"/>
              </a:rPr>
              <a:t>if your disability prevents you from performing any substantial gainful work </a:t>
            </a:r>
            <a:r>
              <a:rPr lang="en-US" altLang="en-US" sz="1000" u="sng" dirty="0">
                <a:latin typeface="Arial" panose="020B0604020202020204" pitchFamily="34" charset="0"/>
                <a:cs typeface="Arial" panose="020B0604020202020204" pitchFamily="34" charset="0"/>
              </a:rPr>
              <a:t>and</a:t>
            </a:r>
            <a:r>
              <a:rPr lang="en-US" altLang="en-US" sz="1000" dirty="0">
                <a:latin typeface="Arial" panose="020B0604020202020204" pitchFamily="34" charset="0"/>
                <a:cs typeface="Arial" panose="020B0604020202020204" pitchFamily="34" charset="0"/>
              </a:rPr>
              <a:t> if your disability is expected to last for at least twelve months or for the rest of your life.</a:t>
            </a:r>
          </a:p>
          <a:p>
            <a:pPr defTabSz="924345" eaLnBrk="0" fontAlgn="base" hangingPunct="0">
              <a:spcBef>
                <a:spcPct val="30000"/>
              </a:spcBef>
              <a:spcAft>
                <a:spcPct val="0"/>
              </a:spcAft>
              <a:defRPr/>
            </a:pPr>
            <a:endParaRPr lang="en-US" altLang="en-US" sz="1000" dirty="0">
              <a:latin typeface="Arial" panose="020B0604020202020204" pitchFamily="34" charset="0"/>
              <a:cs typeface="Arial" panose="020B0604020202020204" pitchFamily="34" charset="0"/>
            </a:endParaRPr>
          </a:p>
          <a:p>
            <a:pPr defTabSz="924345" eaLnBrk="0" fontAlgn="base" hangingPunct="0">
              <a:spcBef>
                <a:spcPct val="30000"/>
              </a:spcBef>
              <a:spcAft>
                <a:spcPct val="0"/>
              </a:spcAft>
              <a:defRPr/>
            </a:pPr>
            <a:r>
              <a:rPr lang="en-US" altLang="en-US" sz="1000" dirty="0">
                <a:latin typeface="Arial" panose="020B0604020202020204" pitchFamily="34" charset="0"/>
                <a:cs typeface="Arial" panose="020B0604020202020204" pitchFamily="34" charset="0"/>
              </a:rPr>
              <a:t>Disability benefits cease when you reach Full Retirement Age. At that time, your normal retirement benefits kick in.  </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pPr>
                <a:defRPr/>
              </a:pPr>
              <a:t>55</a:t>
            </a:fld>
            <a:endParaRPr lang="en-US" dirty="0"/>
          </a:p>
        </p:txBody>
      </p:sp>
    </p:spTree>
    <p:extLst>
      <p:ext uri="{BB962C8B-B14F-4D97-AF65-F5344CB8AC3E}">
        <p14:creationId xmlns:p14="http://schemas.microsoft.com/office/powerpoint/2010/main" val="377559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963">
              <a:defRPr/>
            </a:pPr>
            <a:r>
              <a:rPr lang="en-US" altLang="en-US" sz="1000" dirty="0">
                <a:latin typeface="Arial" charset="0"/>
                <a:ea typeface="ＭＳ Ｐゴシック" pitchFamily="34" charset="-128"/>
                <a:cs typeface="Arial" charset="0"/>
              </a:rPr>
              <a:t>Finally, let’s take a moment to talk about how to get started on planning for retirement with Social Security in mind.</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56</a:t>
            </a:fld>
            <a:endParaRPr lang="en-US" dirty="0"/>
          </a:p>
        </p:txBody>
      </p:sp>
    </p:spTree>
    <p:extLst>
      <p:ext uri="{BB962C8B-B14F-4D97-AF65-F5344CB8AC3E}">
        <p14:creationId xmlns:p14="http://schemas.microsoft.com/office/powerpoint/2010/main" val="4008897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3138"/>
          </a:xfrm>
        </p:spPr>
      </p:sp>
      <p:sp>
        <p:nvSpPr>
          <p:cNvPr id="3" name="Notes Placeholder 2"/>
          <p:cNvSpPr>
            <a:spLocks noGrp="1"/>
          </p:cNvSpPr>
          <p:nvPr>
            <p:ph type="body" idx="1"/>
          </p:nvPr>
        </p:nvSpPr>
        <p:spPr/>
        <p:txBody>
          <a:bodyPr/>
          <a:lstStyle/>
          <a:p>
            <a:pPr eaLnBrk="1" hangingPunct="1"/>
            <a:r>
              <a:rPr lang="en-US" altLang="en-US" sz="1000" dirty="0">
                <a:latin typeface="Arial" panose="020B0604020202020204" pitchFamily="34" charset="0"/>
                <a:cs typeface="Arial" panose="020B0604020202020204" pitchFamily="34" charset="0"/>
              </a:rPr>
              <a:t>Even though you may not reach your Full Retirement Age or even age 62 for a number of years, you should start thinking about your strategy now.</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You’ve been accumulating assets for retirement over your entire career. But, now, the paradigm is shifting. You should start thinking about converting what you have to income – enough income to meet day-to-day needs and unforeseen expenses for the rest of your life.</a:t>
            </a:r>
          </a:p>
          <a:p>
            <a:pPr eaLnBrk="1" hangingPunct="1"/>
            <a:r>
              <a:rPr lang="en-US" altLang="en-US" sz="1000" dirty="0">
                <a:latin typeface="Arial" panose="020B0604020202020204" pitchFamily="34" charset="0"/>
                <a:cs typeface="Arial" panose="020B0604020202020204" pitchFamily="34" charset="0"/>
              </a:rPr>
              <a:t> </a:t>
            </a:r>
          </a:p>
          <a:p>
            <a:pPr eaLnBrk="1" hangingPunct="1"/>
            <a:r>
              <a:rPr lang="en-US" altLang="en-US" sz="1000" dirty="0">
                <a:latin typeface="Arial" panose="020B0604020202020204" pitchFamily="34" charset="0"/>
                <a:cs typeface="Arial" panose="020B0604020202020204" pitchFamily="34" charset="0"/>
              </a:rPr>
              <a:t>You should also start thinking about managing risk, not just managing your investments. That means managing the risk of outliving your assets, of seeing your buying power eroded by inflation, of being able to afford medical expenses or possibly long-term care for you and your spouse.</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And finally, you have to start thinking about making the most of what you have. And that means not only your assets, but any pension you might have and, of course, Social Security.</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pPr>
                <a:defRPr/>
              </a:pPr>
              <a:t>57</a:t>
            </a:fld>
            <a:endParaRPr lang="en-US" dirty="0"/>
          </a:p>
        </p:txBody>
      </p:sp>
    </p:spTree>
    <p:extLst>
      <p:ext uri="{BB962C8B-B14F-4D97-AF65-F5344CB8AC3E}">
        <p14:creationId xmlns:p14="http://schemas.microsoft.com/office/powerpoint/2010/main" val="2667150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58</a:t>
            </a:fld>
            <a:endParaRPr lang="en-US" dirty="0"/>
          </a:p>
        </p:txBody>
      </p:sp>
    </p:spTree>
    <p:extLst>
      <p:ext uri="{BB962C8B-B14F-4D97-AF65-F5344CB8AC3E}">
        <p14:creationId xmlns:p14="http://schemas.microsoft.com/office/powerpoint/2010/main" val="26470458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45"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This is a methodology that I believe will give you a more accurate picture of where you are in relation to your most important goals, how far you have to go and what you have to do to get there. It is called Goals-Based Wealth Management. </a:t>
            </a:r>
          </a:p>
          <a:p>
            <a:pPr defTabSz="924345" eaLnBrk="0" fontAlgn="base" hangingPunct="0">
              <a:spcBef>
                <a:spcPct val="30000"/>
              </a:spcBef>
              <a:spcAft>
                <a:spcPct val="0"/>
              </a:spcAft>
              <a:defRPr/>
            </a:pPr>
            <a:endParaRPr lang="en-US" sz="1000" dirty="0">
              <a:latin typeface="Arial" panose="020B0604020202020204" pitchFamily="34" charset="0"/>
              <a:cs typeface="Arial" panose="020B0604020202020204" pitchFamily="34" charset="0"/>
            </a:endParaRPr>
          </a:p>
          <a:p>
            <a:pPr defTabSz="924345"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As your life stage changes, so do your goals. </a:t>
            </a:r>
          </a:p>
          <a:p>
            <a:pPr defTabSz="924345" eaLnBrk="0" fontAlgn="base" hangingPunct="0">
              <a:spcBef>
                <a:spcPct val="30000"/>
              </a:spcBef>
              <a:spcAft>
                <a:spcPct val="0"/>
              </a:spcAft>
              <a:defRPr/>
            </a:pPr>
            <a:endParaRPr lang="en-US" sz="1000" dirty="0">
              <a:latin typeface="Arial" panose="020B0604020202020204" pitchFamily="34" charset="0"/>
              <a:cs typeface="Arial" panose="020B0604020202020204" pitchFamily="34" charset="0"/>
            </a:endParaRPr>
          </a:p>
          <a:p>
            <a:pPr defTabSz="924345"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Early on in your career, your goals may have been buying a home, starting a family and building an emergency fund. Later, your priorities may have shifted to sending your children to college, assisting aging parents and planning for retirement. In retirement, your focus may be on maintaining your lifestyle, meeting health care expenses and creating your legacy. </a:t>
            </a:r>
          </a:p>
          <a:p>
            <a:pPr defTabSz="924345" eaLnBrk="0" fontAlgn="base" hangingPunct="0">
              <a:spcBef>
                <a:spcPct val="30000"/>
              </a:spcBef>
              <a:spcAft>
                <a:spcPct val="0"/>
              </a:spcAft>
              <a:defRPr/>
            </a:pPr>
            <a:endParaRPr lang="en-US" sz="1000" dirty="0">
              <a:latin typeface="Arial" panose="020B0604020202020204" pitchFamily="34" charset="0"/>
              <a:cs typeface="Arial" panose="020B0604020202020204" pitchFamily="34" charset="0"/>
            </a:endParaRPr>
          </a:p>
          <a:p>
            <a:pPr defTabSz="924345"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This process allows you to look across your assets and liabilities to help you adapt your wealth management strategy to meet those changing demands. </a:t>
            </a:r>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3907194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5</a:t>
            </a:fld>
            <a:endParaRPr lang="en-US" dirty="0"/>
          </a:p>
        </p:txBody>
      </p:sp>
    </p:spTree>
    <p:extLst>
      <p:ext uri="{BB962C8B-B14F-4D97-AF65-F5344CB8AC3E}">
        <p14:creationId xmlns:p14="http://schemas.microsoft.com/office/powerpoint/2010/main" val="20097621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3138"/>
          </a:xfrm>
        </p:spPr>
      </p:sp>
      <p:sp>
        <p:nvSpPr>
          <p:cNvPr id="3" name="Notes Placeholder 2"/>
          <p:cNvSpPr>
            <a:spLocks noGrp="1"/>
          </p:cNvSpPr>
          <p:nvPr>
            <p:ph type="body" idx="1"/>
          </p:nvPr>
        </p:nvSpPr>
        <p:spPr/>
        <p:txBody>
          <a:bodyPr/>
          <a:lstStyle/>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Thank you for coming. It was a pleasure being here with you today. </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May I answer any questions?</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pPr>
                <a:defRPr/>
              </a:pPr>
              <a:t>61</a:t>
            </a:fld>
            <a:endParaRPr lang="en-US" dirty="0"/>
          </a:p>
        </p:txBody>
      </p:sp>
    </p:spTree>
    <p:extLst>
      <p:ext uri="{BB962C8B-B14F-4D97-AF65-F5344CB8AC3E}">
        <p14:creationId xmlns:p14="http://schemas.microsoft.com/office/powerpoint/2010/main" val="1771589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31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pPr>
                <a:defRPr/>
              </a:pPr>
              <a:t>62</a:t>
            </a:fld>
            <a:endParaRPr lang="en-US" dirty="0"/>
          </a:p>
        </p:txBody>
      </p:sp>
    </p:spTree>
    <p:extLst>
      <p:ext uri="{BB962C8B-B14F-4D97-AF65-F5344CB8AC3E}">
        <p14:creationId xmlns:p14="http://schemas.microsoft.com/office/powerpoint/2010/main" val="17715895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31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pPr>
                <a:defRPr/>
              </a:pPr>
              <a:t>63</a:t>
            </a:fld>
            <a:endParaRPr lang="en-US" dirty="0"/>
          </a:p>
        </p:txBody>
      </p:sp>
    </p:spTree>
    <p:extLst>
      <p:ext uri="{BB962C8B-B14F-4D97-AF65-F5344CB8AC3E}">
        <p14:creationId xmlns:p14="http://schemas.microsoft.com/office/powerpoint/2010/main" val="177158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6</a:t>
            </a:fld>
            <a:endParaRPr lang="en-US" dirty="0"/>
          </a:p>
        </p:txBody>
      </p:sp>
    </p:spTree>
    <p:extLst>
      <p:ext uri="{BB962C8B-B14F-4D97-AF65-F5344CB8AC3E}">
        <p14:creationId xmlns:p14="http://schemas.microsoft.com/office/powerpoint/2010/main" val="416559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7</a:t>
            </a:fld>
            <a:endParaRPr lang="en-US" dirty="0"/>
          </a:p>
        </p:txBody>
      </p:sp>
    </p:spTree>
    <p:extLst>
      <p:ext uri="{BB962C8B-B14F-4D97-AF65-F5344CB8AC3E}">
        <p14:creationId xmlns:p14="http://schemas.microsoft.com/office/powerpoint/2010/main" val="963286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9</a:t>
            </a:fld>
            <a:endParaRPr lang="en-US" dirty="0"/>
          </a:p>
        </p:txBody>
      </p:sp>
    </p:spTree>
    <p:extLst>
      <p:ext uri="{BB962C8B-B14F-4D97-AF65-F5344CB8AC3E}">
        <p14:creationId xmlns:p14="http://schemas.microsoft.com/office/powerpoint/2010/main" val="96328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11</a:t>
            </a:fld>
            <a:endParaRPr lang="en-US" dirty="0"/>
          </a:p>
        </p:txBody>
      </p:sp>
    </p:spTree>
    <p:extLst>
      <p:ext uri="{BB962C8B-B14F-4D97-AF65-F5344CB8AC3E}">
        <p14:creationId xmlns:p14="http://schemas.microsoft.com/office/powerpoint/2010/main" val="963286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8" name="Text Placeholder 2"/>
          <p:cNvSpPr>
            <a:spLocks noGrp="1"/>
          </p:cNvSpPr>
          <p:nvPr>
            <p:ph type="body" sz="quarter" idx="11" hasCustomPrompt="1"/>
          </p:nvPr>
        </p:nvSpPr>
        <p:spPr>
          <a:xfrm>
            <a:off x="457200" y="4114800"/>
            <a:ext cx="8321040" cy="1042416"/>
          </a:xfrm>
        </p:spPr>
        <p:txBody>
          <a:bodyPr tIns="45720" rIns="82296" bIns="45720" anchor="b" anchorCtr="0"/>
          <a:lstStyle>
            <a:lvl1pPr>
              <a:lnSpc>
                <a:spcPct val="100000"/>
              </a:lnSpc>
              <a:spcBef>
                <a:spcPts val="0"/>
              </a:spcBef>
              <a:defRPr sz="2800" spc="0" baseline="0">
                <a:solidFill>
                  <a:schemeClr val="tx1"/>
                </a:solidFill>
                <a:latin typeface="+mj-lt"/>
              </a:defRPr>
            </a:lvl1pPr>
            <a:lvl2pPr>
              <a:spcBef>
                <a:spcPts val="1200"/>
              </a:spcBef>
              <a:defRPr sz="2000" b="1" baseline="0">
                <a:solidFill>
                  <a:schemeClr val="accent2"/>
                </a:solidFill>
              </a:defRPr>
            </a:lvl2pPr>
          </a:lstStyle>
          <a:p>
            <a:pPr lvl="0"/>
            <a:r>
              <a:rPr lang="en-US" dirty="0"/>
              <a:t>Presentation Title</a:t>
            </a:r>
          </a:p>
        </p:txBody>
      </p:sp>
      <p:sp>
        <p:nvSpPr>
          <p:cNvPr id="9" name="Text Placeholder 6"/>
          <p:cNvSpPr>
            <a:spLocks noGrp="1"/>
          </p:cNvSpPr>
          <p:nvPr>
            <p:ph type="body" sz="quarter" idx="13" hasCustomPrompt="1"/>
          </p:nvPr>
        </p:nvSpPr>
        <p:spPr>
          <a:xfrm>
            <a:off x="457200" y="5359980"/>
            <a:ext cx="8321040" cy="612648"/>
          </a:xfrm>
        </p:spPr>
        <p:txBody>
          <a:bodyPr/>
          <a:lstStyle>
            <a:lvl1pPr>
              <a:spcBef>
                <a:spcPts val="200"/>
              </a:spcBef>
              <a:defRPr sz="1800"/>
            </a:lvl1pPr>
          </a:lstStyle>
          <a:p>
            <a:pPr lvl="0"/>
            <a:r>
              <a:rPr lang="en-US" dirty="0"/>
              <a:t>[Presenter (s) Name]</a:t>
            </a:r>
            <a:br>
              <a:rPr lang="en-US" dirty="0"/>
            </a:br>
            <a:r>
              <a:rPr lang="en-US" dirty="0"/>
              <a:t>[Presenter Title]</a:t>
            </a:r>
          </a:p>
          <a:p>
            <a:pPr lvl="0"/>
            <a:r>
              <a:rPr lang="en-US" dirty="0"/>
              <a:t>[Date]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144524"/>
            <a:ext cx="9144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37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2/3 Content layout">
    <p:spTree>
      <p:nvGrpSpPr>
        <p:cNvPr id="1" name=""/>
        <p:cNvGrpSpPr/>
        <p:nvPr/>
      </p:nvGrpSpPr>
      <p:grpSpPr>
        <a:xfrm>
          <a:off x="0" y="0"/>
          <a:ext cx="0" cy="0"/>
          <a:chOff x="0" y="0"/>
          <a:chExt cx="0" cy="0"/>
        </a:xfrm>
      </p:grpSpPr>
      <p:sp>
        <p:nvSpPr>
          <p:cNvPr id="12" name="Content Placeholder 1"/>
          <p:cNvSpPr>
            <a:spLocks noGrp="1"/>
          </p:cNvSpPr>
          <p:nvPr>
            <p:ph sz="quarter" idx="12"/>
          </p:nvPr>
        </p:nvSpPr>
        <p:spPr>
          <a:xfrm>
            <a:off x="457201" y="1554480"/>
            <a:ext cx="2542032" cy="4533899"/>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
          <p:cNvSpPr>
            <a:spLocks noGrp="1"/>
          </p:cNvSpPr>
          <p:nvPr>
            <p:ph type="body" sz="quarter" idx="1" hasCustomPrompt="1"/>
          </p:nvPr>
        </p:nvSpPr>
        <p:spPr>
          <a:xfrm>
            <a:off x="3292686" y="1554480"/>
            <a:ext cx="5367715" cy="258532"/>
          </a:xfrm>
        </p:spPr>
        <p:txBody>
          <a:bodyPr wrap="square"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4" name="Text Placeholder 2"/>
          <p:cNvSpPr>
            <a:spLocks noGrp="1"/>
          </p:cNvSpPr>
          <p:nvPr>
            <p:ph type="body" sz="quarter" idx="2" hasCustomPrompt="1"/>
          </p:nvPr>
        </p:nvSpPr>
        <p:spPr>
          <a:xfrm>
            <a:off x="3292686" y="1783971"/>
            <a:ext cx="5367715" cy="240066"/>
          </a:xfrm>
        </p:spPr>
        <p:txBody>
          <a:bodyPr vert="horz" wrap="square" lIns="0" tIns="0" rIns="0" bIns="0" rtlCol="0" anchor="t" anchorCtr="0">
            <a:spAutoFit/>
          </a:bodyPr>
          <a:lstStyle>
            <a:lvl1pPr>
              <a:defRPr lang="en-US" sz="1200" b="0" dirty="0" smtClean="0">
                <a:solidFill>
                  <a:schemeClr val="tx1"/>
                </a:solidFill>
              </a:defRPr>
            </a:lvl1pPr>
          </a:lstStyle>
          <a:p>
            <a:pPr lvl="0">
              <a:spcBef>
                <a:spcPts val="0"/>
              </a:spcBef>
              <a:buNone/>
              <a:tabLst>
                <a:tab pos="3933825" algn="r"/>
              </a:tabLst>
            </a:pPr>
            <a:r>
              <a:rPr lang="en-US" dirty="0"/>
              <a:t>Chart / Table Subtitle</a:t>
            </a:r>
          </a:p>
        </p:txBody>
      </p:sp>
      <p:sp>
        <p:nvSpPr>
          <p:cNvPr id="6" name="Content Placeholder 2"/>
          <p:cNvSpPr>
            <a:spLocks noGrp="1"/>
          </p:cNvSpPr>
          <p:nvPr>
            <p:ph sz="quarter" idx="13"/>
          </p:nvPr>
        </p:nvSpPr>
        <p:spPr>
          <a:xfrm>
            <a:off x="3292686" y="2003427"/>
            <a:ext cx="5367715" cy="4076698"/>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270470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554163"/>
            <a:ext cx="6446520" cy="320088"/>
          </a:xfrm>
        </p:spPr>
        <p:txBody>
          <a:bodyPr wrap="square"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Table / Chart Title</a:t>
            </a:r>
          </a:p>
        </p:txBody>
      </p:sp>
      <p:sp>
        <p:nvSpPr>
          <p:cNvPr id="13" name="Text Placeholder 2"/>
          <p:cNvSpPr>
            <a:spLocks noGrp="1"/>
          </p:cNvSpPr>
          <p:nvPr>
            <p:ph type="body" idx="2" hasCustomPrompt="1"/>
          </p:nvPr>
        </p:nvSpPr>
        <p:spPr>
          <a:xfrm>
            <a:off x="457200" y="1841639"/>
            <a:ext cx="6446520" cy="280077"/>
          </a:xfrm>
        </p:spPr>
        <p:txBody>
          <a:bodyPr wrap="square" anchor="t" anchorCtr="0">
            <a:spAutoFit/>
          </a:bodyPr>
          <a:lstStyle>
            <a:lvl1pPr marL="0" indent="0">
              <a:spcBef>
                <a:spcPts val="0"/>
              </a:spcBef>
              <a:spcAft>
                <a:spcPts val="0"/>
              </a:spcAft>
              <a:buNone/>
              <a:tabLst>
                <a:tab pos="8220075" algn="r"/>
              </a:tabLst>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Table / Chart Subtitle</a:t>
            </a:r>
          </a:p>
        </p:txBody>
      </p:sp>
      <p:sp>
        <p:nvSpPr>
          <p:cNvPr id="14" name="Content Placeholder 1"/>
          <p:cNvSpPr>
            <a:spLocks noGrp="1"/>
          </p:cNvSpPr>
          <p:nvPr>
            <p:ph sz="quarter" idx="12"/>
          </p:nvPr>
        </p:nvSpPr>
        <p:spPr>
          <a:xfrm>
            <a:off x="459994" y="2102803"/>
            <a:ext cx="8220456" cy="3795077"/>
          </a:xfrm>
        </p:spPr>
        <p:txBody>
          <a:bodyPr/>
          <a:lstStyle>
            <a:lvl1pPr>
              <a:lnSpc>
                <a:spcPct val="120000"/>
              </a:lnSpc>
              <a:spcAft>
                <a:spcPts val="0"/>
              </a:spcAft>
              <a:defRPr/>
            </a:lvl1pPr>
            <a:lvl2pPr>
              <a:lnSpc>
                <a:spcPct val="120000"/>
              </a:lnSpc>
              <a:spcBef>
                <a:spcPts val="1000"/>
              </a:spcBef>
              <a:spcAft>
                <a:spcPts val="0"/>
              </a:spcAft>
              <a:defRPr/>
            </a:lvl2pPr>
            <a:lvl3pPr>
              <a:lnSpc>
                <a:spcPct val="120000"/>
              </a:lnSpc>
              <a:spcBef>
                <a:spcPts val="800"/>
              </a:spcBef>
              <a:spcAft>
                <a:spcPts val="0"/>
              </a:spcAft>
              <a:defRPr/>
            </a:lvl3pPr>
            <a:lvl4pPr>
              <a:lnSpc>
                <a:spcPct val="120000"/>
              </a:lnSpc>
              <a:spcBef>
                <a:spcPts val="800"/>
              </a:spcBef>
              <a:spcAft>
                <a:spcPts val="0"/>
              </a:spcAft>
              <a:defRPr/>
            </a:lvl4pPr>
            <a:lvl5pPr>
              <a:lnSpc>
                <a:spcPct val="12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2618008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Side-by-Side Content">
    <p:spTree>
      <p:nvGrpSpPr>
        <p:cNvPr id="1" name=""/>
        <p:cNvGrpSpPr/>
        <p:nvPr/>
      </p:nvGrpSpPr>
      <p:grpSpPr>
        <a:xfrm>
          <a:off x="0" y="0"/>
          <a:ext cx="0" cy="0"/>
          <a:chOff x="0" y="0"/>
          <a:chExt cx="0" cy="0"/>
        </a:xfrm>
      </p:grpSpPr>
      <p:sp>
        <p:nvSpPr>
          <p:cNvPr id="3" name="Text Placeholder 1"/>
          <p:cNvSpPr>
            <a:spLocks noGrp="1"/>
          </p:cNvSpPr>
          <p:nvPr>
            <p:ph type="body" idx="12" hasCustomPrompt="1"/>
          </p:nvPr>
        </p:nvSpPr>
        <p:spPr>
          <a:xfrm>
            <a:off x="457200" y="1554163"/>
            <a:ext cx="3932238" cy="258532"/>
          </a:xfrm>
        </p:spPr>
        <p:txBody>
          <a:bodyPr wrap="square"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 – Arial 14pt.</a:t>
            </a:r>
          </a:p>
        </p:txBody>
      </p:sp>
      <p:sp>
        <p:nvSpPr>
          <p:cNvPr id="13" name="Text Placeholder 2"/>
          <p:cNvSpPr>
            <a:spLocks noGrp="1"/>
          </p:cNvSpPr>
          <p:nvPr>
            <p:ph type="body" idx="13" hasCustomPrompt="1"/>
          </p:nvPr>
        </p:nvSpPr>
        <p:spPr>
          <a:xfrm>
            <a:off x="457200" y="1791907"/>
            <a:ext cx="3932238" cy="221599"/>
          </a:xfrm>
        </p:spPr>
        <p:txBody>
          <a:bodyPr vert="horz" wrap="square" lIns="0" tIns="0" rIns="0" bIns="0" rtlCol="0" anchor="t" anchorCtr="0">
            <a:spAutoFit/>
          </a:bodyPr>
          <a:lstStyle>
            <a:lvl1pPr>
              <a:defRPr lang="en-US" sz="1200" b="0" dirty="0" smtClean="0">
                <a:solidFill>
                  <a:schemeClr val="tx1"/>
                </a:solidFill>
              </a:defRPr>
            </a:lvl1pPr>
          </a:lstStyle>
          <a:p>
            <a:pPr lvl="0">
              <a:spcBef>
                <a:spcPts val="0"/>
              </a:spcBef>
              <a:buNone/>
              <a:tabLst>
                <a:tab pos="3933825" algn="r"/>
              </a:tabLst>
            </a:pPr>
            <a:r>
              <a:rPr lang="en-US" dirty="0"/>
              <a:t>Chart / Table Subtitle – Arial 12pt.</a:t>
            </a:r>
          </a:p>
        </p:txBody>
      </p:sp>
      <p:sp>
        <p:nvSpPr>
          <p:cNvPr id="5" name="Text Placeholder 3"/>
          <p:cNvSpPr>
            <a:spLocks noGrp="1"/>
          </p:cNvSpPr>
          <p:nvPr>
            <p:ph type="body" sz="quarter" idx="14" hasCustomPrompt="1"/>
          </p:nvPr>
        </p:nvSpPr>
        <p:spPr>
          <a:xfrm>
            <a:off x="4752805" y="1554163"/>
            <a:ext cx="3931920" cy="258532"/>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 – Arial 14pt.</a:t>
            </a:r>
          </a:p>
        </p:txBody>
      </p:sp>
      <p:sp>
        <p:nvSpPr>
          <p:cNvPr id="14" name="Text Placeholder 4"/>
          <p:cNvSpPr>
            <a:spLocks noGrp="1"/>
          </p:cNvSpPr>
          <p:nvPr>
            <p:ph type="body" sz="quarter" idx="15" hasCustomPrompt="1"/>
          </p:nvPr>
        </p:nvSpPr>
        <p:spPr>
          <a:xfrm>
            <a:off x="4752805" y="1791907"/>
            <a:ext cx="3931920" cy="221599"/>
          </a:xfrm>
        </p:spPr>
        <p:txBody>
          <a:bodyPr vert="horz" wrap="square" lIns="0" tIns="0" rIns="0" bIns="0" rtlCol="0" anchor="t" anchorCtr="0">
            <a:spAutoFit/>
          </a:bodyPr>
          <a:lstStyle>
            <a:lvl1pPr>
              <a:defRPr lang="en-US" sz="1200" b="0" dirty="0" smtClean="0">
                <a:solidFill>
                  <a:schemeClr val="tx1"/>
                </a:solidFill>
              </a:defRPr>
            </a:lvl1pPr>
          </a:lstStyle>
          <a:p>
            <a:pPr lvl="0">
              <a:spcBef>
                <a:spcPts val="0"/>
              </a:spcBef>
              <a:buNone/>
              <a:tabLst>
                <a:tab pos="3933825" algn="r"/>
              </a:tabLst>
            </a:pPr>
            <a:r>
              <a:rPr lang="en-US" dirty="0"/>
              <a:t>Chart / Table Subtitle – Arial 12pt.</a:t>
            </a:r>
          </a:p>
        </p:txBody>
      </p:sp>
      <p:sp>
        <p:nvSpPr>
          <p:cNvPr id="4" name="Content Placeholder 1"/>
          <p:cNvSpPr>
            <a:spLocks noGrp="1"/>
          </p:cNvSpPr>
          <p:nvPr>
            <p:ph sz="half" idx="1"/>
          </p:nvPr>
        </p:nvSpPr>
        <p:spPr>
          <a:xfrm>
            <a:off x="457200" y="2011363"/>
            <a:ext cx="3932238" cy="3886200"/>
          </a:xfrm>
        </p:spPr>
        <p:txBody>
          <a:bodyPr/>
          <a:lstStyle>
            <a:lvl1pPr>
              <a:lnSpc>
                <a:spcPct val="120000"/>
              </a:lnSpc>
              <a:spcBef>
                <a:spcPts val="1200"/>
              </a:spcBef>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2"/>
          </p:nvPr>
        </p:nvSpPr>
        <p:spPr>
          <a:xfrm>
            <a:off x="4752805" y="2011363"/>
            <a:ext cx="3931920" cy="3886200"/>
          </a:xfrm>
        </p:spPr>
        <p:txBody>
          <a:bodyPr/>
          <a:lstStyle>
            <a:lvl1pPr>
              <a:lnSpc>
                <a:spcPct val="120000"/>
              </a:lnSpc>
              <a:spcBef>
                <a:spcPts val="1200"/>
              </a:spcBef>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2"/>
          <p:cNvSpPr>
            <a:spLocks noGrp="1"/>
          </p:cNvSpPr>
          <p:nvPr>
            <p:ph type="title" hasCustomPrompt="1"/>
          </p:nvPr>
        </p:nvSpPr>
        <p:spPr>
          <a:xfrm>
            <a:off x="457200" y="731520"/>
            <a:ext cx="8220456" cy="307777"/>
          </a:xfrm>
        </p:spPr>
        <p:txBody>
          <a:bodyPr/>
          <a:lstStyle>
            <a:lvl1pPr>
              <a:defRPr baseline="0"/>
            </a:lvl1pPr>
          </a:lstStyle>
          <a:p>
            <a:r>
              <a:rPr lang="en-US" dirty="0"/>
              <a:t>Click to add title</a:t>
            </a:r>
          </a:p>
        </p:txBody>
      </p:sp>
    </p:spTree>
    <p:extLst>
      <p:ext uri="{BB962C8B-B14F-4D97-AF65-F5344CB8AC3E}">
        <p14:creationId xmlns:p14="http://schemas.microsoft.com/office/powerpoint/2010/main" val="715278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Rows Content">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554163"/>
            <a:ext cx="8220456" cy="258532"/>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 – Arial 14pt.</a:t>
            </a:r>
          </a:p>
        </p:txBody>
      </p:sp>
      <p:sp>
        <p:nvSpPr>
          <p:cNvPr id="13" name="Text Placeholder 2"/>
          <p:cNvSpPr>
            <a:spLocks noGrp="1"/>
          </p:cNvSpPr>
          <p:nvPr>
            <p:ph type="body" idx="2" hasCustomPrompt="1"/>
          </p:nvPr>
        </p:nvSpPr>
        <p:spPr>
          <a:xfrm>
            <a:off x="457200" y="1791907"/>
            <a:ext cx="8220456" cy="221599"/>
          </a:xfrm>
        </p:spPr>
        <p:txBody>
          <a:bodyPr anchor="t" anchorCtr="0">
            <a:spAutoFit/>
          </a:bodyPr>
          <a:lstStyle>
            <a:lvl1pPr marL="0" indent="0">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 – Arial 12pt.</a:t>
            </a:r>
          </a:p>
        </p:txBody>
      </p:sp>
      <p:sp>
        <p:nvSpPr>
          <p:cNvPr id="4" name="Content Placeholder 1"/>
          <p:cNvSpPr>
            <a:spLocks noGrp="1"/>
          </p:cNvSpPr>
          <p:nvPr>
            <p:ph sz="half" idx="12"/>
          </p:nvPr>
        </p:nvSpPr>
        <p:spPr>
          <a:xfrm>
            <a:off x="457200" y="2011363"/>
            <a:ext cx="8220456" cy="164592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p:cNvSpPr>
            <a:spLocks noGrp="1"/>
          </p:cNvSpPr>
          <p:nvPr>
            <p:ph type="body" idx="3" hasCustomPrompt="1"/>
          </p:nvPr>
        </p:nvSpPr>
        <p:spPr>
          <a:xfrm>
            <a:off x="457200" y="3906400"/>
            <a:ext cx="8220456" cy="258532"/>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 – Arial 14pt.</a:t>
            </a:r>
          </a:p>
        </p:txBody>
      </p:sp>
      <p:sp>
        <p:nvSpPr>
          <p:cNvPr id="17" name="Text Placeholder 4"/>
          <p:cNvSpPr>
            <a:spLocks noGrp="1"/>
          </p:cNvSpPr>
          <p:nvPr>
            <p:ph type="body" idx="4" hasCustomPrompt="1"/>
          </p:nvPr>
        </p:nvSpPr>
        <p:spPr>
          <a:xfrm>
            <a:off x="457200" y="4161477"/>
            <a:ext cx="8220456" cy="221599"/>
          </a:xfrm>
        </p:spPr>
        <p:txBody>
          <a:bodyPr anchor="t" anchorCtr="0">
            <a:spAutoFit/>
          </a:bodyPr>
          <a:lstStyle>
            <a:lvl1pPr marL="0" indent="0">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 – Arial 12pt.</a:t>
            </a:r>
          </a:p>
        </p:txBody>
      </p:sp>
      <p:sp>
        <p:nvSpPr>
          <p:cNvPr id="16" name="Content Placeholder 2"/>
          <p:cNvSpPr>
            <a:spLocks noGrp="1"/>
          </p:cNvSpPr>
          <p:nvPr>
            <p:ph sz="half" idx="13"/>
          </p:nvPr>
        </p:nvSpPr>
        <p:spPr>
          <a:xfrm>
            <a:off x="457200" y="4381183"/>
            <a:ext cx="8220456" cy="164592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3639604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on-a-Page Content">
    <p:spTree>
      <p:nvGrpSpPr>
        <p:cNvPr id="1" name=""/>
        <p:cNvGrpSpPr/>
        <p:nvPr/>
      </p:nvGrpSpPr>
      <p:grpSpPr>
        <a:xfrm>
          <a:off x="0" y="0"/>
          <a:ext cx="0" cy="0"/>
          <a:chOff x="0" y="0"/>
          <a:chExt cx="0" cy="0"/>
        </a:xfrm>
      </p:grpSpPr>
      <p:sp>
        <p:nvSpPr>
          <p:cNvPr id="9" name="Text Placeholder 1"/>
          <p:cNvSpPr>
            <a:spLocks noGrp="1"/>
          </p:cNvSpPr>
          <p:nvPr>
            <p:ph type="body" idx="1" hasCustomPrompt="1"/>
          </p:nvPr>
        </p:nvSpPr>
        <p:spPr>
          <a:xfrm>
            <a:off x="457200" y="1556213"/>
            <a:ext cx="2542032" cy="283464"/>
          </a:xfrm>
        </p:spPr>
        <p:txBody>
          <a:bodyPr vert="horz" lIns="0" tIns="0" rIns="0" bIns="0" rtlCol="0" anchor="t" anchorCtr="0">
            <a:spAutoFit/>
          </a:bodyPr>
          <a:lstStyle>
            <a:lvl1pPr>
              <a:defRPr lang="en-US" dirty="0" smtClean="0">
                <a:solidFill>
                  <a:schemeClr val="tx1"/>
                </a:solidFill>
              </a:defRPr>
            </a:lvl1pPr>
          </a:lstStyle>
          <a:p>
            <a:pPr lvl="0">
              <a:buNone/>
            </a:pPr>
            <a:r>
              <a:rPr lang="en-US" dirty="0"/>
              <a:t>Chart / Table Title – Arial 14</a:t>
            </a:r>
          </a:p>
        </p:txBody>
      </p:sp>
      <p:sp>
        <p:nvSpPr>
          <p:cNvPr id="10" name="Text Placeholder 2"/>
          <p:cNvSpPr>
            <a:spLocks noGrp="1"/>
          </p:cNvSpPr>
          <p:nvPr>
            <p:ph type="body" idx="2" hasCustomPrompt="1"/>
          </p:nvPr>
        </p:nvSpPr>
        <p:spPr>
          <a:xfrm>
            <a:off x="457200" y="1793958"/>
            <a:ext cx="2542032" cy="221599"/>
          </a:xfrm>
        </p:spPr>
        <p:txBody>
          <a:bodyPr anchor="t" anchorCtr="0">
            <a:spAutoFit/>
          </a:bodyPr>
          <a:lstStyle>
            <a:lvl1pPr marL="0" indent="0">
              <a:lnSpc>
                <a:spcPct val="120000"/>
              </a:lnSpc>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 – Arial 12</a:t>
            </a:r>
          </a:p>
        </p:txBody>
      </p:sp>
      <p:sp>
        <p:nvSpPr>
          <p:cNvPr id="18" name="Content Placeholder 1"/>
          <p:cNvSpPr>
            <a:spLocks noGrp="1"/>
          </p:cNvSpPr>
          <p:nvPr userDrawn="1">
            <p:ph sz="half" idx="12"/>
          </p:nvPr>
        </p:nvSpPr>
        <p:spPr>
          <a:xfrm>
            <a:off x="457200" y="2013414"/>
            <a:ext cx="2542032" cy="388620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idx="3" hasCustomPrompt="1"/>
          </p:nvPr>
        </p:nvSpPr>
        <p:spPr>
          <a:xfrm>
            <a:off x="3293852" y="1556213"/>
            <a:ext cx="2542032" cy="283464"/>
          </a:xfrm>
        </p:spPr>
        <p:txBody>
          <a:bodyPr anchor="t" anchorCtr="0">
            <a:sp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14</a:t>
            </a:r>
          </a:p>
        </p:txBody>
      </p:sp>
      <p:sp>
        <p:nvSpPr>
          <p:cNvPr id="12" name="Text Placeholder 4"/>
          <p:cNvSpPr>
            <a:spLocks noGrp="1"/>
          </p:cNvSpPr>
          <p:nvPr>
            <p:ph type="body" idx="4" hasCustomPrompt="1"/>
          </p:nvPr>
        </p:nvSpPr>
        <p:spPr>
          <a:xfrm>
            <a:off x="3293852" y="1793958"/>
            <a:ext cx="2542032" cy="240066"/>
          </a:xfrm>
        </p:spPr>
        <p:txBody>
          <a:bodyPr anchor="t" anchorCtr="0">
            <a:sp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12</a:t>
            </a:r>
          </a:p>
        </p:txBody>
      </p:sp>
      <p:sp>
        <p:nvSpPr>
          <p:cNvPr id="19" name="Content Placeholder 2"/>
          <p:cNvSpPr>
            <a:spLocks noGrp="1"/>
          </p:cNvSpPr>
          <p:nvPr userDrawn="1">
            <p:ph sz="half" idx="13"/>
          </p:nvPr>
        </p:nvSpPr>
        <p:spPr>
          <a:xfrm>
            <a:off x="3293852" y="2013414"/>
            <a:ext cx="2542032" cy="388620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p:cNvSpPr>
            <a:spLocks noGrp="1"/>
          </p:cNvSpPr>
          <p:nvPr>
            <p:ph type="body" idx="5" hasCustomPrompt="1"/>
          </p:nvPr>
        </p:nvSpPr>
        <p:spPr>
          <a:xfrm>
            <a:off x="6120444" y="1556213"/>
            <a:ext cx="2542032" cy="283464"/>
          </a:xfrm>
        </p:spPr>
        <p:txBody>
          <a:bodyPr anchor="t" anchorCtr="0">
            <a:sp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14</a:t>
            </a:r>
          </a:p>
        </p:txBody>
      </p:sp>
      <p:sp>
        <p:nvSpPr>
          <p:cNvPr id="14" name="Text Placeholder 6"/>
          <p:cNvSpPr>
            <a:spLocks noGrp="1"/>
          </p:cNvSpPr>
          <p:nvPr>
            <p:ph type="body" idx="6" hasCustomPrompt="1"/>
          </p:nvPr>
        </p:nvSpPr>
        <p:spPr>
          <a:xfrm>
            <a:off x="6120444" y="1793958"/>
            <a:ext cx="2542032" cy="240066"/>
          </a:xfrm>
        </p:spPr>
        <p:txBody>
          <a:bodyPr anchor="t" anchorCtr="0">
            <a:sp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12</a:t>
            </a:r>
          </a:p>
        </p:txBody>
      </p:sp>
      <p:sp>
        <p:nvSpPr>
          <p:cNvPr id="20" name="Content Placeholder 3"/>
          <p:cNvSpPr>
            <a:spLocks noGrp="1"/>
          </p:cNvSpPr>
          <p:nvPr>
            <p:ph sz="half" idx="14"/>
          </p:nvPr>
        </p:nvSpPr>
        <p:spPr>
          <a:xfrm>
            <a:off x="6120444" y="2013414"/>
            <a:ext cx="2542032" cy="388620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144049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on-a-Page Content">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554163"/>
            <a:ext cx="3931920" cy="184666"/>
          </a:xfrm>
        </p:spPr>
        <p:txBody>
          <a:bodyPr anchor="t" anchorCtr="0">
            <a:noAutofit/>
          </a:bodyPr>
          <a:lstStyle>
            <a:lvl1pPr marL="0" indent="0">
              <a:lnSpc>
                <a:spcPct val="120000"/>
              </a:lnSpc>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 – Arial 12</a:t>
            </a:r>
          </a:p>
        </p:txBody>
      </p:sp>
      <p:sp>
        <p:nvSpPr>
          <p:cNvPr id="13" name="Text Placeholder 2"/>
          <p:cNvSpPr>
            <a:spLocks noGrp="1"/>
          </p:cNvSpPr>
          <p:nvPr>
            <p:ph type="body" idx="2" hasCustomPrompt="1"/>
          </p:nvPr>
        </p:nvSpPr>
        <p:spPr>
          <a:xfrm>
            <a:off x="457200" y="1749803"/>
            <a:ext cx="3931920"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4" name="Content Placeholder 1"/>
          <p:cNvSpPr>
            <a:spLocks noGrp="1"/>
          </p:cNvSpPr>
          <p:nvPr>
            <p:ph sz="half" idx="12"/>
          </p:nvPr>
        </p:nvSpPr>
        <p:spPr>
          <a:xfrm>
            <a:off x="457200" y="1911346"/>
            <a:ext cx="3931920"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44475" indent="-146050">
              <a:lnSpc>
                <a:spcPct val="120000"/>
              </a:lnSpc>
              <a:spcBef>
                <a:spcPts val="400"/>
              </a:spcBef>
              <a:spcAft>
                <a:spcPts val="0"/>
              </a:spcAft>
              <a:defRPr sz="1000" baseline="0"/>
            </a:lvl4pPr>
            <a:lvl5pPr marL="373063" indent="-122238">
              <a:lnSpc>
                <a:spcPct val="120000"/>
              </a:lnSpc>
              <a:spcBef>
                <a:spcPts val="400"/>
              </a:spcBef>
              <a:spcAft>
                <a:spcPts val="0"/>
              </a:spcAft>
              <a:defRPr sz="10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3"/>
          <p:cNvSpPr>
            <a:spLocks noGrp="1"/>
          </p:cNvSpPr>
          <p:nvPr>
            <p:ph type="body" sz="quarter" idx="3" hasCustomPrompt="1"/>
          </p:nvPr>
        </p:nvSpPr>
        <p:spPr>
          <a:xfrm>
            <a:off x="4744179" y="1554163"/>
            <a:ext cx="3931920" cy="184666"/>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a:p>
            <a:pPr lvl="0"/>
            <a:endParaRPr lang="en-US" dirty="0"/>
          </a:p>
        </p:txBody>
      </p:sp>
      <p:sp>
        <p:nvSpPr>
          <p:cNvPr id="24" name="Text Placeholder 4"/>
          <p:cNvSpPr>
            <a:spLocks noGrp="1"/>
          </p:cNvSpPr>
          <p:nvPr>
            <p:ph type="body" idx="4" hasCustomPrompt="1"/>
          </p:nvPr>
        </p:nvSpPr>
        <p:spPr>
          <a:xfrm>
            <a:off x="4744179" y="1749803"/>
            <a:ext cx="3931920" cy="164592"/>
          </a:xfrm>
        </p:spPr>
        <p:txBody>
          <a:bodyPr anchor="t" anchorCtr="0">
            <a:noAutofit/>
          </a:bodyPr>
          <a:lstStyle>
            <a:lvl1pPr marL="0" indent="0">
              <a:lnSpc>
                <a:spcPct val="120000"/>
              </a:lnSpc>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 – Arial 10</a:t>
            </a:r>
          </a:p>
        </p:txBody>
      </p:sp>
      <p:sp>
        <p:nvSpPr>
          <p:cNvPr id="23" name="Content Placeholder 2"/>
          <p:cNvSpPr>
            <a:spLocks noGrp="1"/>
          </p:cNvSpPr>
          <p:nvPr>
            <p:ph sz="half" idx="13"/>
          </p:nvPr>
        </p:nvSpPr>
        <p:spPr>
          <a:xfrm>
            <a:off x="4744179" y="1911346"/>
            <a:ext cx="3931920"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44475" indent="-146050">
              <a:lnSpc>
                <a:spcPct val="120000"/>
              </a:lnSpc>
              <a:spcBef>
                <a:spcPts val="400"/>
              </a:spcBef>
              <a:spcAft>
                <a:spcPts val="0"/>
              </a:spcAft>
              <a:defRPr sz="1000" baseline="0"/>
            </a:lvl4pPr>
            <a:lvl5pPr marL="373063" indent="-122238">
              <a:lnSpc>
                <a:spcPct val="120000"/>
              </a:lnSpc>
              <a:spcBef>
                <a:spcPts val="400"/>
              </a:spcBef>
              <a:spcAft>
                <a:spcPts val="0"/>
              </a:spcAft>
              <a:defRPr sz="10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p:cNvSpPr>
            <a:spLocks noGrp="1"/>
          </p:cNvSpPr>
          <p:nvPr>
            <p:ph type="body" idx="5" hasCustomPrompt="1"/>
          </p:nvPr>
        </p:nvSpPr>
        <p:spPr>
          <a:xfrm>
            <a:off x="457200" y="3906400"/>
            <a:ext cx="3931920" cy="184666"/>
          </a:xfrm>
        </p:spPr>
        <p:txBody>
          <a:bodyPr vert="horz" lIns="0" tIns="0" rIns="0" bIns="0" rtlCol="0"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lang="en-US" sz="1200" dirty="0" smtClean="0">
                <a:solidFill>
                  <a:schemeClr val="tx1"/>
                </a:solidFill>
              </a:defRPr>
            </a:lvl1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17" name="Text Placeholder 6"/>
          <p:cNvSpPr>
            <a:spLocks noGrp="1"/>
          </p:cNvSpPr>
          <p:nvPr>
            <p:ph type="body" idx="6" hasCustomPrompt="1"/>
          </p:nvPr>
        </p:nvSpPr>
        <p:spPr>
          <a:xfrm>
            <a:off x="457200" y="4105168"/>
            <a:ext cx="3931920"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16" name="Content Placeholder 3"/>
          <p:cNvSpPr>
            <a:spLocks noGrp="1"/>
          </p:cNvSpPr>
          <p:nvPr>
            <p:ph sz="half" idx="14"/>
          </p:nvPr>
        </p:nvSpPr>
        <p:spPr>
          <a:xfrm>
            <a:off x="457200" y="4270248"/>
            <a:ext cx="3931920"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44475" indent="-146050">
              <a:lnSpc>
                <a:spcPct val="120000"/>
              </a:lnSpc>
              <a:spcBef>
                <a:spcPts val="400"/>
              </a:spcBef>
              <a:spcAft>
                <a:spcPts val="0"/>
              </a:spcAft>
              <a:defRPr sz="1000" baseline="0"/>
            </a:lvl4pPr>
            <a:lvl5pPr marL="373063" indent="-122238">
              <a:lnSpc>
                <a:spcPct val="120000"/>
              </a:lnSpc>
              <a:spcBef>
                <a:spcPts val="400"/>
              </a:spcBef>
              <a:spcAft>
                <a:spcPts val="0"/>
              </a:spcAft>
              <a:defRPr sz="10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p:cNvSpPr>
            <a:spLocks noGrp="1"/>
          </p:cNvSpPr>
          <p:nvPr>
            <p:ph type="body" idx="7" hasCustomPrompt="1"/>
          </p:nvPr>
        </p:nvSpPr>
        <p:spPr>
          <a:xfrm>
            <a:off x="4744179" y="3906400"/>
            <a:ext cx="3931920" cy="184666"/>
          </a:xfrm>
        </p:spPr>
        <p:txBody>
          <a:bodyPr vert="horz" lIns="0" tIns="0" rIns="0" bIns="0" rtlCol="0"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lang="en-US" sz="1200" dirty="0" smtClean="0">
                <a:solidFill>
                  <a:schemeClr val="tx1"/>
                </a:solidFill>
              </a:defRPr>
            </a:lvl1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27" name="Text Placeholder 8"/>
          <p:cNvSpPr>
            <a:spLocks noGrp="1"/>
          </p:cNvSpPr>
          <p:nvPr>
            <p:ph type="body" idx="8" hasCustomPrompt="1"/>
          </p:nvPr>
        </p:nvSpPr>
        <p:spPr>
          <a:xfrm>
            <a:off x="4744179" y="4105168"/>
            <a:ext cx="3931920"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26" name="Content Placeholder 4"/>
          <p:cNvSpPr>
            <a:spLocks noGrp="1"/>
          </p:cNvSpPr>
          <p:nvPr>
            <p:ph sz="half" idx="15"/>
          </p:nvPr>
        </p:nvSpPr>
        <p:spPr>
          <a:xfrm>
            <a:off x="4744179" y="4270248"/>
            <a:ext cx="3931920"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44475" indent="-146050">
              <a:lnSpc>
                <a:spcPct val="120000"/>
              </a:lnSpc>
              <a:spcBef>
                <a:spcPts val="400"/>
              </a:spcBef>
              <a:spcAft>
                <a:spcPts val="0"/>
              </a:spcAft>
              <a:defRPr sz="1000" baseline="0"/>
            </a:lvl4pPr>
            <a:lvl5pPr marL="373063" indent="-122238">
              <a:lnSpc>
                <a:spcPct val="120000"/>
              </a:lnSpc>
              <a:spcBef>
                <a:spcPts val="400"/>
              </a:spcBef>
              <a:spcAft>
                <a:spcPts val="0"/>
              </a:spcAft>
              <a:defRPr sz="10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151329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on-a-Page Content">
    <p:spTree>
      <p:nvGrpSpPr>
        <p:cNvPr id="1" name=""/>
        <p:cNvGrpSpPr/>
        <p:nvPr/>
      </p:nvGrpSpPr>
      <p:grpSpPr>
        <a:xfrm>
          <a:off x="0" y="0"/>
          <a:ext cx="0" cy="0"/>
          <a:chOff x="0" y="0"/>
          <a:chExt cx="0" cy="0"/>
        </a:xfrm>
      </p:grpSpPr>
      <p:sp>
        <p:nvSpPr>
          <p:cNvPr id="22" name="Text Placeholder 3"/>
          <p:cNvSpPr>
            <a:spLocks noGrp="1"/>
          </p:cNvSpPr>
          <p:nvPr>
            <p:ph type="body" sz="quarter" idx="3" hasCustomPrompt="1"/>
          </p:nvPr>
        </p:nvSpPr>
        <p:spPr>
          <a:xfrm>
            <a:off x="3291840" y="1554163"/>
            <a:ext cx="2542032" cy="182880"/>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24" name="Text Placeholder 4"/>
          <p:cNvSpPr>
            <a:spLocks noGrp="1"/>
          </p:cNvSpPr>
          <p:nvPr>
            <p:ph type="body" idx="4" hasCustomPrompt="1"/>
          </p:nvPr>
        </p:nvSpPr>
        <p:spPr>
          <a:xfrm>
            <a:off x="3291840" y="1746187"/>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23" name="Content Placeholder 2"/>
          <p:cNvSpPr>
            <a:spLocks noGrp="1"/>
          </p:cNvSpPr>
          <p:nvPr>
            <p:ph sz="half" idx="13"/>
          </p:nvPr>
        </p:nvSpPr>
        <p:spPr>
          <a:xfrm>
            <a:off x="3291840" y="191077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Fifth level</a:t>
            </a:r>
          </a:p>
        </p:txBody>
      </p:sp>
      <p:sp>
        <p:nvSpPr>
          <p:cNvPr id="15" name="Text Placeholder 5"/>
          <p:cNvSpPr>
            <a:spLocks noGrp="1"/>
          </p:cNvSpPr>
          <p:nvPr>
            <p:ph type="body" idx="5" hasCustomPrompt="1"/>
          </p:nvPr>
        </p:nvSpPr>
        <p:spPr>
          <a:xfrm>
            <a:off x="457200" y="3906400"/>
            <a:ext cx="2542032" cy="184666"/>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17" name="Text Placeholder 6"/>
          <p:cNvSpPr>
            <a:spLocks noGrp="1"/>
          </p:cNvSpPr>
          <p:nvPr>
            <p:ph type="body" idx="6" hasCustomPrompt="1"/>
          </p:nvPr>
        </p:nvSpPr>
        <p:spPr>
          <a:xfrm>
            <a:off x="457200" y="4104196"/>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16" name="Content Placeholder 3"/>
          <p:cNvSpPr>
            <a:spLocks noGrp="1"/>
          </p:cNvSpPr>
          <p:nvPr>
            <p:ph sz="half" idx="14"/>
          </p:nvPr>
        </p:nvSpPr>
        <p:spPr>
          <a:xfrm>
            <a:off x="457200" y="426916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Fifth level</a:t>
            </a:r>
          </a:p>
        </p:txBody>
      </p:sp>
      <p:sp>
        <p:nvSpPr>
          <p:cNvPr id="25" name="Text Placeholder 7"/>
          <p:cNvSpPr>
            <a:spLocks noGrp="1"/>
          </p:cNvSpPr>
          <p:nvPr>
            <p:ph type="body" idx="7" hasCustomPrompt="1"/>
          </p:nvPr>
        </p:nvSpPr>
        <p:spPr>
          <a:xfrm>
            <a:off x="3291840" y="3906400"/>
            <a:ext cx="2542032" cy="184666"/>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27" name="Text Placeholder 8"/>
          <p:cNvSpPr>
            <a:spLocks noGrp="1"/>
          </p:cNvSpPr>
          <p:nvPr>
            <p:ph type="body" idx="8" hasCustomPrompt="1"/>
          </p:nvPr>
        </p:nvSpPr>
        <p:spPr>
          <a:xfrm>
            <a:off x="3291840" y="4104196"/>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26" name="Content Placeholder 4"/>
          <p:cNvSpPr>
            <a:spLocks noGrp="1"/>
          </p:cNvSpPr>
          <p:nvPr>
            <p:ph sz="half" idx="15"/>
          </p:nvPr>
        </p:nvSpPr>
        <p:spPr>
          <a:xfrm>
            <a:off x="3291840" y="426916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Fifth level</a:t>
            </a:r>
          </a:p>
        </p:txBody>
      </p:sp>
      <p:sp>
        <p:nvSpPr>
          <p:cNvPr id="7" name="Text Placeholder 9"/>
          <p:cNvSpPr>
            <a:spLocks noGrp="1"/>
          </p:cNvSpPr>
          <p:nvPr>
            <p:ph type="body" sz="quarter" idx="16" hasCustomPrompt="1"/>
          </p:nvPr>
        </p:nvSpPr>
        <p:spPr>
          <a:xfrm>
            <a:off x="6117336" y="1554163"/>
            <a:ext cx="2542032" cy="182880"/>
          </a:xfrm>
        </p:spPr>
        <p:txBody>
          <a:bodyPr vert="horz" lIns="0" tIns="0" rIns="0" bIns="0" rtlCol="0"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lang="en-US" sz="1200" b="1" baseline="0" smtClean="0">
                <a:solidFill>
                  <a:schemeClr val="tx1"/>
                </a:solidFill>
              </a:defRPr>
            </a:lvl1pPr>
            <a:lvl2pPr>
              <a:defRPr lang="en-US" sz="2000" b="1" dirty="0" smtClean="0"/>
            </a:lvl2pPr>
            <a:lvl3pPr>
              <a:defRPr lang="en-US" sz="1800" b="1" dirty="0" smtClean="0"/>
            </a:lvl3pPr>
            <a:lvl4pPr>
              <a:defRPr lang="en-US" b="1" dirty="0" smtClean="0"/>
            </a:lvl4pPr>
            <a:lvl5pPr>
              <a:defRPr lang="en-US" b="1" dirty="0"/>
            </a:lvl5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30" name="Text Placeholder 10"/>
          <p:cNvSpPr>
            <a:spLocks noGrp="1"/>
          </p:cNvSpPr>
          <p:nvPr>
            <p:ph type="body" idx="17" hasCustomPrompt="1"/>
          </p:nvPr>
        </p:nvSpPr>
        <p:spPr>
          <a:xfrm>
            <a:off x="6117336" y="1746187"/>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31" name="Content Placeholder 5"/>
          <p:cNvSpPr>
            <a:spLocks noGrp="1"/>
          </p:cNvSpPr>
          <p:nvPr>
            <p:ph sz="half" idx="18"/>
          </p:nvPr>
        </p:nvSpPr>
        <p:spPr>
          <a:xfrm>
            <a:off x="6117336" y="191077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Fifth level</a:t>
            </a:r>
          </a:p>
        </p:txBody>
      </p:sp>
      <p:sp>
        <p:nvSpPr>
          <p:cNvPr id="32" name="Text Placeholder 11"/>
          <p:cNvSpPr>
            <a:spLocks noGrp="1"/>
          </p:cNvSpPr>
          <p:nvPr>
            <p:ph type="body" idx="19" hasCustomPrompt="1"/>
          </p:nvPr>
        </p:nvSpPr>
        <p:spPr>
          <a:xfrm>
            <a:off x="6117336" y="3906400"/>
            <a:ext cx="2542032" cy="184666"/>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33" name="Text Placeholder 12"/>
          <p:cNvSpPr>
            <a:spLocks noGrp="1"/>
          </p:cNvSpPr>
          <p:nvPr>
            <p:ph type="body" idx="20" hasCustomPrompt="1"/>
          </p:nvPr>
        </p:nvSpPr>
        <p:spPr>
          <a:xfrm>
            <a:off x="6117336" y="4104196"/>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34" name="Content Placeholder 6"/>
          <p:cNvSpPr>
            <a:spLocks noGrp="1"/>
          </p:cNvSpPr>
          <p:nvPr>
            <p:ph sz="half" idx="21"/>
          </p:nvPr>
        </p:nvSpPr>
        <p:spPr>
          <a:xfrm>
            <a:off x="6117336" y="426916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Fifth level</a:t>
            </a:r>
          </a:p>
        </p:txBody>
      </p:sp>
      <p:sp>
        <p:nvSpPr>
          <p:cNvPr id="21" name="Text Placeholder 1"/>
          <p:cNvSpPr>
            <a:spLocks noGrp="1"/>
          </p:cNvSpPr>
          <p:nvPr>
            <p:ph type="body" idx="1" hasCustomPrompt="1"/>
          </p:nvPr>
        </p:nvSpPr>
        <p:spPr>
          <a:xfrm>
            <a:off x="457200" y="1554163"/>
            <a:ext cx="2542032" cy="184666"/>
          </a:xfrm>
        </p:spPr>
        <p:txBody>
          <a:bodyPr anchor="t" anchorCtr="0">
            <a:noAutofit/>
          </a:bodyPr>
          <a:lstStyle>
            <a:lvl1pPr marL="0" indent="0">
              <a:lnSpc>
                <a:spcPct val="120000"/>
              </a:lnSpc>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 – Arial 12</a:t>
            </a:r>
          </a:p>
        </p:txBody>
      </p:sp>
      <p:sp>
        <p:nvSpPr>
          <p:cNvPr id="28" name="Text Placeholder 2"/>
          <p:cNvSpPr>
            <a:spLocks noGrp="1"/>
          </p:cNvSpPr>
          <p:nvPr>
            <p:ph type="body" idx="2" hasCustomPrompt="1"/>
          </p:nvPr>
        </p:nvSpPr>
        <p:spPr>
          <a:xfrm>
            <a:off x="457200" y="1749803"/>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29" name="Content Placeholder 1"/>
          <p:cNvSpPr>
            <a:spLocks noGrp="1"/>
          </p:cNvSpPr>
          <p:nvPr>
            <p:ph sz="half" idx="12"/>
          </p:nvPr>
        </p:nvSpPr>
        <p:spPr>
          <a:xfrm>
            <a:off x="457200" y="1911346"/>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Fifth level</a:t>
            </a:r>
          </a:p>
        </p:txBody>
      </p:sp>
      <p:sp>
        <p:nvSpPr>
          <p:cNvPr id="35"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2923692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3412566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Subtitle">
    <p:spTree>
      <p:nvGrpSpPr>
        <p:cNvPr id="1" name=""/>
        <p:cNvGrpSpPr/>
        <p:nvPr/>
      </p:nvGrpSpPr>
      <p:grpSpPr>
        <a:xfrm>
          <a:off x="0" y="0"/>
          <a:ext cx="0" cy="0"/>
          <a:chOff x="0" y="0"/>
          <a:chExt cx="0" cy="0"/>
        </a:xfrm>
      </p:grpSpPr>
      <p:sp>
        <p:nvSpPr>
          <p:cNvPr id="6" name="Text Placeholder FN"/>
          <p:cNvSpPr>
            <a:spLocks noGrp="1"/>
          </p:cNvSpPr>
          <p:nvPr>
            <p:ph type="ftr" sz="quarter" idx="3" hasCustomPrompt="1"/>
          </p:nvPr>
        </p:nvSpPr>
        <p:spPr>
          <a:xfrm>
            <a:off x="457200" y="6320784"/>
            <a:ext cx="8001000" cy="182880"/>
          </a:xfrm>
        </p:spPr>
        <p:txBody>
          <a:bodyPr vert="horz" lIns="0" tIns="0" rIns="0" bIns="18288" rtlCol="0" anchor="b" anchorCtr="0">
            <a:spAutoFit/>
          </a:bodyPr>
          <a:lstStyle>
            <a:lvl1pPr>
              <a:defRPr lang="en-US" sz="800" b="1" baseline="0" smtClean="0"/>
            </a:lvl1pPr>
          </a:lstStyle>
          <a:p>
            <a:pPr>
              <a:lnSpc>
                <a:spcPct val="90000"/>
              </a:lnSpc>
              <a:buClr>
                <a:srgbClr val="58595B"/>
              </a:buClr>
              <a:buFont typeface="+mj-lt"/>
              <a:buNone/>
            </a:pPr>
            <a:r>
              <a:rPr lang="en-US" dirty="0"/>
              <a:t>Sources</a:t>
            </a:r>
          </a:p>
          <a:p>
            <a:pPr>
              <a:lnSpc>
                <a:spcPct val="90000"/>
              </a:lnSpc>
              <a:buClr>
                <a:srgbClr val="58595B"/>
              </a:buClr>
              <a:buFont typeface="+mj-lt"/>
              <a:buNone/>
            </a:pPr>
            <a:r>
              <a:rPr lang="en-US" dirty="0"/>
              <a:t>1. Footnotes</a:t>
            </a:r>
          </a:p>
        </p:txBody>
      </p:sp>
      <p:sp>
        <p:nvSpPr>
          <p:cNvPr id="4" name="Text Placeholder 3"/>
          <p:cNvSpPr>
            <a:spLocks noGrp="1"/>
          </p:cNvSpPr>
          <p:nvPr>
            <p:ph type="body" sz="quarter" idx="10" hasCustomPrompt="1"/>
          </p:nvPr>
        </p:nvSpPr>
        <p:spPr>
          <a:xfrm>
            <a:off x="457199" y="1097280"/>
            <a:ext cx="8220456" cy="246888"/>
          </a:xfrm>
        </p:spPr>
        <p:txBody>
          <a:bodyPr/>
          <a:lstStyle>
            <a:lvl1pPr>
              <a:lnSpc>
                <a:spcPct val="100000"/>
              </a:lnSpc>
              <a:spcBef>
                <a:spcPts val="1000"/>
              </a:spcBef>
              <a:spcAft>
                <a:spcPts val="600"/>
              </a:spcAft>
              <a:defRPr sz="1600"/>
            </a:lvl1pPr>
          </a:lstStyle>
          <a:p>
            <a:pPr lvl="0"/>
            <a:r>
              <a:rPr lang="en-US" dirty="0"/>
              <a:t>Click to Add Optional Slide Subtitle</a:t>
            </a:r>
          </a:p>
        </p:txBody>
      </p:sp>
      <p:sp>
        <p:nvSpPr>
          <p:cNvPr id="5"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3899217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56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 Only 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
        <p:nvSpPr>
          <p:cNvPr id="9" name="Text Placeholder 2"/>
          <p:cNvSpPr>
            <a:spLocks noGrp="1"/>
          </p:cNvSpPr>
          <p:nvPr>
            <p:ph type="body" sz="quarter" idx="11" hasCustomPrompt="1"/>
          </p:nvPr>
        </p:nvSpPr>
        <p:spPr>
          <a:xfrm>
            <a:off x="457200" y="3575304"/>
            <a:ext cx="8138160" cy="1133856"/>
          </a:xfrm>
        </p:spPr>
        <p:txBody>
          <a:bodyPr tIns="45720" rIns="82296" bIns="45720" anchor="b" anchorCtr="0"/>
          <a:lstStyle>
            <a:lvl1pPr>
              <a:lnSpc>
                <a:spcPct val="100000"/>
              </a:lnSpc>
              <a:spcBef>
                <a:spcPts val="0"/>
              </a:spcBef>
              <a:defRPr sz="3000" spc="0" baseline="0">
                <a:solidFill>
                  <a:schemeClr val="tx1"/>
                </a:solidFill>
                <a:latin typeface="+mj-lt"/>
              </a:defRPr>
            </a:lvl1pPr>
            <a:lvl2pPr>
              <a:spcBef>
                <a:spcPts val="1200"/>
              </a:spcBef>
              <a:defRPr sz="2000" b="1" baseline="0">
                <a:solidFill>
                  <a:schemeClr val="accent2"/>
                </a:solidFill>
              </a:defRPr>
            </a:lvl2pPr>
          </a:lstStyle>
          <a:p>
            <a:pPr lvl="0"/>
            <a:r>
              <a:rPr lang="en-US" dirty="0"/>
              <a:t>Presentation Title</a:t>
            </a:r>
          </a:p>
        </p:txBody>
      </p:sp>
      <p:sp>
        <p:nvSpPr>
          <p:cNvPr id="7" name="Text Placeholder 6"/>
          <p:cNvSpPr>
            <a:spLocks noGrp="1"/>
          </p:cNvSpPr>
          <p:nvPr>
            <p:ph type="body" sz="quarter" idx="13" hasCustomPrompt="1"/>
          </p:nvPr>
        </p:nvSpPr>
        <p:spPr>
          <a:xfrm>
            <a:off x="457200" y="4882896"/>
            <a:ext cx="8138160" cy="612648"/>
          </a:xfrm>
        </p:spPr>
        <p:txBody>
          <a:bodyPr/>
          <a:lstStyle>
            <a:lvl1pPr>
              <a:spcBef>
                <a:spcPts val="200"/>
              </a:spcBef>
              <a:defRPr sz="1800"/>
            </a:lvl1pPr>
          </a:lstStyle>
          <a:p>
            <a:pPr lvl="0"/>
            <a:r>
              <a:rPr lang="en-US" dirty="0"/>
              <a:t>Presenter (s) Name</a:t>
            </a:r>
            <a:br>
              <a:rPr lang="en-US" dirty="0"/>
            </a:br>
            <a:r>
              <a:rPr lang="en-US" dirty="0"/>
              <a:t>Date</a:t>
            </a:r>
          </a:p>
        </p:txBody>
      </p:sp>
    </p:spTree>
    <p:extLst>
      <p:ext uri="{BB962C8B-B14F-4D97-AF65-F5344CB8AC3E}">
        <p14:creationId xmlns:p14="http://schemas.microsoft.com/office/powerpoint/2010/main" val="129621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48973" y="1099566"/>
            <a:ext cx="8228684"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1950601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sclosures_CRC ">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731520"/>
            <a:ext cx="8220456" cy="307777"/>
          </a:xfrm>
          <a:prstGeom prst="rect">
            <a:avLst/>
          </a:prstGeom>
        </p:spPr>
        <p:txBody>
          <a:bodyPr vert="horz" lIns="0" tIns="0" rIns="0" bIns="0" rtlCol="0" anchor="t" anchorCtr="0">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2"/>
          <p:cNvSpPr>
            <a:spLocks noGrp="1"/>
          </p:cNvSpPr>
          <p:nvPr>
            <p:ph idx="1"/>
          </p:nvPr>
        </p:nvSpPr>
        <p:spPr>
          <a:xfrm>
            <a:off x="457197" y="1554163"/>
            <a:ext cx="8220456" cy="4251960"/>
          </a:xfrm>
          <a:prstGeom prst="rect">
            <a:avLst/>
          </a:prstGeom>
        </p:spPr>
        <p:txBody>
          <a:bodyPr vert="horz" lIns="0" tIns="0" rIns="0" bIns="0" rtlCol="0">
            <a:noAutofit/>
          </a:bodyPr>
          <a:lstStyle>
            <a:lvl1pPr>
              <a:defRPr sz="800" b="0">
                <a:solidFill>
                  <a:schemeClr val="tx1"/>
                </a:solidFill>
              </a:defRPr>
            </a:lvl1pPr>
          </a:lstStyle>
          <a:p>
            <a:pPr lvl="0"/>
            <a:r>
              <a:rPr lang="en-US" dirty="0"/>
              <a:t>Click to edit Master text styles</a:t>
            </a:r>
          </a:p>
        </p:txBody>
      </p:sp>
      <p:sp>
        <p:nvSpPr>
          <p:cNvPr id="4" name="Text Placeholder 5"/>
          <p:cNvSpPr txBox="1">
            <a:spLocks noChangeArrowheads="1"/>
          </p:cNvSpPr>
          <p:nvPr userDrawn="1"/>
        </p:nvSpPr>
        <p:spPr bwMode="black">
          <a:xfrm>
            <a:off x="457200" y="6288088"/>
            <a:ext cx="82204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spAutoFit/>
          </a:bodyPr>
          <a:lstStyle>
            <a:lvl1pPr marL="227013" indent="-227013"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0" kern="1200" baseline="0">
                <a:solidFill>
                  <a:schemeClr val="tx1"/>
                </a:solidFill>
                <a:latin typeface="+mn-lt"/>
                <a:ea typeface="+mn-ea"/>
                <a:cs typeface="+mn-cs"/>
              </a:defRPr>
            </a:lvl1pPr>
            <a:lvl2pPr marL="461963" indent="-23495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914400"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11414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lnSpc>
                <a:spcPct val="100000"/>
              </a:lnSpc>
              <a:spcBef>
                <a:spcPts val="600"/>
              </a:spcBef>
              <a:buClr>
                <a:schemeClr val="tx1"/>
              </a:buClr>
              <a:buFont typeface="Arial" panose="020B0604020202020204" pitchFamily="34" charset="0"/>
              <a:buNone/>
              <a:tabLst>
                <a:tab pos="8229600" algn="r"/>
              </a:tabLst>
              <a:defRPr/>
            </a:pPr>
            <a:r>
              <a:rPr lang="en-US" sz="800" dirty="0">
                <a:solidFill>
                  <a:schemeClr val="tx1"/>
                </a:solidFill>
                <a:latin typeface="Arial" charset="0"/>
              </a:rPr>
              <a:t>© 2018 Morgan Stanley Smith Barney LLC. Member SIPC. 	CRC  2034542 (03/18)</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058" y="268543"/>
            <a:ext cx="1234440" cy="184818"/>
          </a:xfrm>
          <a:prstGeom prst="rect">
            <a:avLst/>
          </a:prstGeom>
        </p:spPr>
      </p:pic>
      <p:cxnSp>
        <p:nvCxnSpPr>
          <p:cNvPr id="6" name="Straight Connector 5"/>
          <p:cNvCxnSpPr/>
          <p:nvPr userDrawn="1"/>
        </p:nvCxnSpPr>
        <p:spPr>
          <a:xfrm>
            <a:off x="457197" y="586726"/>
            <a:ext cx="8228664" cy="0"/>
          </a:xfrm>
          <a:prstGeom prst="line">
            <a:avLst/>
          </a:prstGeom>
          <a:ln w="12700">
            <a:solidFill>
              <a:srgbClr val="86868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196" y="6519672"/>
            <a:ext cx="8229600" cy="0"/>
          </a:xfrm>
          <a:prstGeom prst="line">
            <a:avLst/>
          </a:prstGeom>
          <a:ln w="12700">
            <a:solidFill>
              <a:srgbClr val="8686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563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sclosures ">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731520"/>
            <a:ext cx="8220456" cy="307777"/>
          </a:xfrm>
          <a:prstGeom prst="rect">
            <a:avLst/>
          </a:prstGeom>
        </p:spPr>
        <p:txBody>
          <a:bodyPr vert="horz" lIns="0" tIns="0" rIns="0" bIns="0" rtlCol="0" anchor="t" anchorCtr="0">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2"/>
          <p:cNvSpPr>
            <a:spLocks noGrp="1"/>
          </p:cNvSpPr>
          <p:nvPr>
            <p:ph idx="1"/>
          </p:nvPr>
        </p:nvSpPr>
        <p:spPr>
          <a:xfrm>
            <a:off x="457197" y="1554163"/>
            <a:ext cx="8220456" cy="4251960"/>
          </a:xfrm>
          <a:prstGeom prst="rect">
            <a:avLst/>
          </a:prstGeom>
        </p:spPr>
        <p:txBody>
          <a:bodyPr vert="horz" lIns="0" tIns="0" rIns="0" bIns="0" rtlCol="0">
            <a:noAutofit/>
          </a:bodyPr>
          <a:lstStyle>
            <a:lvl1pPr>
              <a:defRPr sz="800" b="0">
                <a:solidFill>
                  <a:schemeClr val="tx1"/>
                </a:solidFill>
              </a:defRPr>
            </a:lvl1pPr>
          </a:lstStyle>
          <a:p>
            <a:pPr lvl="0"/>
            <a:r>
              <a:rPr lang="en-US" dirty="0"/>
              <a:t>Click to edit Master text styles</a:t>
            </a:r>
          </a:p>
        </p:txBody>
      </p:sp>
      <p:cxnSp>
        <p:nvCxnSpPr>
          <p:cNvPr id="4" name="Straight Connector 3"/>
          <p:cNvCxnSpPr/>
          <p:nvPr userDrawn="1"/>
        </p:nvCxnSpPr>
        <p:spPr>
          <a:xfrm>
            <a:off x="457197" y="586726"/>
            <a:ext cx="8228664" cy="0"/>
          </a:xfrm>
          <a:prstGeom prst="line">
            <a:avLst/>
          </a:prstGeom>
          <a:ln w="12700">
            <a:solidFill>
              <a:srgbClr val="86868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7196" y="6519672"/>
            <a:ext cx="8229600" cy="0"/>
          </a:xfrm>
          <a:prstGeom prst="line">
            <a:avLst/>
          </a:prstGeom>
          <a:ln w="12700">
            <a:solidFill>
              <a:srgbClr val="86868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058" y="268543"/>
            <a:ext cx="1234440" cy="184818"/>
          </a:xfrm>
          <a:prstGeom prst="rect">
            <a:avLst/>
          </a:prstGeom>
        </p:spPr>
      </p:pic>
    </p:spTree>
    <p:extLst>
      <p:ext uri="{BB962C8B-B14F-4D97-AF65-F5344CB8AC3E}">
        <p14:creationId xmlns:p14="http://schemas.microsoft.com/office/powerpoint/2010/main" val="183985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1/3, 2/3 Text layout">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457201" y="1108901"/>
            <a:ext cx="2542032" cy="4788662"/>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3"/>
          </p:nvPr>
        </p:nvSpPr>
        <p:spPr>
          <a:xfrm>
            <a:off x="3438462" y="2203704"/>
            <a:ext cx="5230240" cy="3655760"/>
          </a:xfrm>
        </p:spPr>
        <p:txBody>
          <a:bodyPr vert="horz" lIns="0" tIns="0" rIns="0" bIns="0" rtlCol="0">
            <a:noAutofit/>
          </a:bodyPr>
          <a:lstStyle>
            <a:lvl1pPr>
              <a:defRPr lang="en-US" sz="1400" baseline="0" dirty="0" smtClean="0"/>
            </a:lvl1pPr>
            <a:lvl2pPr>
              <a:spcBef>
                <a:spcPts val="1700"/>
              </a:spcBef>
              <a:buNone/>
              <a:defRPr lang="en-US" sz="1200" dirty="0" smtClean="0"/>
            </a:lvl2pPr>
            <a:lvl3pPr marL="114300" indent="-114300">
              <a:defRPr lang="en-US" sz="1200" dirty="0" smtClean="0"/>
            </a:lvl3pPr>
            <a:lvl4pPr marL="228600" indent="-114300">
              <a:defRPr lang="en-US" sz="1200" dirty="0" smtClean="0"/>
            </a:lvl4pPr>
            <a:lvl5pPr marL="342900" indent="-114300">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p:cNvSpPr>
            <a:spLocks noGrp="1"/>
          </p:cNvSpPr>
          <p:nvPr>
            <p:ph type="title" hasCustomPrompt="1"/>
          </p:nvPr>
        </p:nvSpPr>
        <p:spPr>
          <a:xfrm>
            <a:off x="3439323" y="1108901"/>
            <a:ext cx="5238332" cy="369332"/>
          </a:xfrm>
        </p:spPr>
        <p:txBody>
          <a:bodyPr/>
          <a:lstStyle>
            <a:lvl1pPr>
              <a:defRPr sz="2400"/>
            </a:lvl1pPr>
          </a:lstStyle>
          <a:p>
            <a:r>
              <a:rPr lang="en-US" dirty="0"/>
              <a:t>Click to add title</a:t>
            </a:r>
          </a:p>
        </p:txBody>
      </p:sp>
    </p:spTree>
    <p:extLst>
      <p:ext uri="{BB962C8B-B14F-4D97-AF65-F5344CB8AC3E}">
        <p14:creationId xmlns:p14="http://schemas.microsoft.com/office/powerpoint/2010/main" val="172052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eminars_Secti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190507" y="3376670"/>
            <a:ext cx="4762987" cy="307777"/>
          </a:xfrm>
        </p:spPr>
        <p:txBody>
          <a:bodyPr vert="horz" lIns="0" tIns="0" rIns="0" bIns="0" rtlCol="0" anchor="t" anchorCtr="0">
            <a:spAutoFit/>
          </a:bodyPr>
          <a:lstStyle>
            <a:lvl1pPr algn="ctr">
              <a:defRPr lang="en-US" dirty="0"/>
            </a:lvl1pPr>
          </a:lstStyle>
          <a:p>
            <a:pPr marL="0" lvl="0" algn="ctr"/>
            <a:r>
              <a:rPr lang="en-US" dirty="0"/>
              <a:t>Section Divider Title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
        <p:nvSpPr>
          <p:cNvPr id="11" name="Text Placeholder 6"/>
          <p:cNvSpPr>
            <a:spLocks noGrp="1"/>
          </p:cNvSpPr>
          <p:nvPr>
            <p:ph type="body" sz="quarter" idx="10" hasCustomPrompt="1"/>
          </p:nvPr>
        </p:nvSpPr>
        <p:spPr>
          <a:xfrm>
            <a:off x="2190506" y="3085324"/>
            <a:ext cx="4762987" cy="258532"/>
          </a:xfrm>
        </p:spPr>
        <p:txBody>
          <a:bodyPr vert="horz" lIns="0" tIns="0" rIns="0" bIns="0" rtlCol="0">
            <a:noAutofit/>
          </a:bodyPr>
          <a:lstStyle>
            <a:lvl1pPr algn="ctr">
              <a:defRPr lang="en-US" dirty="0" smtClean="0"/>
            </a:lvl1pPr>
          </a:lstStyle>
          <a:p>
            <a:pPr lvl="0" algn="ctr"/>
            <a:r>
              <a:rPr lang="en-US" dirty="0"/>
              <a:t>SECTION</a:t>
            </a:r>
          </a:p>
        </p:txBody>
      </p:sp>
    </p:spTree>
    <p:extLst>
      <p:ext uri="{BB962C8B-B14F-4D97-AF65-F5344CB8AC3E}">
        <p14:creationId xmlns:p14="http://schemas.microsoft.com/office/powerpoint/2010/main" val="231436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9_Sec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
        <p:nvSpPr>
          <p:cNvPr id="11" name="Title 1"/>
          <p:cNvSpPr>
            <a:spLocks noGrp="1"/>
          </p:cNvSpPr>
          <p:nvPr>
            <p:ph type="title" hasCustomPrompt="1"/>
          </p:nvPr>
        </p:nvSpPr>
        <p:spPr>
          <a:xfrm>
            <a:off x="3912577" y="4904414"/>
            <a:ext cx="4762987" cy="369332"/>
          </a:xfrm>
        </p:spPr>
        <p:txBody>
          <a:bodyPr wrap="square" rIns="0" anchor="t" anchorCtr="0">
            <a:spAutoFit/>
          </a:bodyPr>
          <a:lstStyle>
            <a:lvl1pPr algn="l">
              <a:lnSpc>
                <a:spcPct val="100000"/>
              </a:lnSpc>
              <a:defRPr sz="2400" b="1" cap="none" spc="0" baseline="0"/>
            </a:lvl1pPr>
          </a:lstStyle>
          <a:p>
            <a:r>
              <a:rPr lang="en-US" dirty="0"/>
              <a:t>Section Divider Title</a:t>
            </a:r>
          </a:p>
        </p:txBody>
      </p:sp>
      <p:sp>
        <p:nvSpPr>
          <p:cNvPr id="12" name="Text Placeholder 6"/>
          <p:cNvSpPr>
            <a:spLocks noGrp="1"/>
          </p:cNvSpPr>
          <p:nvPr>
            <p:ph type="body" sz="quarter" idx="10" hasCustomPrompt="1"/>
          </p:nvPr>
        </p:nvSpPr>
        <p:spPr>
          <a:xfrm>
            <a:off x="3912577" y="4608195"/>
            <a:ext cx="4762987" cy="295466"/>
          </a:xfrm>
        </p:spPr>
        <p:txBody>
          <a:bodyPr wrap="square">
            <a:spAutoFit/>
          </a:bodyPr>
          <a:lstStyle>
            <a:lvl1pPr marL="0" indent="0">
              <a:buNone/>
              <a:defRPr sz="1600" b="1" baseline="0">
                <a:solidFill>
                  <a:schemeClr val="accent2"/>
                </a:solidFill>
              </a:defRPr>
            </a:lvl1pPr>
            <a:lvl2pPr marL="233362" indent="0">
              <a:buNone/>
              <a:defRPr/>
            </a:lvl2pPr>
            <a:lvl3pPr marL="457200" indent="0">
              <a:buNone/>
              <a:defRPr/>
            </a:lvl3pPr>
            <a:lvl4pPr marL="690562" indent="0">
              <a:buNone/>
              <a:defRPr/>
            </a:lvl4pPr>
            <a:lvl5pPr marL="914400" indent="0">
              <a:buNone/>
              <a:defRPr/>
            </a:lvl5pPr>
          </a:lstStyle>
          <a:p>
            <a:pPr lvl="0"/>
            <a:r>
              <a:rPr lang="en-US" dirty="0"/>
              <a:t>SECTION</a:t>
            </a:r>
          </a:p>
        </p:txBody>
      </p:sp>
      <p:sp>
        <p:nvSpPr>
          <p:cNvPr id="2" name="Rectangle 1"/>
          <p:cNvSpPr/>
          <p:nvPr userDrawn="1"/>
        </p:nvSpPr>
        <p:spPr>
          <a:xfrm>
            <a:off x="461624" y="1096963"/>
            <a:ext cx="3233737" cy="486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0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25520"/>
            <a:ext cx="8235950" cy="369332"/>
          </a:xfrm>
        </p:spPr>
        <p:txBody>
          <a:bodyPr wrap="square" rIns="0" anchor="t" anchorCtr="0">
            <a:spAutoFit/>
          </a:bodyPr>
          <a:lstStyle>
            <a:lvl1pPr algn="l">
              <a:lnSpc>
                <a:spcPct val="100000"/>
              </a:lnSpc>
              <a:defRPr sz="2400" b="1" cap="none" spc="0" baseline="0"/>
            </a:lvl1pPr>
          </a:lstStyle>
          <a:p>
            <a:r>
              <a:rPr lang="en-US" dirty="0"/>
              <a:t>Section Divider Title</a:t>
            </a:r>
          </a:p>
        </p:txBody>
      </p:sp>
      <p:sp>
        <p:nvSpPr>
          <p:cNvPr id="3" name="Text Placeholder 2"/>
          <p:cNvSpPr>
            <a:spLocks noGrp="1"/>
          </p:cNvSpPr>
          <p:nvPr>
            <p:ph type="body" idx="1" hasCustomPrompt="1"/>
          </p:nvPr>
        </p:nvSpPr>
        <p:spPr>
          <a:xfrm>
            <a:off x="457200" y="3429000"/>
            <a:ext cx="8235950" cy="184666"/>
          </a:xfrm>
        </p:spPr>
        <p:txBody>
          <a:bodyPr wrap="square" anchor="t" anchorCtr="0">
            <a:spAutoFit/>
          </a:bodyPr>
          <a:lstStyle>
            <a:lvl1pPr marL="0" indent="0">
              <a:lnSpc>
                <a:spcPct val="100000"/>
              </a:lnSpc>
              <a:spcBef>
                <a:spcPts val="0"/>
              </a:spcBef>
              <a:spcAft>
                <a:spcPts val="0"/>
              </a:spcAft>
              <a:buNone/>
              <a:defRPr sz="1200" b="1" cap="all" baseline="0">
                <a:solidFill>
                  <a:srgbClr val="5F5F5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section number</a:t>
            </a:r>
          </a:p>
        </p:txBody>
      </p:sp>
      <p:sp>
        <p:nvSpPr>
          <p:cNvPr id="7" name="Text Placeholder 6"/>
          <p:cNvSpPr>
            <a:spLocks noGrp="1"/>
          </p:cNvSpPr>
          <p:nvPr>
            <p:ph type="body" sz="quarter" idx="10" hasCustomPrompt="1"/>
          </p:nvPr>
        </p:nvSpPr>
        <p:spPr>
          <a:xfrm>
            <a:off x="457200" y="4251960"/>
            <a:ext cx="8235950" cy="320088"/>
          </a:xfrm>
        </p:spPr>
        <p:txBody>
          <a:bodyPr>
            <a:spAutoFit/>
          </a:bodyPr>
          <a:lstStyle>
            <a:lvl1pPr marL="0" indent="0">
              <a:buNone/>
              <a:defRPr sz="1600" b="1" baseline="0">
                <a:solidFill>
                  <a:schemeClr val="accent2"/>
                </a:solidFill>
              </a:defRPr>
            </a:lvl1pPr>
            <a:lvl2pPr marL="233362" indent="0">
              <a:buNone/>
              <a:defRPr/>
            </a:lvl2pPr>
            <a:lvl3pPr marL="457200" indent="0">
              <a:buNone/>
              <a:defRPr/>
            </a:lvl3pPr>
            <a:lvl4pPr marL="690562" indent="0">
              <a:buNone/>
              <a:defRPr/>
            </a:lvl4pPr>
            <a:lvl5pPr marL="914400" indent="0">
              <a:buNone/>
              <a:defRPr/>
            </a:lvl5pPr>
          </a:lstStyle>
          <a:p>
            <a:pPr lvl="0"/>
            <a:r>
              <a:rPr lang="en-US" dirty="0"/>
              <a:t>Optional Speaker Name or Subtitle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cxnSp>
        <p:nvCxnSpPr>
          <p:cNvPr id="8" name="Straight Connector 7"/>
          <p:cNvCxnSpPr/>
          <p:nvPr userDrawn="1"/>
        </p:nvCxnSpPr>
        <p:spPr>
          <a:xfrm>
            <a:off x="457197" y="3665372"/>
            <a:ext cx="8235953" cy="0"/>
          </a:xfrm>
          <a:prstGeom prst="line">
            <a:avLst/>
          </a:prstGeom>
          <a:ln w="12700">
            <a:solidFill>
              <a:srgbClr val="5E5F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29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1"/>
          <p:cNvSpPr>
            <a:spLocks noGrp="1"/>
          </p:cNvSpPr>
          <p:nvPr>
            <p:ph type="body" sz="quarter" idx="1"/>
          </p:nvPr>
        </p:nvSpPr>
        <p:spPr>
          <a:xfrm>
            <a:off x="457200" y="1554163"/>
            <a:ext cx="7315200" cy="4526597"/>
          </a:xfrm>
        </p:spPr>
        <p:txBody>
          <a:bodyPr/>
          <a:lstStyle>
            <a:lvl1pPr marL="227013" indent="-227013">
              <a:lnSpc>
                <a:spcPct val="120000"/>
              </a:lnSpc>
              <a:spcBef>
                <a:spcPts val="1400"/>
              </a:spcBef>
              <a:spcAft>
                <a:spcPts val="0"/>
              </a:spcAft>
              <a:buFont typeface="Arial" panose="020B0604020202020204" pitchFamily="34" charset="0"/>
              <a:buChar char="•"/>
              <a:defRPr sz="1400" b="0">
                <a:solidFill>
                  <a:schemeClr val="tx1"/>
                </a:solidFill>
              </a:defRPr>
            </a:lvl1pPr>
            <a:lvl2pPr marL="461963" indent="-234950">
              <a:lnSpc>
                <a:spcPct val="120000"/>
              </a:lnSpc>
              <a:spcBef>
                <a:spcPts val="1000"/>
              </a:spcBef>
              <a:spcAft>
                <a:spcPts val="0"/>
              </a:spcAft>
              <a:buFont typeface="Arial" panose="020B0604020202020204" pitchFamily="34" charset="0"/>
              <a:buChar char="–"/>
              <a:defRPr sz="1400"/>
            </a:lvl2pPr>
            <a:lvl3pPr marL="687388" indent="-225425">
              <a:lnSpc>
                <a:spcPct val="120000"/>
              </a:lnSpc>
              <a:spcBef>
                <a:spcPts val="600"/>
              </a:spcBef>
              <a:spcAft>
                <a:spcPts val="0"/>
              </a:spcAft>
              <a:defRPr sz="1400"/>
            </a:lvl3pPr>
            <a:lvl4pPr marL="914400" indent="-227013">
              <a:lnSpc>
                <a:spcPct val="120000"/>
              </a:lnSpc>
              <a:spcBef>
                <a:spcPts val="600"/>
              </a:spcBef>
              <a:spcAft>
                <a:spcPts val="0"/>
              </a:spcAft>
              <a:defRPr sz="1400"/>
            </a:lvl4pPr>
            <a:lvl5pPr marL="1141413" indent="-227013">
              <a:lnSpc>
                <a:spcPct val="120000"/>
              </a:lnSpc>
              <a:spcBef>
                <a:spcPts val="600"/>
              </a:spcBef>
              <a:spcAft>
                <a:spcPts val="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p:txBody>
          <a:bodyPr/>
          <a:lstStyle>
            <a:lvl1pPr>
              <a:defRPr baseline="0"/>
            </a:lvl1pPr>
          </a:lstStyle>
          <a:p>
            <a:r>
              <a:rPr lang="en-US" dirty="0"/>
              <a:t>Click to add title</a:t>
            </a:r>
          </a:p>
        </p:txBody>
      </p:sp>
    </p:spTree>
    <p:extLst>
      <p:ext uri="{BB962C8B-B14F-4D97-AF65-F5344CB8AC3E}">
        <p14:creationId xmlns:p14="http://schemas.microsoft.com/office/powerpoint/2010/main" val="363379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One-on-a-Page">
    <p:spTree>
      <p:nvGrpSpPr>
        <p:cNvPr id="1" name=""/>
        <p:cNvGrpSpPr/>
        <p:nvPr/>
      </p:nvGrpSpPr>
      <p:grpSpPr>
        <a:xfrm>
          <a:off x="0" y="0"/>
          <a:ext cx="0" cy="0"/>
          <a:chOff x="0" y="0"/>
          <a:chExt cx="0" cy="0"/>
        </a:xfrm>
      </p:grpSpPr>
      <p:sp>
        <p:nvSpPr>
          <p:cNvPr id="5" name="Text Placeholder 1"/>
          <p:cNvSpPr>
            <a:spLocks noGrp="1"/>
          </p:cNvSpPr>
          <p:nvPr>
            <p:ph type="body" sz="quarter" idx="1"/>
          </p:nvPr>
        </p:nvSpPr>
        <p:spPr>
          <a:xfrm>
            <a:off x="457200" y="1554163"/>
            <a:ext cx="7315200" cy="4526597"/>
          </a:xfrm>
        </p:spPr>
        <p:txBody>
          <a:bodyPr/>
          <a:lstStyle>
            <a:lvl1pPr>
              <a:lnSpc>
                <a:spcPct val="120000"/>
              </a:lnSpc>
              <a:spcBef>
                <a:spcPts val="1400"/>
              </a:spcBef>
              <a:spcAft>
                <a:spcPts val="0"/>
              </a:spcAft>
              <a:defRPr/>
            </a:lvl1pPr>
            <a:lvl2pPr>
              <a:lnSpc>
                <a:spcPct val="120000"/>
              </a:lnSpc>
              <a:spcBef>
                <a:spcPts val="1000"/>
              </a:spcBef>
              <a:spcAft>
                <a:spcPts val="0"/>
              </a:spcAft>
              <a:defRPr/>
            </a:lvl2pPr>
            <a:lvl3pPr>
              <a:lnSpc>
                <a:spcPct val="120000"/>
              </a:lnSpc>
              <a:spcBef>
                <a:spcPts val="600"/>
              </a:spcBef>
              <a:spcAft>
                <a:spcPts val="0"/>
              </a:spcAft>
              <a:defRPr/>
            </a:lvl3pPr>
            <a:lvl4pPr>
              <a:lnSpc>
                <a:spcPct val="120000"/>
              </a:lnSpc>
              <a:spcBef>
                <a:spcPts val="600"/>
              </a:spcBef>
              <a:defRPr/>
            </a:lvl4pPr>
            <a:lvl5pPr>
              <a:lnSpc>
                <a:spcPct val="12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3711586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Two-on-a-Page">
    <p:spTree>
      <p:nvGrpSpPr>
        <p:cNvPr id="1" name=""/>
        <p:cNvGrpSpPr/>
        <p:nvPr/>
      </p:nvGrpSpPr>
      <p:grpSpPr>
        <a:xfrm>
          <a:off x="0" y="0"/>
          <a:ext cx="0" cy="0"/>
          <a:chOff x="0" y="0"/>
          <a:chExt cx="0" cy="0"/>
        </a:xfrm>
      </p:grpSpPr>
      <p:sp>
        <p:nvSpPr>
          <p:cNvPr id="5" name="Text Placeholder 1"/>
          <p:cNvSpPr>
            <a:spLocks noGrp="1"/>
          </p:cNvSpPr>
          <p:nvPr>
            <p:ph type="body" sz="quarter" idx="1"/>
          </p:nvPr>
        </p:nvSpPr>
        <p:spPr>
          <a:xfrm>
            <a:off x="457200" y="1554163"/>
            <a:ext cx="3932238" cy="4526597"/>
          </a:xfrm>
        </p:spPr>
        <p:txBody>
          <a:bodyPr/>
          <a:lstStyle>
            <a:lvl1pPr>
              <a:lnSpc>
                <a:spcPct val="120000"/>
              </a:lnSpc>
              <a:spcBef>
                <a:spcPts val="1400"/>
              </a:spcBef>
              <a:spcAft>
                <a:spcPts val="0"/>
              </a:spcAft>
              <a:defRPr sz="1200" baseline="0"/>
            </a:lvl1pPr>
            <a:lvl2pPr>
              <a:lnSpc>
                <a:spcPct val="120000"/>
              </a:lnSpc>
              <a:spcBef>
                <a:spcPts val="1000"/>
              </a:spcBef>
              <a:spcAft>
                <a:spcPts val="0"/>
              </a:spcAft>
              <a:defRPr sz="1200" baseline="0"/>
            </a:lvl2pPr>
            <a:lvl3pPr>
              <a:lnSpc>
                <a:spcPct val="120000"/>
              </a:lnSpc>
              <a:spcBef>
                <a:spcPts val="600"/>
              </a:spcBef>
              <a:spcAft>
                <a:spcPts val="0"/>
              </a:spcAft>
              <a:defRPr sz="1200" baseline="0"/>
            </a:lvl3pPr>
            <a:lvl4pPr>
              <a:lnSpc>
                <a:spcPct val="120000"/>
              </a:lnSpc>
              <a:spcBef>
                <a:spcPts val="600"/>
              </a:spcBef>
              <a:spcAft>
                <a:spcPts val="0"/>
              </a:spcAft>
              <a:defRPr sz="1200" baseline="0"/>
            </a:lvl4pPr>
            <a:lvl5pPr>
              <a:lnSpc>
                <a:spcPct val="120000"/>
              </a:lnSpc>
              <a:spcBef>
                <a:spcPts val="600"/>
              </a:spcBef>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2"/>
          </p:nvPr>
        </p:nvSpPr>
        <p:spPr>
          <a:xfrm>
            <a:off x="4754563" y="1554164"/>
            <a:ext cx="3932237" cy="4526597"/>
          </a:xfrm>
        </p:spPr>
        <p:txBody>
          <a:bodyPr vert="horz" lIns="0" tIns="0" rIns="0" bIns="0" rtlCol="0">
            <a:noAutofit/>
          </a:bodyPr>
          <a:lstStyle>
            <a:lvl1pPr>
              <a:lnSpc>
                <a:spcPct val="120000"/>
              </a:lnSpc>
              <a:spcBef>
                <a:spcPts val="1400"/>
              </a:spcBef>
              <a:defRPr lang="en-US" sz="1200" dirty="0" smtClean="0"/>
            </a:lvl1pPr>
            <a:lvl2pPr>
              <a:lnSpc>
                <a:spcPct val="120000"/>
              </a:lnSpc>
              <a:spcBef>
                <a:spcPts val="1000"/>
              </a:spcBef>
              <a:defRPr lang="en-US" sz="1200" dirty="0" smtClean="0"/>
            </a:lvl2pPr>
            <a:lvl3pPr>
              <a:lnSpc>
                <a:spcPct val="120000"/>
              </a:lnSpc>
              <a:spcBef>
                <a:spcPts val="600"/>
              </a:spcBef>
              <a:defRPr lang="en-US" sz="1200" dirty="0" smtClean="0"/>
            </a:lvl3pPr>
            <a:lvl4pPr>
              <a:lnSpc>
                <a:spcPct val="120000"/>
              </a:lnSpc>
              <a:spcBef>
                <a:spcPts val="600"/>
              </a:spcBef>
              <a:defRPr lang="en-US" sz="1200" dirty="0" smtClean="0"/>
            </a:lvl4pPr>
            <a:lvl5pPr>
              <a:lnSpc>
                <a:spcPct val="120000"/>
              </a:lnSpc>
              <a:spcBef>
                <a:spcPts val="600"/>
              </a:spcBef>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5081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Three-on-a-Page ">
    <p:spTree>
      <p:nvGrpSpPr>
        <p:cNvPr id="1" name=""/>
        <p:cNvGrpSpPr/>
        <p:nvPr/>
      </p:nvGrpSpPr>
      <p:grpSpPr>
        <a:xfrm>
          <a:off x="0" y="0"/>
          <a:ext cx="0" cy="0"/>
          <a:chOff x="0" y="0"/>
          <a:chExt cx="0" cy="0"/>
        </a:xfrm>
      </p:grpSpPr>
      <p:sp>
        <p:nvSpPr>
          <p:cNvPr id="6" name="Content Placeholder 1"/>
          <p:cNvSpPr>
            <a:spLocks noGrp="1"/>
          </p:cNvSpPr>
          <p:nvPr>
            <p:ph sz="half" idx="12"/>
          </p:nvPr>
        </p:nvSpPr>
        <p:spPr>
          <a:xfrm>
            <a:off x="457200" y="1554163"/>
            <a:ext cx="2542032" cy="4525962"/>
          </a:xfrm>
        </p:spPr>
        <p:txBody>
          <a:bodyPr vert="horz" lIns="0" tIns="0" rIns="0" bIns="0" rtlCol="0">
            <a:noAutofit/>
          </a:bodyPr>
          <a:lstStyle>
            <a:lvl1pPr>
              <a:defRPr lang="en-US" sz="1200" dirty="0" smtClean="0"/>
            </a:lvl1pPr>
            <a:lvl2pPr>
              <a:spcBef>
                <a:spcPts val="1000"/>
              </a:spcBef>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3"/>
          </p:nvPr>
        </p:nvSpPr>
        <p:spPr>
          <a:xfrm>
            <a:off x="3293852" y="1554163"/>
            <a:ext cx="2542032" cy="4525962"/>
          </a:xfrm>
        </p:spPr>
        <p:txBody>
          <a:bodyPr vert="horz" lIns="0" tIns="0" rIns="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4"/>
          </p:nvPr>
        </p:nvSpPr>
        <p:spPr>
          <a:xfrm>
            <a:off x="6129070" y="1554163"/>
            <a:ext cx="2542032" cy="4525962"/>
          </a:xfrm>
        </p:spPr>
        <p:txBody>
          <a:bodyPr vert="horz" lIns="0" tIns="0" rIns="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16587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2/3 Text layout">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457201" y="1554163"/>
            <a:ext cx="2542032" cy="4525962"/>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3"/>
          </p:nvPr>
        </p:nvSpPr>
        <p:spPr>
          <a:xfrm>
            <a:off x="3291840" y="1554163"/>
            <a:ext cx="5376862" cy="4525962"/>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24067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20"/>
            <a:ext cx="8220456" cy="307777"/>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457197" y="1554163"/>
            <a:ext cx="8220456" cy="425196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5623560" y="6591887"/>
            <a:ext cx="2834640" cy="138499"/>
          </a:xfrm>
          <a:prstGeom prst="rect">
            <a:avLst/>
          </a:prstGeom>
          <a:noFill/>
        </p:spPr>
        <p:txBody>
          <a:bodyPr wrap="none" lIns="0" tIns="0" rIns="0" bIns="0" rtlCol="0">
            <a:noAutofit/>
          </a:bodyPr>
          <a:lstStyle/>
          <a:p>
            <a:pPr algn="r">
              <a:tabLst/>
            </a:pPr>
            <a:endParaRPr lang="en-GB" sz="800" b="1" cap="all" spc="40" baseline="0" dirty="0">
              <a:solidFill>
                <a:srgbClr val="868686"/>
              </a:solidFill>
              <a:latin typeface="+mj-lt"/>
              <a:ea typeface="Tahoma" panose="020B0604030504040204" pitchFamily="34" charset="0"/>
              <a:cs typeface="Arial" panose="020B0604020202020204" pitchFamily="34" charset="0"/>
            </a:endParaRPr>
          </a:p>
        </p:txBody>
      </p:sp>
      <p:cxnSp>
        <p:nvCxnSpPr>
          <p:cNvPr id="8" name="Straight Connector 7"/>
          <p:cNvCxnSpPr/>
          <p:nvPr/>
        </p:nvCxnSpPr>
        <p:spPr>
          <a:xfrm>
            <a:off x="457197" y="586726"/>
            <a:ext cx="8228664" cy="0"/>
          </a:xfrm>
          <a:prstGeom prst="line">
            <a:avLst/>
          </a:prstGeom>
          <a:ln w="12700">
            <a:solidFill>
              <a:srgbClr val="86868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196" y="6519672"/>
            <a:ext cx="8229600" cy="0"/>
          </a:xfrm>
          <a:prstGeom prst="line">
            <a:avLst/>
          </a:prstGeom>
          <a:ln w="12700">
            <a:solidFill>
              <a:srgbClr val="86868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7994" y="-430530"/>
            <a:ext cx="0" cy="25783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682988" y="-430530"/>
            <a:ext cx="0" cy="25783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userDrawn="1"/>
        </p:nvGrpSpPr>
        <p:grpSpPr>
          <a:xfrm>
            <a:off x="457994" y="7066280"/>
            <a:ext cx="8224994" cy="369332"/>
            <a:chOff x="457994" y="7066280"/>
            <a:chExt cx="8224994" cy="914400"/>
          </a:xfrm>
        </p:grpSpPr>
        <p:cxnSp>
          <p:nvCxnSpPr>
            <p:cNvPr id="13" name="Straight Connector 12"/>
            <p:cNvCxnSpPr/>
            <p:nvPr userDrawn="1"/>
          </p:nvCxnSpPr>
          <p:spPr>
            <a:xfrm>
              <a:off x="457994" y="7066280"/>
              <a:ext cx="0" cy="9144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682988" y="7066280"/>
              <a:ext cx="0" cy="9144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userDrawn="1"/>
        </p:nvSpPr>
        <p:spPr>
          <a:xfrm>
            <a:off x="-491695" y="-452043"/>
            <a:ext cx="939681" cy="277485"/>
          </a:xfrm>
          <a:prstGeom prst="rect">
            <a:avLst/>
          </a:prstGeom>
          <a:noFill/>
        </p:spPr>
        <p:txBody>
          <a:bodyPr wrap="none" rtlCol="0">
            <a:spAutoFit/>
          </a:bodyPr>
          <a:lstStyle/>
          <a:p>
            <a:pPr algn="r"/>
            <a:r>
              <a:rPr lang="en-US" sz="900" b="1" baseline="0" dirty="0">
                <a:solidFill>
                  <a:srgbClr val="A2A2A2"/>
                </a:solidFill>
              </a:rPr>
              <a:t>No content left</a:t>
            </a:r>
            <a:br>
              <a:rPr lang="en-US" sz="900" b="1" baseline="0" dirty="0">
                <a:solidFill>
                  <a:srgbClr val="A2A2A2"/>
                </a:solidFill>
              </a:rPr>
            </a:br>
            <a:r>
              <a:rPr lang="en-US" sz="900" b="1" baseline="0" dirty="0">
                <a:solidFill>
                  <a:srgbClr val="A2A2A2"/>
                </a:solidFill>
              </a:rPr>
              <a:t>of this line</a:t>
            </a:r>
          </a:p>
        </p:txBody>
      </p:sp>
      <p:sp>
        <p:nvSpPr>
          <p:cNvPr id="20" name="TextBox 19"/>
          <p:cNvSpPr txBox="1"/>
          <p:nvPr userDrawn="1"/>
        </p:nvSpPr>
        <p:spPr>
          <a:xfrm>
            <a:off x="-491695" y="7066280"/>
            <a:ext cx="939681" cy="369332"/>
          </a:xfrm>
          <a:prstGeom prst="rect">
            <a:avLst/>
          </a:prstGeom>
          <a:noFill/>
        </p:spPr>
        <p:txBody>
          <a:bodyPr wrap="none" rtlCol="0">
            <a:spAutoFit/>
          </a:bodyPr>
          <a:lstStyle/>
          <a:p>
            <a:pPr algn="r"/>
            <a:r>
              <a:rPr lang="en-US" sz="900" b="1" baseline="0" dirty="0">
                <a:solidFill>
                  <a:srgbClr val="A2A2A2"/>
                </a:solidFill>
              </a:rPr>
              <a:t>No content left</a:t>
            </a:r>
            <a:br>
              <a:rPr lang="en-US" sz="900" b="1" baseline="0" dirty="0">
                <a:solidFill>
                  <a:srgbClr val="A2A2A2"/>
                </a:solidFill>
              </a:rPr>
            </a:br>
            <a:r>
              <a:rPr lang="en-US" sz="900" b="1" baseline="0" dirty="0">
                <a:solidFill>
                  <a:srgbClr val="A2A2A2"/>
                </a:solidFill>
              </a:rPr>
              <a:t>of this line</a:t>
            </a:r>
          </a:p>
        </p:txBody>
      </p:sp>
      <p:sp>
        <p:nvSpPr>
          <p:cNvPr id="21" name="TextBox 20"/>
          <p:cNvSpPr txBox="1"/>
          <p:nvPr userDrawn="1"/>
        </p:nvSpPr>
        <p:spPr>
          <a:xfrm>
            <a:off x="8693150" y="-452043"/>
            <a:ext cx="1010213" cy="277485"/>
          </a:xfrm>
          <a:prstGeom prst="rect">
            <a:avLst/>
          </a:prstGeom>
          <a:noFill/>
        </p:spPr>
        <p:txBody>
          <a:bodyPr wrap="none" rtlCol="0">
            <a:spAutoFit/>
          </a:bodyPr>
          <a:lstStyle/>
          <a:p>
            <a:pPr algn="l"/>
            <a:r>
              <a:rPr lang="en-US" sz="900" b="1" baseline="0" dirty="0">
                <a:solidFill>
                  <a:srgbClr val="A2A2A2"/>
                </a:solidFill>
              </a:rPr>
              <a:t>No content right</a:t>
            </a:r>
            <a:br>
              <a:rPr lang="en-US" sz="900" b="1" baseline="0" dirty="0">
                <a:solidFill>
                  <a:srgbClr val="A2A2A2"/>
                </a:solidFill>
              </a:rPr>
            </a:br>
            <a:r>
              <a:rPr lang="en-US" sz="900" b="1" baseline="0" dirty="0">
                <a:solidFill>
                  <a:srgbClr val="A2A2A2"/>
                </a:solidFill>
              </a:rPr>
              <a:t>of this line</a:t>
            </a:r>
          </a:p>
        </p:txBody>
      </p:sp>
      <p:sp>
        <p:nvSpPr>
          <p:cNvPr id="22" name="TextBox 21"/>
          <p:cNvSpPr txBox="1"/>
          <p:nvPr userDrawn="1"/>
        </p:nvSpPr>
        <p:spPr>
          <a:xfrm>
            <a:off x="8693150" y="7066280"/>
            <a:ext cx="1010213" cy="369332"/>
          </a:xfrm>
          <a:prstGeom prst="rect">
            <a:avLst/>
          </a:prstGeom>
          <a:noFill/>
        </p:spPr>
        <p:txBody>
          <a:bodyPr wrap="none" rtlCol="0">
            <a:spAutoFit/>
          </a:bodyPr>
          <a:lstStyle/>
          <a:p>
            <a:pPr algn="l"/>
            <a:r>
              <a:rPr lang="en-US" sz="900" b="1" baseline="0" dirty="0">
                <a:solidFill>
                  <a:srgbClr val="A2A2A2"/>
                </a:solidFill>
              </a:rPr>
              <a:t>No content right</a:t>
            </a:r>
            <a:br>
              <a:rPr lang="en-US" sz="900" b="1" baseline="0" dirty="0">
                <a:solidFill>
                  <a:srgbClr val="A2A2A2"/>
                </a:solidFill>
              </a:rPr>
            </a:br>
            <a:r>
              <a:rPr lang="en-US" sz="900" b="1" baseline="0" dirty="0">
                <a:solidFill>
                  <a:srgbClr val="A2A2A2"/>
                </a:solidFill>
              </a:rPr>
              <a:t>of this line</a:t>
            </a:r>
          </a:p>
        </p:txBody>
      </p:sp>
      <p:grpSp>
        <p:nvGrpSpPr>
          <p:cNvPr id="33" name="Group 32"/>
          <p:cNvGrpSpPr/>
          <p:nvPr userDrawn="1"/>
        </p:nvGrpSpPr>
        <p:grpSpPr>
          <a:xfrm>
            <a:off x="-967298" y="1554480"/>
            <a:ext cx="796032" cy="340739"/>
            <a:chOff x="-967298" y="1554480"/>
            <a:chExt cx="796032" cy="340739"/>
          </a:xfrm>
        </p:grpSpPr>
        <p:sp>
          <p:nvSpPr>
            <p:cNvPr id="23" name="TextBox 22"/>
            <p:cNvSpPr txBox="1"/>
            <p:nvPr userDrawn="1"/>
          </p:nvSpPr>
          <p:spPr>
            <a:xfrm>
              <a:off x="-967298" y="1645920"/>
              <a:ext cx="795089" cy="249299"/>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lvl="0" algn="r">
                <a:lnSpc>
                  <a:spcPct val="90000"/>
                </a:lnSpc>
              </a:pPr>
              <a:r>
                <a:rPr lang="en-US" dirty="0"/>
                <a:t>Place content</a:t>
              </a:r>
              <a:br>
                <a:rPr lang="en-US" dirty="0"/>
              </a:br>
              <a:r>
                <a:rPr lang="en-US" dirty="0"/>
                <a:t>below this line</a:t>
              </a:r>
            </a:p>
          </p:txBody>
        </p:sp>
        <p:cxnSp>
          <p:nvCxnSpPr>
            <p:cNvPr id="16" name="Straight Connector 15"/>
            <p:cNvCxnSpPr/>
            <p:nvPr userDrawn="1"/>
          </p:nvCxnSpPr>
          <p:spPr>
            <a:xfrm>
              <a:off x="-913456" y="1554480"/>
              <a:ext cx="74219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9372600" y="1554163"/>
            <a:ext cx="742191" cy="368756"/>
            <a:chOff x="9372600" y="1554163"/>
            <a:chExt cx="742191" cy="368756"/>
          </a:xfrm>
        </p:grpSpPr>
        <p:cxnSp>
          <p:nvCxnSpPr>
            <p:cNvPr id="18" name="Straight Connector 17"/>
            <p:cNvCxnSpPr/>
            <p:nvPr userDrawn="1"/>
          </p:nvCxnSpPr>
          <p:spPr>
            <a:xfrm>
              <a:off x="9372600" y="1554163"/>
              <a:ext cx="74219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9372600" y="1645920"/>
              <a:ext cx="742191" cy="276999"/>
            </a:xfrm>
            <a:prstGeom prst="rect">
              <a:avLst/>
            </a:prstGeom>
            <a:noFill/>
          </p:spPr>
          <p:txBody>
            <a:bodyPr wrap="none" lIns="0" tIns="0" rIns="0" bIns="0" rtlCol="0">
              <a:spAutoFit/>
            </a:bodyPr>
            <a:lstStyle/>
            <a:p>
              <a:pPr algn="l"/>
              <a:r>
                <a:rPr lang="en-US" sz="900" b="1" baseline="0" dirty="0">
                  <a:solidFill>
                    <a:srgbClr val="A2A2A2"/>
                  </a:solidFill>
                </a:rPr>
                <a:t>Place content</a:t>
              </a:r>
              <a:br>
                <a:rPr lang="en-US" sz="900" b="1" baseline="0" dirty="0">
                  <a:solidFill>
                    <a:srgbClr val="A2A2A2"/>
                  </a:solidFill>
                </a:rPr>
              </a:br>
              <a:r>
                <a:rPr lang="en-US" sz="900" b="1" baseline="0" dirty="0">
                  <a:solidFill>
                    <a:srgbClr val="A2A2A2"/>
                  </a:solidFill>
                </a:rPr>
                <a:t>below this line</a:t>
              </a:r>
            </a:p>
          </p:txBody>
        </p:sp>
      </p:grpSp>
      <p:cxnSp>
        <p:nvCxnSpPr>
          <p:cNvPr id="26" name="Straight Connector 25"/>
          <p:cNvCxnSpPr/>
          <p:nvPr userDrawn="1"/>
        </p:nvCxnSpPr>
        <p:spPr>
          <a:xfrm>
            <a:off x="301387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329025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38626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475202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847331"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53415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6126163"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6899433"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329025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301387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6897052"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260572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2238692"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2238692" y="-336588"/>
            <a:ext cx="367983" cy="184666"/>
          </a:xfrm>
          <a:prstGeom prst="rect">
            <a:avLst/>
          </a:prstGeom>
          <a:noFill/>
        </p:spPr>
        <p:txBody>
          <a:bodyPr wrap="square" lIns="0" tIns="0" rIns="0" bIns="0" rtlCol="0">
            <a:spAutoFit/>
          </a:bodyPr>
          <a:lstStyle/>
          <a:p>
            <a:endParaRPr dirty="0"/>
          </a:p>
        </p:txBody>
      </p:sp>
      <p:sp>
        <p:nvSpPr>
          <p:cNvPr id="62" name="TextBox 61"/>
          <p:cNvSpPr txBox="1"/>
          <p:nvPr userDrawn="1"/>
        </p:nvSpPr>
        <p:spPr>
          <a:xfrm>
            <a:off x="4397058" y="-336588"/>
            <a:ext cx="367983" cy="184666"/>
          </a:xfrm>
          <a:prstGeom prst="rect">
            <a:avLst/>
          </a:prstGeom>
          <a:noFill/>
        </p:spPr>
        <p:txBody>
          <a:bodyPr wrap="square" lIns="0" tIns="0" rIns="0" bIns="0" rtlCol="0">
            <a:spAutoFit/>
          </a:bodyPr>
          <a:lstStyle/>
          <a:p>
            <a:endParaRPr dirty="0"/>
          </a:p>
        </p:txBody>
      </p:sp>
      <p:sp>
        <p:nvSpPr>
          <p:cNvPr id="63" name="TextBox 62"/>
          <p:cNvSpPr txBox="1"/>
          <p:nvPr userDrawn="1"/>
        </p:nvSpPr>
        <p:spPr>
          <a:xfrm>
            <a:off x="6537325" y="-336588"/>
            <a:ext cx="366713" cy="184666"/>
          </a:xfrm>
          <a:prstGeom prst="rect">
            <a:avLst/>
          </a:prstGeom>
          <a:noFill/>
        </p:spPr>
        <p:txBody>
          <a:bodyPr wrap="square" lIns="0" tIns="0" rIns="0" bIns="0" rtlCol="0">
            <a:spAutoFit/>
          </a:bodyPr>
          <a:lstStyle/>
          <a:p>
            <a:endParaRPr dirty="0"/>
          </a:p>
        </p:txBody>
      </p:sp>
      <p:sp>
        <p:nvSpPr>
          <p:cNvPr id="64" name="TextBox 63"/>
          <p:cNvSpPr txBox="1"/>
          <p:nvPr userDrawn="1"/>
        </p:nvSpPr>
        <p:spPr>
          <a:xfrm>
            <a:off x="5851526" y="-336588"/>
            <a:ext cx="274638" cy="184666"/>
          </a:xfrm>
          <a:prstGeom prst="rect">
            <a:avLst/>
          </a:prstGeom>
          <a:noFill/>
        </p:spPr>
        <p:txBody>
          <a:bodyPr wrap="square" lIns="0" tIns="0" rIns="0" bIns="0" rtlCol="0">
            <a:spAutoFit/>
          </a:bodyPr>
          <a:lstStyle/>
          <a:p>
            <a:endParaRPr dirty="0"/>
          </a:p>
        </p:txBody>
      </p:sp>
      <p:sp>
        <p:nvSpPr>
          <p:cNvPr id="65" name="TextBox 64"/>
          <p:cNvSpPr txBox="1"/>
          <p:nvPr userDrawn="1"/>
        </p:nvSpPr>
        <p:spPr>
          <a:xfrm>
            <a:off x="3017838" y="-336588"/>
            <a:ext cx="272416" cy="184666"/>
          </a:xfrm>
          <a:prstGeom prst="rect">
            <a:avLst/>
          </a:prstGeom>
          <a:noFill/>
        </p:spPr>
        <p:txBody>
          <a:bodyPr wrap="square" lIns="0" tIns="0" rIns="0" bIns="0" rtlCol="0">
            <a:spAutoFit/>
          </a:bodyPr>
          <a:lstStyle/>
          <a:p>
            <a:endParaRPr dirty="0"/>
          </a:p>
        </p:txBody>
      </p:sp>
      <p:sp>
        <p:nvSpPr>
          <p:cNvPr id="39" name="TextBox 38"/>
          <p:cNvSpPr txBox="1"/>
          <p:nvPr userDrawn="1"/>
        </p:nvSpPr>
        <p:spPr>
          <a:xfrm>
            <a:off x="8566918" y="6599581"/>
            <a:ext cx="125034" cy="123111"/>
          </a:xfrm>
          <a:prstGeom prst="rect">
            <a:avLst/>
          </a:prstGeom>
          <a:noFill/>
        </p:spPr>
        <p:txBody>
          <a:bodyPr wrap="none" lIns="0" tIns="0" rIns="0" bIns="0" rtlCol="0">
            <a:spAutoFit/>
          </a:bodyPr>
          <a:lstStyle/>
          <a:p>
            <a:pPr algn="r"/>
            <a:fld id="{E6667446-6A31-49F1-98F7-C685150C1F9A}" type="slidenum">
              <a:rPr lang="en-US" sz="800" smtClean="0">
                <a:solidFill>
                  <a:srgbClr val="868686"/>
                </a:solidFill>
                <a:latin typeface="+mj-lt"/>
              </a:rPr>
              <a:pPr algn="r"/>
              <a:t>‹#›</a:t>
            </a:fld>
            <a:endParaRPr lang="en-US" sz="800" dirty="0">
              <a:solidFill>
                <a:srgbClr val="868686"/>
              </a:solidFill>
              <a:latin typeface="+mj-lt"/>
            </a:endParaRPr>
          </a:p>
        </p:txBody>
      </p:sp>
      <p:pic>
        <p:nvPicPr>
          <p:cNvPr id="40" name="Picture 39"/>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80058" y="268543"/>
            <a:ext cx="1234440" cy="184818"/>
          </a:xfrm>
          <a:prstGeom prst="rect">
            <a:avLst/>
          </a:prstGeom>
        </p:spPr>
      </p:pic>
      <p:cxnSp>
        <p:nvCxnSpPr>
          <p:cNvPr id="42" name="Straight Connector 41"/>
          <p:cNvCxnSpPr/>
          <p:nvPr userDrawn="1"/>
        </p:nvCxnSpPr>
        <p:spPr>
          <a:xfrm>
            <a:off x="-913456" y="6491922"/>
            <a:ext cx="74219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1182101" y="6195631"/>
            <a:ext cx="1009892" cy="249299"/>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lvl="0" algn="r">
              <a:lnSpc>
                <a:spcPct val="90000"/>
              </a:lnSpc>
            </a:pPr>
            <a:r>
              <a:rPr lang="en-US" dirty="0"/>
              <a:t>Source and</a:t>
            </a:r>
            <a:br>
              <a:rPr lang="en-US" dirty="0"/>
            </a:br>
            <a:r>
              <a:rPr lang="en-US" dirty="0"/>
              <a:t>Footnotes Guideline</a:t>
            </a:r>
          </a:p>
        </p:txBody>
      </p:sp>
      <p:grpSp>
        <p:nvGrpSpPr>
          <p:cNvPr id="32" name="Group 31"/>
          <p:cNvGrpSpPr/>
          <p:nvPr userDrawn="1"/>
        </p:nvGrpSpPr>
        <p:grpSpPr>
          <a:xfrm>
            <a:off x="457200" y="-577228"/>
            <a:ext cx="8231188" cy="213360"/>
            <a:chOff x="457200" y="-701040"/>
            <a:chExt cx="8231188" cy="213360"/>
          </a:xfrm>
          <a:solidFill>
            <a:srgbClr val="A9A9A9"/>
          </a:solidFill>
        </p:grpSpPr>
        <p:grpSp>
          <p:nvGrpSpPr>
            <p:cNvPr id="17" name="Group 16"/>
            <p:cNvGrpSpPr/>
            <p:nvPr userDrawn="1"/>
          </p:nvGrpSpPr>
          <p:grpSpPr>
            <a:xfrm>
              <a:off x="457200" y="-701040"/>
              <a:ext cx="8231188" cy="45720"/>
              <a:chOff x="457200" y="-1303020"/>
              <a:chExt cx="8231188" cy="45720"/>
            </a:xfrm>
            <a:grpFill/>
          </p:grpSpPr>
          <p:sp>
            <p:nvSpPr>
              <p:cNvPr id="4" name="Rectangle 3"/>
              <p:cNvSpPr/>
              <p:nvPr userDrawn="1"/>
            </p:nvSpPr>
            <p:spPr>
              <a:xfrm>
                <a:off x="457200"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606675"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4756150"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6905625"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457200" y="-533400"/>
              <a:ext cx="8227060" cy="45720"/>
              <a:chOff x="457200" y="-533400"/>
              <a:chExt cx="8227060" cy="45720"/>
            </a:xfrm>
            <a:grpFill/>
          </p:grpSpPr>
          <p:sp>
            <p:nvSpPr>
              <p:cNvPr id="49" name="Rectangle 48"/>
              <p:cNvSpPr/>
              <p:nvPr userDrawn="1"/>
            </p:nvSpPr>
            <p:spPr>
              <a:xfrm>
                <a:off x="457200" y="-533400"/>
                <a:ext cx="39322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4752022" y="-533400"/>
                <a:ext cx="39322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userDrawn="1"/>
          </p:nvGrpSpPr>
          <p:grpSpPr>
            <a:xfrm>
              <a:off x="457200" y="-617220"/>
              <a:ext cx="8229600" cy="45720"/>
              <a:chOff x="457200" y="-594360"/>
              <a:chExt cx="8229600" cy="45720"/>
            </a:xfrm>
            <a:grpFill/>
          </p:grpSpPr>
          <p:sp>
            <p:nvSpPr>
              <p:cNvPr id="51" name="Rectangle 50"/>
              <p:cNvSpPr/>
              <p:nvPr userDrawn="1"/>
            </p:nvSpPr>
            <p:spPr>
              <a:xfrm>
                <a:off x="457200"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userDrawn="1"/>
            </p:nvSpPr>
            <p:spPr>
              <a:xfrm>
                <a:off x="3286124"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userDrawn="1"/>
            </p:nvSpPr>
            <p:spPr>
              <a:xfrm>
                <a:off x="6126162"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59" name="Straight Connector 58"/>
          <p:cNvCxnSpPr/>
          <p:nvPr userDrawn="1"/>
        </p:nvCxnSpPr>
        <p:spPr>
          <a:xfrm>
            <a:off x="-502920" y="1371600"/>
            <a:ext cx="33165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502920" y="1096963"/>
            <a:ext cx="33165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458788" y="6591887"/>
            <a:ext cx="2834640" cy="138499"/>
          </a:xfrm>
          <a:prstGeom prst="rect">
            <a:avLst/>
          </a:prstGeom>
          <a:noFill/>
        </p:spPr>
        <p:txBody>
          <a:bodyPr wrap="none" lIns="0" tIns="0" rIns="0" bIns="0" rtlCol="0">
            <a:noAutofit/>
          </a:bodyPr>
          <a:lstStyle/>
          <a:p>
            <a:pPr algn="l">
              <a:tabLst/>
            </a:pPr>
            <a:r>
              <a:rPr lang="en-GB" sz="800" b="1" cap="all" spc="40" baseline="0" dirty="0">
                <a:solidFill>
                  <a:srgbClr val="868686"/>
                </a:solidFill>
                <a:latin typeface="+mj-lt"/>
                <a:ea typeface="Tahoma" panose="020B0604030504040204" pitchFamily="34" charset="0"/>
                <a:cs typeface="Arial" panose="020B0604020202020204" pitchFamily="34" charset="0"/>
              </a:rPr>
              <a:t>Understanding Social Security</a:t>
            </a:r>
          </a:p>
        </p:txBody>
      </p:sp>
    </p:spTree>
    <p:extLst>
      <p:ext uri="{BB962C8B-B14F-4D97-AF65-F5344CB8AC3E}">
        <p14:creationId xmlns:p14="http://schemas.microsoft.com/office/powerpoint/2010/main" val="4107112644"/>
      </p:ext>
    </p:extLst>
  </p:cSld>
  <p:clrMap bg1="lt1" tx1="dk1" bg2="lt2" tx2="dk2" accent1="accent1" accent2="accent2" accent3="accent3" accent4="accent4" accent5="accent5" accent6="accent6" hlink="hlink" folHlink="folHlink"/>
  <p:sldLayoutIdLst>
    <p:sldLayoutId id="2147483888" r:id="rId1"/>
    <p:sldLayoutId id="2147483825" r:id="rId2"/>
    <p:sldLayoutId id="2147483891" r:id="rId3"/>
    <p:sldLayoutId id="2147483651" r:id="rId4"/>
    <p:sldLayoutId id="2147483667" r:id="rId5"/>
    <p:sldLayoutId id="2147483650" r:id="rId6"/>
    <p:sldLayoutId id="2147483699" r:id="rId7"/>
    <p:sldLayoutId id="2147483700" r:id="rId8"/>
    <p:sldLayoutId id="2147483703" r:id="rId9"/>
    <p:sldLayoutId id="2147483704" r:id="rId10"/>
    <p:sldLayoutId id="2147483743" r:id="rId11"/>
    <p:sldLayoutId id="2147483653" r:id="rId12"/>
    <p:sldLayoutId id="2147483660" r:id="rId13"/>
    <p:sldLayoutId id="2147483663" r:id="rId14"/>
    <p:sldLayoutId id="2147483876" r:id="rId15"/>
    <p:sldLayoutId id="2147483877" r:id="rId16"/>
    <p:sldLayoutId id="2147483662" r:id="rId17"/>
    <p:sldLayoutId id="2147483834" r:id="rId18"/>
    <p:sldLayoutId id="2147483655" r:id="rId19"/>
    <p:sldLayoutId id="2147483903" r:id="rId20"/>
    <p:sldLayoutId id="2147483900" r:id="rId21"/>
    <p:sldLayoutId id="2147483902" r:id="rId22"/>
    <p:sldLayoutId id="2147483974" r:id="rId23"/>
    <p:sldLayoutId id="2147483975" r:id="rId24"/>
  </p:sldLayoutIdLst>
  <p:hf hdr="0" ftr="0" dt="0"/>
  <p:txStyles>
    <p:title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p:titleStyle>
    <p:bodyStyle>
      <a:lvl1pPr marL="0" indent="0"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2270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461963" indent="-234950"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100" kern="1200">
          <a:solidFill>
            <a:schemeClr val="tx1"/>
          </a:solidFill>
          <a:latin typeface="+mn-lt"/>
          <a:ea typeface="+mn-ea"/>
          <a:cs typeface="+mn-cs"/>
        </a:defRPr>
      </a:lvl6pPr>
      <a:lvl7pPr marL="2743200" algn="l" defTabSz="914400" rtl="0" eaLnBrk="1" latinLnBrk="0" hangingPunct="1">
        <a:defRPr sz="1100" kern="1200">
          <a:solidFill>
            <a:schemeClr val="tx1"/>
          </a:solidFill>
          <a:latin typeface="+mn-lt"/>
          <a:ea typeface="+mn-ea"/>
          <a:cs typeface="+mn-cs"/>
        </a:defRPr>
      </a:lvl7pPr>
      <a:lvl8pPr marL="3200400" algn="l" defTabSz="914400" rtl="0" eaLnBrk="1" latinLnBrk="0" hangingPunct="1">
        <a:defRPr sz="1100" kern="1200">
          <a:solidFill>
            <a:schemeClr val="tx1"/>
          </a:solidFill>
          <a:latin typeface="+mn-lt"/>
          <a:ea typeface="+mn-ea"/>
          <a:cs typeface="+mn-cs"/>
        </a:defRPr>
      </a:lvl8pPr>
      <a:lvl9pPr marL="3657600" algn="l" defTabSz="91440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about:blank"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about:blan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hyperlink" Target="about:blank"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4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12.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49.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17.xml"/><Relationship Id="rId5" Type="http://schemas.openxmlformats.org/officeDocument/2006/relationships/tags" Target="../tags/tag15.xml"/><Relationship Id="rId15" Type="http://schemas.openxmlformats.org/officeDocument/2006/relationships/image" Target="../media/image14.pn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2.xml"/><Relationship Id="rId1" Type="http://schemas.openxmlformats.org/officeDocument/2006/relationships/slideLayout" Target="../slideLayouts/slideLayout21.xml"/><Relationship Id="rId4" Type="http://schemas.openxmlformats.org/officeDocument/2006/relationships/hyperlink" Target="about:blan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5D1907D-BFE0-4556-BDFE-918316AF6AA0}"/>
              </a:ext>
            </a:extLst>
          </p:cNvPr>
          <p:cNvSpPr>
            <a:spLocks noGrp="1"/>
          </p:cNvSpPr>
          <p:nvPr>
            <p:ph type="body" sz="quarter" idx="1"/>
          </p:nvPr>
        </p:nvSpPr>
        <p:spPr>
          <a:xfrm>
            <a:off x="707923" y="2015613"/>
            <a:ext cx="7969733" cy="4434347"/>
          </a:xfrm>
        </p:spPr>
        <p:txBody>
          <a:bodyPr/>
          <a:lstStyle/>
          <a:p>
            <a:pPr marL="0" indent="0">
              <a:buNone/>
            </a:pPr>
            <a:r>
              <a:rPr lang="en-US" dirty="0"/>
              <a:t>Mission to promote excellence in estate planning by serving estate planning councils and their accredited members – AEP® s and EPLS®</a:t>
            </a:r>
          </a:p>
          <a:p>
            <a:pPr marL="0" indent="0">
              <a:buNone/>
            </a:pPr>
            <a:r>
              <a:rPr lang="en-US" dirty="0"/>
              <a:t>275 member Councils and 40,000 members </a:t>
            </a:r>
          </a:p>
          <a:p>
            <a:pPr marL="0" indent="0">
              <a:buNone/>
            </a:pPr>
            <a:r>
              <a:rPr lang="en-US" b="1" i="1" dirty="0"/>
              <a:t>AEP® designation means “I believe in the team concepts of estate planning.” </a:t>
            </a:r>
          </a:p>
          <a:p>
            <a:pPr marL="0" indent="0">
              <a:buNone/>
            </a:pPr>
            <a:r>
              <a:rPr lang="en-US" dirty="0"/>
              <a:t>Awarded to special estate planning professionals</a:t>
            </a:r>
          </a:p>
          <a:p>
            <a:pPr marL="234950" lvl="1" indent="0">
              <a:buNone/>
            </a:pPr>
            <a:r>
              <a:rPr lang="en-US" b="1" dirty="0"/>
              <a:t>Believe in collaboration: the intersection between cooperation, communication and coordination </a:t>
            </a:r>
          </a:p>
          <a:p>
            <a:pPr marL="234950" lvl="1" indent="0">
              <a:buNone/>
            </a:pPr>
            <a:r>
              <a:rPr lang="en-US" i="1" dirty="0"/>
              <a:t>Estate Planning encompasses the purposeful accumulation, conservation, preservation and transfer of an estate with clear goals and objectives</a:t>
            </a:r>
          </a:p>
          <a:p>
            <a:pPr marL="234950" lvl="1" indent="0">
              <a:buNone/>
            </a:pPr>
            <a:r>
              <a:rPr lang="en-US" dirty="0"/>
              <a:t>15 Years experience in estate planning</a:t>
            </a:r>
          </a:p>
          <a:p>
            <a:pPr marL="234950" lvl="1" indent="0">
              <a:buNone/>
            </a:pPr>
            <a:r>
              <a:rPr lang="en-US" dirty="0"/>
              <a:t>Hold a JD, CPA, ChFC, CLU, CFTA, CFP®, CSPG®, CAP®, MIT or CPWA</a:t>
            </a:r>
          </a:p>
          <a:p>
            <a:pPr marL="234950" lvl="1" indent="0">
              <a:buNone/>
            </a:pPr>
            <a:r>
              <a:rPr lang="en-US" dirty="0"/>
              <a:t>Be a member of a NAEPC Council </a:t>
            </a:r>
          </a:p>
        </p:txBody>
      </p:sp>
      <p:pic>
        <p:nvPicPr>
          <p:cNvPr id="6" name="Picture 5">
            <a:extLst>
              <a:ext uri="{FF2B5EF4-FFF2-40B4-BE49-F238E27FC236}">
                <a16:creationId xmlns:a16="http://schemas.microsoft.com/office/drawing/2014/main" id="{923AC5F3-CB3A-49A3-B65F-1D86104323DC}"/>
              </a:ext>
            </a:extLst>
          </p:cNvPr>
          <p:cNvPicPr>
            <a:picLocks noChangeAspect="1"/>
          </p:cNvPicPr>
          <p:nvPr/>
        </p:nvPicPr>
        <p:blipFill>
          <a:blip r:embed="rId3"/>
          <a:stretch>
            <a:fillRect/>
          </a:stretch>
        </p:blipFill>
        <p:spPr>
          <a:xfrm>
            <a:off x="313071" y="134422"/>
            <a:ext cx="6753225" cy="1809750"/>
          </a:xfrm>
          <a:prstGeom prst="rect">
            <a:avLst/>
          </a:prstGeom>
        </p:spPr>
      </p:pic>
      <p:sp>
        <p:nvSpPr>
          <p:cNvPr id="4" name="Title 3">
            <a:extLst>
              <a:ext uri="{FF2B5EF4-FFF2-40B4-BE49-F238E27FC236}">
                <a16:creationId xmlns:a16="http://schemas.microsoft.com/office/drawing/2014/main" id="{40AF8992-837C-4DE7-9774-F46FE717E4A5}"/>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23534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609600" y="1514475"/>
            <a:ext cx="7315200" cy="5048250"/>
          </a:xfrm>
          <a:prstGeom prst="rect">
            <a:avLst/>
          </a:prstGeom>
        </p:spPr>
        <p:txBody>
          <a:bodyPr vert="horz" lIns="0" tIns="0" rIns="0" bIns="0" numCol="2" rtlCol="0">
            <a:noAutofit/>
          </a:bodyPr>
          <a:lstStyle>
            <a:lvl1pPr marL="227013" indent="-227013"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0" kern="1200" baseline="0">
                <a:solidFill>
                  <a:schemeClr val="tx1"/>
                </a:solidFill>
                <a:latin typeface="+mn-lt"/>
                <a:ea typeface="+mn-ea"/>
                <a:cs typeface="+mn-cs"/>
              </a:defRPr>
            </a:lvl1pPr>
            <a:lvl2pPr marL="461963" indent="-23495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914400"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11414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What is the average life expectancy for a 65 year old woman? A 65 year old man?</a:t>
            </a:r>
          </a:p>
          <a:p>
            <a:pPr lvl="1"/>
            <a:r>
              <a:rPr lang="en-US" dirty="0"/>
              <a:t>80/76</a:t>
            </a:r>
          </a:p>
          <a:p>
            <a:pPr lvl="1"/>
            <a:r>
              <a:rPr lang="en-US" dirty="0"/>
              <a:t>86/84</a:t>
            </a:r>
          </a:p>
          <a:p>
            <a:pPr lvl="1"/>
            <a:r>
              <a:rPr lang="en-US" dirty="0"/>
              <a:t>76/72</a:t>
            </a:r>
          </a:p>
          <a:p>
            <a:pPr lvl="1"/>
            <a:r>
              <a:rPr lang="en-US" dirty="0"/>
              <a:t>92/87</a:t>
            </a:r>
          </a:p>
          <a:p>
            <a:r>
              <a:rPr lang="en-US" b="1" dirty="0"/>
              <a:t>Almost half of unmarried women over age 65 rely on Social Security for what percentage of their income?</a:t>
            </a:r>
          </a:p>
          <a:p>
            <a:pPr lvl="1"/>
            <a:r>
              <a:rPr lang="en-US" dirty="0"/>
              <a:t>60%</a:t>
            </a:r>
          </a:p>
          <a:p>
            <a:pPr lvl="1"/>
            <a:r>
              <a:rPr lang="en-US" dirty="0"/>
              <a:t>70%</a:t>
            </a:r>
          </a:p>
          <a:p>
            <a:pPr lvl="1"/>
            <a:r>
              <a:rPr lang="en-US" dirty="0"/>
              <a:t>80%</a:t>
            </a:r>
          </a:p>
          <a:p>
            <a:pPr lvl="1"/>
            <a:r>
              <a:rPr lang="en-US" dirty="0"/>
              <a:t>90%</a:t>
            </a:r>
          </a:p>
          <a:p>
            <a:pPr marL="0" indent="0">
              <a:buFont typeface="Arial" panose="020B0604020202020204" pitchFamily="34" charset="0"/>
              <a:buNone/>
            </a:pPr>
            <a:endParaRPr lang="en-US" dirty="0"/>
          </a:p>
        </p:txBody>
      </p:sp>
      <p:sp>
        <p:nvSpPr>
          <p:cNvPr id="5" name="Title 2"/>
          <p:cNvSpPr txBox="1">
            <a:spLocks/>
          </p:cNvSpPr>
          <p:nvPr/>
        </p:nvSpPr>
        <p:spPr>
          <a:xfrm>
            <a:off x="609600" y="8839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US" dirty="0">
                <a:solidFill>
                  <a:schemeClr val="accent2"/>
                </a:solidFill>
              </a:rPr>
              <a:t>How Does Social Security Fit Into Retirement?</a:t>
            </a:r>
          </a:p>
        </p:txBody>
      </p:sp>
      <p:sp>
        <p:nvSpPr>
          <p:cNvPr id="6" name="Oval 5"/>
          <p:cNvSpPr/>
          <p:nvPr/>
        </p:nvSpPr>
        <p:spPr>
          <a:xfrm>
            <a:off x="714374" y="5676900"/>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819149" y="2428875"/>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1517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457200" y="1362075"/>
            <a:ext cx="7315200" cy="5048250"/>
          </a:xfrm>
        </p:spPr>
        <p:txBody>
          <a:bodyPr numCol="2"/>
          <a:lstStyle/>
          <a:p>
            <a:r>
              <a:rPr lang="en-US" dirty="0"/>
              <a:t>What is the average life expectancy for a 65 year old woman? A 65 year old man?</a:t>
            </a:r>
          </a:p>
          <a:p>
            <a:pPr lvl="1"/>
            <a:r>
              <a:rPr lang="en-US" dirty="0"/>
              <a:t>80/76</a:t>
            </a:r>
          </a:p>
          <a:p>
            <a:pPr lvl="1"/>
            <a:r>
              <a:rPr lang="en-US" dirty="0"/>
              <a:t>86/84</a:t>
            </a:r>
          </a:p>
          <a:p>
            <a:pPr lvl="1"/>
            <a:r>
              <a:rPr lang="en-US" dirty="0"/>
              <a:t>76/72</a:t>
            </a:r>
          </a:p>
          <a:p>
            <a:pPr lvl="1"/>
            <a:r>
              <a:rPr lang="en-US" dirty="0"/>
              <a:t>92/87</a:t>
            </a:r>
          </a:p>
          <a:p>
            <a:r>
              <a:rPr lang="en-US" dirty="0"/>
              <a:t>Almost half of unmarried women over age 65 rely on Social Security for what percentage of their income?</a:t>
            </a:r>
          </a:p>
          <a:p>
            <a:pPr lvl="1"/>
            <a:r>
              <a:rPr lang="en-US" dirty="0"/>
              <a:t>60%</a:t>
            </a:r>
          </a:p>
          <a:p>
            <a:pPr lvl="1"/>
            <a:r>
              <a:rPr lang="en-US" dirty="0"/>
              <a:t>70%</a:t>
            </a:r>
          </a:p>
          <a:p>
            <a:pPr lvl="1"/>
            <a:r>
              <a:rPr lang="en-US" dirty="0"/>
              <a:t>80%</a:t>
            </a:r>
          </a:p>
          <a:p>
            <a:pPr lvl="1"/>
            <a:r>
              <a:rPr lang="en-US" dirty="0"/>
              <a:t>90%</a:t>
            </a:r>
          </a:p>
          <a:p>
            <a:endParaRPr lang="en-US" dirty="0"/>
          </a:p>
          <a:p>
            <a:r>
              <a:rPr lang="en-US" b="1" dirty="0"/>
              <a:t>Widows age 60 &amp; older can receive what percentage of their husband’s social security benefit?</a:t>
            </a:r>
          </a:p>
          <a:p>
            <a:pPr lvl="1"/>
            <a:r>
              <a:rPr lang="en-US" b="1" dirty="0"/>
              <a:t>100%</a:t>
            </a:r>
          </a:p>
          <a:p>
            <a:pPr lvl="1"/>
            <a:r>
              <a:rPr lang="en-US" b="1" dirty="0"/>
              <a:t>80%</a:t>
            </a:r>
          </a:p>
          <a:p>
            <a:pPr lvl="1"/>
            <a:r>
              <a:rPr lang="en-US" b="1" dirty="0"/>
              <a:t>60%</a:t>
            </a:r>
          </a:p>
          <a:p>
            <a:pPr lvl="1"/>
            <a:r>
              <a:rPr lang="en-US" b="1" dirty="0"/>
              <a:t>40%</a:t>
            </a:r>
          </a:p>
        </p:txBody>
      </p:sp>
      <p:sp>
        <p:nvSpPr>
          <p:cNvPr id="3" name="Title 2"/>
          <p:cNvSpPr>
            <a:spLocks noGrp="1"/>
          </p:cNvSpPr>
          <p:nvPr>
            <p:ph type="title"/>
          </p:nvPr>
        </p:nvSpPr>
        <p:spPr/>
        <p:txBody>
          <a:bodyPr/>
          <a:lstStyle/>
          <a:p>
            <a:r>
              <a:rPr lang="en-US" dirty="0">
                <a:solidFill>
                  <a:schemeClr val="accent2"/>
                </a:solidFill>
              </a:rPr>
              <a:t>How Does Social Security Fit Into Retirement?</a:t>
            </a:r>
          </a:p>
        </p:txBody>
      </p:sp>
      <p:sp>
        <p:nvSpPr>
          <p:cNvPr id="4" name="Oval 3"/>
          <p:cNvSpPr/>
          <p:nvPr/>
        </p:nvSpPr>
        <p:spPr>
          <a:xfrm>
            <a:off x="642935" y="2238375"/>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42934" y="5524500"/>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093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endParaRPr lang="en-US" dirty="0"/>
          </a:p>
        </p:txBody>
      </p:sp>
      <p:sp>
        <p:nvSpPr>
          <p:cNvPr id="4" name="Text Placeholder 1"/>
          <p:cNvSpPr txBox="1">
            <a:spLocks/>
          </p:cNvSpPr>
          <p:nvPr/>
        </p:nvSpPr>
        <p:spPr>
          <a:xfrm>
            <a:off x="609600" y="1514475"/>
            <a:ext cx="7315200" cy="5048250"/>
          </a:xfrm>
          <a:prstGeom prst="rect">
            <a:avLst/>
          </a:prstGeom>
        </p:spPr>
        <p:txBody>
          <a:bodyPr vert="horz" lIns="0" tIns="0" rIns="0" bIns="0" numCol="2" rtlCol="0">
            <a:noAutofit/>
          </a:bodyPr>
          <a:lstStyle>
            <a:lvl1pPr marL="227013" indent="-227013"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0" kern="1200" baseline="0">
                <a:solidFill>
                  <a:schemeClr val="tx1"/>
                </a:solidFill>
                <a:latin typeface="+mn-lt"/>
                <a:ea typeface="+mn-ea"/>
                <a:cs typeface="+mn-cs"/>
              </a:defRPr>
            </a:lvl1pPr>
            <a:lvl2pPr marL="461963" indent="-23495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914400"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11414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What is the average life expectancy for a 65 year old woman? A 65 year old man?</a:t>
            </a:r>
          </a:p>
          <a:p>
            <a:pPr lvl="1"/>
            <a:r>
              <a:rPr lang="en-US" dirty="0"/>
              <a:t>80/76</a:t>
            </a:r>
          </a:p>
          <a:p>
            <a:pPr lvl="1"/>
            <a:r>
              <a:rPr lang="en-US" dirty="0"/>
              <a:t>86/84</a:t>
            </a:r>
          </a:p>
          <a:p>
            <a:pPr lvl="1"/>
            <a:r>
              <a:rPr lang="en-US" dirty="0"/>
              <a:t>76/72</a:t>
            </a:r>
          </a:p>
          <a:p>
            <a:pPr lvl="1"/>
            <a:r>
              <a:rPr lang="en-US" dirty="0"/>
              <a:t>92/87</a:t>
            </a:r>
          </a:p>
          <a:p>
            <a:r>
              <a:rPr lang="en-US" dirty="0"/>
              <a:t>Almost half of unmarried women over age 65 rely on Social Security for what percentage of their income?</a:t>
            </a:r>
          </a:p>
          <a:p>
            <a:pPr lvl="1"/>
            <a:r>
              <a:rPr lang="en-US" dirty="0"/>
              <a:t>60%</a:t>
            </a:r>
          </a:p>
          <a:p>
            <a:pPr lvl="1"/>
            <a:r>
              <a:rPr lang="en-US" dirty="0"/>
              <a:t>70%</a:t>
            </a:r>
          </a:p>
          <a:p>
            <a:pPr lvl="1"/>
            <a:r>
              <a:rPr lang="en-US" dirty="0"/>
              <a:t>80%</a:t>
            </a:r>
          </a:p>
          <a:p>
            <a:pPr lvl="1"/>
            <a:r>
              <a:rPr lang="en-US" dirty="0"/>
              <a:t>90%</a:t>
            </a:r>
          </a:p>
          <a:p>
            <a:endParaRPr lang="en-US" dirty="0"/>
          </a:p>
          <a:p>
            <a:r>
              <a:rPr lang="en-US" b="1" dirty="0"/>
              <a:t>Widows age 60 &amp; older can receive what percentage of their husband’s social security benefit?</a:t>
            </a:r>
          </a:p>
          <a:p>
            <a:pPr lvl="1"/>
            <a:r>
              <a:rPr lang="en-US" b="1" dirty="0"/>
              <a:t>100%</a:t>
            </a:r>
          </a:p>
          <a:p>
            <a:pPr lvl="1"/>
            <a:r>
              <a:rPr lang="en-US" b="1" dirty="0"/>
              <a:t>80%</a:t>
            </a:r>
          </a:p>
          <a:p>
            <a:pPr lvl="1"/>
            <a:r>
              <a:rPr lang="en-US" b="1" dirty="0"/>
              <a:t>60%</a:t>
            </a:r>
          </a:p>
          <a:p>
            <a:pPr lvl="1"/>
            <a:r>
              <a:rPr lang="en-US" b="1" dirty="0"/>
              <a:t>40%</a:t>
            </a:r>
          </a:p>
        </p:txBody>
      </p:sp>
      <p:sp>
        <p:nvSpPr>
          <p:cNvPr id="5" name="Title 2"/>
          <p:cNvSpPr txBox="1">
            <a:spLocks/>
          </p:cNvSpPr>
          <p:nvPr/>
        </p:nvSpPr>
        <p:spPr>
          <a:xfrm>
            <a:off x="609600" y="8839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US" dirty="0">
                <a:solidFill>
                  <a:schemeClr val="accent2"/>
                </a:solidFill>
              </a:rPr>
              <a:t>How Does Social Security Fit Into Retirement?</a:t>
            </a:r>
          </a:p>
        </p:txBody>
      </p:sp>
      <p:sp>
        <p:nvSpPr>
          <p:cNvPr id="6" name="Oval 5"/>
          <p:cNvSpPr/>
          <p:nvPr/>
        </p:nvSpPr>
        <p:spPr>
          <a:xfrm>
            <a:off x="714374" y="5676900"/>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838198" y="2400300"/>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429124" y="2276475"/>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572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457200" y="1362075"/>
            <a:ext cx="7315200" cy="5048250"/>
          </a:xfrm>
        </p:spPr>
        <p:txBody>
          <a:bodyPr numCol="2"/>
          <a:lstStyle/>
          <a:p>
            <a:r>
              <a:rPr lang="en-US" dirty="0"/>
              <a:t>What is the average life expectancy for a 65 year old woman? A 65 year old man?</a:t>
            </a:r>
          </a:p>
          <a:p>
            <a:pPr lvl="1"/>
            <a:r>
              <a:rPr lang="en-US" dirty="0"/>
              <a:t>80/76</a:t>
            </a:r>
          </a:p>
          <a:p>
            <a:pPr lvl="1"/>
            <a:r>
              <a:rPr lang="en-US" dirty="0"/>
              <a:t>86/84</a:t>
            </a:r>
          </a:p>
          <a:p>
            <a:pPr lvl="1"/>
            <a:r>
              <a:rPr lang="en-US" dirty="0"/>
              <a:t>76/72</a:t>
            </a:r>
          </a:p>
          <a:p>
            <a:pPr lvl="1"/>
            <a:r>
              <a:rPr lang="en-US" dirty="0"/>
              <a:t>92/87</a:t>
            </a:r>
          </a:p>
          <a:p>
            <a:r>
              <a:rPr lang="en-US" dirty="0"/>
              <a:t>Almost half of unmarried women over age 65 rely on Social Security for what percentage of their income?</a:t>
            </a:r>
          </a:p>
          <a:p>
            <a:pPr lvl="1"/>
            <a:r>
              <a:rPr lang="en-US" dirty="0"/>
              <a:t>60%</a:t>
            </a:r>
          </a:p>
          <a:p>
            <a:pPr lvl="1"/>
            <a:r>
              <a:rPr lang="en-US" dirty="0"/>
              <a:t>70%</a:t>
            </a:r>
          </a:p>
          <a:p>
            <a:pPr lvl="1"/>
            <a:r>
              <a:rPr lang="en-US" dirty="0"/>
              <a:t>80%</a:t>
            </a:r>
          </a:p>
          <a:p>
            <a:pPr lvl="1"/>
            <a:r>
              <a:rPr lang="en-US" dirty="0"/>
              <a:t>90%</a:t>
            </a:r>
          </a:p>
          <a:p>
            <a:endParaRPr lang="en-US" dirty="0"/>
          </a:p>
          <a:p>
            <a:r>
              <a:rPr lang="en-US" dirty="0"/>
              <a:t>Widows age 60 &amp; older can receive what percentage of their husband’s social security benefit?</a:t>
            </a:r>
          </a:p>
          <a:p>
            <a:pPr lvl="1"/>
            <a:r>
              <a:rPr lang="en-US" dirty="0"/>
              <a:t>100%</a:t>
            </a:r>
          </a:p>
          <a:p>
            <a:pPr lvl="1"/>
            <a:r>
              <a:rPr lang="en-US" dirty="0"/>
              <a:t>80%</a:t>
            </a:r>
          </a:p>
          <a:p>
            <a:pPr lvl="1"/>
            <a:r>
              <a:rPr lang="en-US" dirty="0"/>
              <a:t>60%</a:t>
            </a:r>
          </a:p>
          <a:p>
            <a:pPr lvl="1"/>
            <a:r>
              <a:rPr lang="en-US" dirty="0"/>
              <a:t>40%</a:t>
            </a:r>
          </a:p>
          <a:p>
            <a:r>
              <a:rPr lang="en-US" b="1" dirty="0"/>
              <a:t>Women generally receive greater Social Security benefits than men?</a:t>
            </a:r>
          </a:p>
          <a:p>
            <a:pPr lvl="1"/>
            <a:r>
              <a:rPr lang="en-US" b="1" dirty="0"/>
              <a:t>True or False</a:t>
            </a:r>
          </a:p>
        </p:txBody>
      </p:sp>
      <p:sp>
        <p:nvSpPr>
          <p:cNvPr id="3" name="Title 2"/>
          <p:cNvSpPr>
            <a:spLocks noGrp="1"/>
          </p:cNvSpPr>
          <p:nvPr>
            <p:ph type="title"/>
          </p:nvPr>
        </p:nvSpPr>
        <p:spPr/>
        <p:txBody>
          <a:bodyPr/>
          <a:lstStyle/>
          <a:p>
            <a:r>
              <a:rPr lang="en-US" dirty="0">
                <a:solidFill>
                  <a:schemeClr val="accent2"/>
                </a:solidFill>
              </a:rPr>
              <a:t>How Does Social Security Fit Into Retirement?</a:t>
            </a:r>
          </a:p>
        </p:txBody>
      </p:sp>
      <p:sp>
        <p:nvSpPr>
          <p:cNvPr id="4" name="Oval 3"/>
          <p:cNvSpPr/>
          <p:nvPr/>
        </p:nvSpPr>
        <p:spPr>
          <a:xfrm>
            <a:off x="771523" y="2200275"/>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4295773" y="2124075"/>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00073" y="5486400"/>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0939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Text Placeholder 1"/>
          <p:cNvSpPr txBox="1">
            <a:spLocks/>
          </p:cNvSpPr>
          <p:nvPr/>
        </p:nvSpPr>
        <p:spPr>
          <a:xfrm>
            <a:off x="609600" y="1514475"/>
            <a:ext cx="7315200" cy="5048250"/>
          </a:xfrm>
          <a:prstGeom prst="rect">
            <a:avLst/>
          </a:prstGeom>
        </p:spPr>
        <p:txBody>
          <a:bodyPr vert="horz" lIns="0" tIns="0" rIns="0" bIns="0" numCol="2" rtlCol="0">
            <a:noAutofit/>
          </a:bodyPr>
          <a:lstStyle>
            <a:lvl1pPr marL="227013" indent="-227013"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0" kern="1200" baseline="0">
                <a:solidFill>
                  <a:schemeClr val="tx1"/>
                </a:solidFill>
                <a:latin typeface="+mn-lt"/>
                <a:ea typeface="+mn-ea"/>
                <a:cs typeface="+mn-cs"/>
              </a:defRPr>
            </a:lvl1pPr>
            <a:lvl2pPr marL="461963" indent="-23495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914400"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11414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What is the average life expectancy for a 65 year old woman? A 65 year old man?</a:t>
            </a:r>
          </a:p>
          <a:p>
            <a:pPr lvl="1"/>
            <a:r>
              <a:rPr lang="en-US" dirty="0"/>
              <a:t>80/76</a:t>
            </a:r>
          </a:p>
          <a:p>
            <a:pPr lvl="1"/>
            <a:r>
              <a:rPr lang="en-US" dirty="0"/>
              <a:t>86/84</a:t>
            </a:r>
          </a:p>
          <a:p>
            <a:pPr lvl="1"/>
            <a:r>
              <a:rPr lang="en-US" dirty="0"/>
              <a:t>76/72</a:t>
            </a:r>
          </a:p>
          <a:p>
            <a:pPr lvl="1"/>
            <a:r>
              <a:rPr lang="en-US" dirty="0"/>
              <a:t>92/87</a:t>
            </a:r>
          </a:p>
          <a:p>
            <a:r>
              <a:rPr lang="en-US" dirty="0"/>
              <a:t>Almost half of unmarried women over age 65 rely on Social Security for what percentage of their income?</a:t>
            </a:r>
          </a:p>
          <a:p>
            <a:pPr lvl="1"/>
            <a:r>
              <a:rPr lang="en-US" dirty="0"/>
              <a:t>60%</a:t>
            </a:r>
          </a:p>
          <a:p>
            <a:pPr lvl="1"/>
            <a:r>
              <a:rPr lang="en-US" dirty="0"/>
              <a:t>70%</a:t>
            </a:r>
          </a:p>
          <a:p>
            <a:pPr lvl="1"/>
            <a:r>
              <a:rPr lang="en-US" dirty="0"/>
              <a:t>80%</a:t>
            </a:r>
          </a:p>
          <a:p>
            <a:pPr lvl="1"/>
            <a:r>
              <a:rPr lang="en-US" dirty="0"/>
              <a:t>90%</a:t>
            </a:r>
          </a:p>
          <a:p>
            <a:endParaRPr lang="en-US" dirty="0"/>
          </a:p>
          <a:p>
            <a:r>
              <a:rPr lang="en-US" dirty="0"/>
              <a:t>Widows age 60 &amp; older can receive what percentage of their husband’s social security benefit?</a:t>
            </a:r>
          </a:p>
          <a:p>
            <a:pPr lvl="1"/>
            <a:r>
              <a:rPr lang="en-US" dirty="0"/>
              <a:t>100%</a:t>
            </a:r>
          </a:p>
          <a:p>
            <a:pPr lvl="1"/>
            <a:r>
              <a:rPr lang="en-US" dirty="0"/>
              <a:t>80%</a:t>
            </a:r>
          </a:p>
          <a:p>
            <a:pPr lvl="1"/>
            <a:r>
              <a:rPr lang="en-US" dirty="0"/>
              <a:t>60%</a:t>
            </a:r>
          </a:p>
          <a:p>
            <a:pPr lvl="1"/>
            <a:r>
              <a:rPr lang="en-US" dirty="0"/>
              <a:t>40%</a:t>
            </a:r>
          </a:p>
          <a:p>
            <a:r>
              <a:rPr lang="en-US" b="1" dirty="0"/>
              <a:t>Women generally receive greater Social Security benefits than men?</a:t>
            </a:r>
          </a:p>
          <a:p>
            <a:pPr lvl="1"/>
            <a:r>
              <a:rPr lang="en-US" b="1" dirty="0"/>
              <a:t>True or False</a:t>
            </a:r>
          </a:p>
        </p:txBody>
      </p:sp>
      <p:sp>
        <p:nvSpPr>
          <p:cNvPr id="5" name="Title 2"/>
          <p:cNvSpPr txBox="1">
            <a:spLocks/>
          </p:cNvSpPr>
          <p:nvPr/>
        </p:nvSpPr>
        <p:spPr>
          <a:xfrm>
            <a:off x="609600" y="8839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US" dirty="0">
                <a:solidFill>
                  <a:schemeClr val="accent2"/>
                </a:solidFill>
              </a:rPr>
              <a:t>How Does Social Security Fit Into Retirement?</a:t>
            </a:r>
          </a:p>
        </p:txBody>
      </p:sp>
      <p:sp>
        <p:nvSpPr>
          <p:cNvPr id="6" name="Oval 5"/>
          <p:cNvSpPr/>
          <p:nvPr/>
        </p:nvSpPr>
        <p:spPr>
          <a:xfrm>
            <a:off x="942973" y="2381250"/>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238748" y="4495800"/>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429123" y="2276475"/>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33423" y="5667375"/>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3418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numCol="2"/>
          <a:lstStyle/>
          <a:p>
            <a:pPr marL="285750" indent="-285750"/>
            <a:r>
              <a:rPr lang="en-US" dirty="0"/>
              <a:t>What is the average life expectancy for a 65 year old woman? A 65 year old man?</a:t>
            </a:r>
          </a:p>
          <a:p>
            <a:pPr marL="520700" lvl="1" indent="-285750"/>
            <a:r>
              <a:rPr lang="en-US" dirty="0"/>
              <a:t>80/76</a:t>
            </a:r>
          </a:p>
          <a:p>
            <a:pPr lvl="1"/>
            <a:r>
              <a:rPr lang="en-US" dirty="0"/>
              <a:t>86/84</a:t>
            </a:r>
          </a:p>
          <a:p>
            <a:pPr lvl="1"/>
            <a:r>
              <a:rPr lang="en-US" dirty="0"/>
              <a:t>76/72</a:t>
            </a:r>
          </a:p>
          <a:p>
            <a:pPr lvl="1"/>
            <a:r>
              <a:rPr lang="en-US" dirty="0"/>
              <a:t>92/87</a:t>
            </a:r>
          </a:p>
          <a:p>
            <a:r>
              <a:rPr lang="en-US" dirty="0"/>
              <a:t>Almost half of unmarried women over age 65 rely on Social Security for what percentage of their income?</a:t>
            </a:r>
          </a:p>
          <a:p>
            <a:pPr lvl="1"/>
            <a:r>
              <a:rPr lang="en-US" dirty="0"/>
              <a:t>60%</a:t>
            </a:r>
          </a:p>
          <a:p>
            <a:pPr lvl="1"/>
            <a:r>
              <a:rPr lang="en-US" dirty="0"/>
              <a:t>70%</a:t>
            </a:r>
          </a:p>
          <a:p>
            <a:pPr lvl="1"/>
            <a:r>
              <a:rPr lang="en-US" dirty="0"/>
              <a:t>80%</a:t>
            </a:r>
          </a:p>
          <a:p>
            <a:pPr lvl="1"/>
            <a:r>
              <a:rPr lang="en-US" dirty="0"/>
              <a:t>90%</a:t>
            </a:r>
          </a:p>
          <a:p>
            <a:endParaRPr lang="en-US" dirty="0"/>
          </a:p>
          <a:p>
            <a:r>
              <a:rPr lang="en-US" dirty="0"/>
              <a:t>Widows age 60 &amp; older can receive what percentage of their husband’s social security benefit?</a:t>
            </a:r>
          </a:p>
          <a:p>
            <a:pPr lvl="1"/>
            <a:r>
              <a:rPr lang="en-US" dirty="0"/>
              <a:t>100%</a:t>
            </a:r>
          </a:p>
          <a:p>
            <a:pPr lvl="1"/>
            <a:r>
              <a:rPr lang="en-US" dirty="0"/>
              <a:t>80%</a:t>
            </a:r>
          </a:p>
          <a:p>
            <a:pPr lvl="1"/>
            <a:r>
              <a:rPr lang="en-US" dirty="0"/>
              <a:t>60%</a:t>
            </a:r>
          </a:p>
          <a:p>
            <a:pPr lvl="1"/>
            <a:r>
              <a:rPr lang="en-US" dirty="0"/>
              <a:t>40%</a:t>
            </a:r>
          </a:p>
          <a:p>
            <a:r>
              <a:rPr lang="en-US" dirty="0"/>
              <a:t>Women generally receive greater Social Security benefits than men?</a:t>
            </a:r>
          </a:p>
          <a:p>
            <a:pPr lvl="1"/>
            <a:r>
              <a:rPr lang="en-US" dirty="0"/>
              <a:t>True or False</a:t>
            </a:r>
          </a:p>
          <a:p>
            <a:r>
              <a:rPr lang="en-US" b="1" dirty="0"/>
              <a:t>Delaying retirement can increase the amount of Social Security benefits you receive. </a:t>
            </a:r>
          </a:p>
          <a:p>
            <a:pPr lvl="1"/>
            <a:r>
              <a:rPr lang="en-US" b="1" dirty="0"/>
              <a:t>True or False </a:t>
            </a:r>
          </a:p>
          <a:p>
            <a:endParaRPr lang="en-US" dirty="0"/>
          </a:p>
        </p:txBody>
      </p:sp>
      <p:sp>
        <p:nvSpPr>
          <p:cNvPr id="3" name="Title 2"/>
          <p:cNvSpPr>
            <a:spLocks noGrp="1"/>
          </p:cNvSpPr>
          <p:nvPr>
            <p:ph type="title"/>
          </p:nvPr>
        </p:nvSpPr>
        <p:spPr/>
        <p:txBody>
          <a:bodyPr/>
          <a:lstStyle/>
          <a:p>
            <a:r>
              <a:rPr lang="en-US" dirty="0">
                <a:solidFill>
                  <a:schemeClr val="accent2"/>
                </a:solidFill>
              </a:rPr>
              <a:t>How Does Social Security Fit into Retirement</a:t>
            </a:r>
          </a:p>
        </p:txBody>
      </p:sp>
      <p:sp>
        <p:nvSpPr>
          <p:cNvPr id="4" name="Oval 3"/>
          <p:cNvSpPr/>
          <p:nvPr/>
        </p:nvSpPr>
        <p:spPr>
          <a:xfrm>
            <a:off x="647698" y="2438400"/>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4286248" y="2276475"/>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47697" y="5676900"/>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952998" y="4552950"/>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9676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457200" y="1362075"/>
            <a:ext cx="7315200" cy="5048250"/>
          </a:xfrm>
        </p:spPr>
        <p:txBody>
          <a:bodyPr numCol="2"/>
          <a:lstStyle/>
          <a:p>
            <a:r>
              <a:rPr lang="en-US" dirty="0"/>
              <a:t>What is the average life expectancy for a 65 year old woman? A 65 year old man?</a:t>
            </a:r>
          </a:p>
          <a:p>
            <a:pPr lvl="1"/>
            <a:r>
              <a:rPr lang="en-US" dirty="0"/>
              <a:t>80/76</a:t>
            </a:r>
          </a:p>
          <a:p>
            <a:pPr lvl="1"/>
            <a:r>
              <a:rPr lang="en-US" dirty="0"/>
              <a:t>86/84</a:t>
            </a:r>
          </a:p>
          <a:p>
            <a:pPr lvl="1"/>
            <a:r>
              <a:rPr lang="en-US" dirty="0"/>
              <a:t>76/72</a:t>
            </a:r>
          </a:p>
          <a:p>
            <a:pPr lvl="1"/>
            <a:r>
              <a:rPr lang="en-US" dirty="0"/>
              <a:t>92/87</a:t>
            </a:r>
          </a:p>
          <a:p>
            <a:r>
              <a:rPr lang="en-US" dirty="0"/>
              <a:t>Almost half of unmarried women over age 65 rely on Social Security for what percentage of their income?</a:t>
            </a:r>
          </a:p>
          <a:p>
            <a:pPr lvl="1"/>
            <a:r>
              <a:rPr lang="en-US" dirty="0"/>
              <a:t>60%</a:t>
            </a:r>
          </a:p>
          <a:p>
            <a:pPr lvl="1"/>
            <a:r>
              <a:rPr lang="en-US" dirty="0"/>
              <a:t>70%</a:t>
            </a:r>
          </a:p>
          <a:p>
            <a:pPr lvl="1"/>
            <a:r>
              <a:rPr lang="en-US" dirty="0"/>
              <a:t>80%</a:t>
            </a:r>
          </a:p>
          <a:p>
            <a:pPr lvl="1"/>
            <a:r>
              <a:rPr lang="en-US" dirty="0"/>
              <a:t>90%</a:t>
            </a:r>
          </a:p>
          <a:p>
            <a:endParaRPr lang="en-US" dirty="0"/>
          </a:p>
          <a:p>
            <a:r>
              <a:rPr lang="en-US" dirty="0"/>
              <a:t>Widows age 60 &amp; older can receive what percentage of their husband’s social security benefit?</a:t>
            </a:r>
          </a:p>
          <a:p>
            <a:pPr lvl="1"/>
            <a:r>
              <a:rPr lang="en-US" dirty="0"/>
              <a:t>100%</a:t>
            </a:r>
          </a:p>
          <a:p>
            <a:pPr lvl="1"/>
            <a:r>
              <a:rPr lang="en-US" dirty="0"/>
              <a:t>80%</a:t>
            </a:r>
          </a:p>
          <a:p>
            <a:pPr lvl="1"/>
            <a:r>
              <a:rPr lang="en-US" dirty="0"/>
              <a:t>60%</a:t>
            </a:r>
          </a:p>
          <a:p>
            <a:pPr lvl="1"/>
            <a:r>
              <a:rPr lang="en-US" dirty="0"/>
              <a:t>40%</a:t>
            </a:r>
          </a:p>
          <a:p>
            <a:r>
              <a:rPr lang="en-US" dirty="0"/>
              <a:t>Women generally receive greater Social Security benefits than men?</a:t>
            </a:r>
          </a:p>
          <a:p>
            <a:pPr lvl="1"/>
            <a:r>
              <a:rPr lang="en-US" dirty="0"/>
              <a:t>True or False</a:t>
            </a:r>
          </a:p>
          <a:p>
            <a:r>
              <a:rPr lang="en-US" dirty="0"/>
              <a:t>Delaying retirement can increase the amount of Social Security benefits you receive. </a:t>
            </a:r>
          </a:p>
          <a:p>
            <a:pPr lvl="1"/>
            <a:r>
              <a:rPr lang="en-US" dirty="0"/>
              <a:t>True or False </a:t>
            </a:r>
          </a:p>
        </p:txBody>
      </p:sp>
      <p:sp>
        <p:nvSpPr>
          <p:cNvPr id="3" name="Title 2"/>
          <p:cNvSpPr>
            <a:spLocks noGrp="1"/>
          </p:cNvSpPr>
          <p:nvPr>
            <p:ph type="title"/>
          </p:nvPr>
        </p:nvSpPr>
        <p:spPr/>
        <p:txBody>
          <a:bodyPr/>
          <a:lstStyle/>
          <a:p>
            <a:r>
              <a:rPr lang="en-US" dirty="0">
                <a:solidFill>
                  <a:schemeClr val="accent2"/>
                </a:solidFill>
              </a:rPr>
              <a:t>How Does Social Security Fit Into Retirement?</a:t>
            </a:r>
          </a:p>
        </p:txBody>
      </p:sp>
      <p:sp>
        <p:nvSpPr>
          <p:cNvPr id="4" name="Oval 3"/>
          <p:cNvSpPr/>
          <p:nvPr/>
        </p:nvSpPr>
        <p:spPr>
          <a:xfrm>
            <a:off x="4533900" y="5648325"/>
            <a:ext cx="4572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5162548" y="4305300"/>
            <a:ext cx="676275" cy="5143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781050" y="2228849"/>
            <a:ext cx="781050" cy="5429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533900" y="2133598"/>
            <a:ext cx="628650" cy="45720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81050" y="5495924"/>
            <a:ext cx="628650" cy="45720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0939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2"/>
                </a:solidFill>
              </a:rPr>
              <a:t>How Does Social Security Work ?</a:t>
            </a:r>
          </a:p>
        </p:txBody>
      </p:sp>
      <p:sp>
        <p:nvSpPr>
          <p:cNvPr id="5" name="TextBox 4"/>
          <p:cNvSpPr txBox="1"/>
          <p:nvPr/>
        </p:nvSpPr>
        <p:spPr>
          <a:xfrm>
            <a:off x="374598" y="6259401"/>
            <a:ext cx="1421864" cy="153888"/>
          </a:xfrm>
          <a:prstGeom prst="rect">
            <a:avLst/>
          </a:prstGeom>
          <a:noFill/>
        </p:spPr>
        <p:txBody>
          <a:bodyPr wrap="none" lIns="0" tIns="0" rIns="0" bIns="0" rtlCol="0">
            <a:spAutoFit/>
          </a:bodyPr>
          <a:lstStyle/>
          <a:p>
            <a:r>
              <a:rPr lang="en-US" sz="1000" dirty="0"/>
              <a:t>SSA Annual Report 2019</a:t>
            </a:r>
          </a:p>
        </p:txBody>
      </p:sp>
      <p:sp>
        <p:nvSpPr>
          <p:cNvPr id="2" name="TextBox 1">
            <a:extLst>
              <a:ext uri="{FF2B5EF4-FFF2-40B4-BE49-F238E27FC236}">
                <a16:creationId xmlns:a16="http://schemas.microsoft.com/office/drawing/2014/main" id="{9ABBF767-8461-4AC8-8117-E934FBE7C31D}"/>
              </a:ext>
            </a:extLst>
          </p:cNvPr>
          <p:cNvSpPr txBox="1"/>
          <p:nvPr/>
        </p:nvSpPr>
        <p:spPr>
          <a:xfrm>
            <a:off x="457185" y="1127448"/>
            <a:ext cx="2694648" cy="1323439"/>
          </a:xfrm>
          <a:prstGeom prst="rect">
            <a:avLst/>
          </a:prstGeom>
          <a:noFill/>
        </p:spPr>
        <p:txBody>
          <a:bodyPr wrap="none" lIns="0" tIns="0" rIns="0" bIns="0" rtlCol="0">
            <a:spAutoFit/>
          </a:bodyPr>
          <a:lstStyle/>
          <a:p>
            <a:r>
              <a:rPr lang="en-US" sz="1400" b="1" dirty="0"/>
              <a:t>Money Flows In</a:t>
            </a:r>
          </a:p>
          <a:p>
            <a:r>
              <a:rPr lang="en-US" sz="1200" dirty="0"/>
              <a:t>Up to $137,700 of a person’s wages (in</a:t>
            </a:r>
          </a:p>
          <a:p>
            <a:r>
              <a:rPr lang="en-US" sz="1200" dirty="0"/>
              <a:t>2020) Will be subject to a 12.4% payroll</a:t>
            </a:r>
          </a:p>
          <a:p>
            <a:r>
              <a:rPr lang="en-US" sz="1200" dirty="0"/>
              <a:t>Tax. Self-employed workers pay the </a:t>
            </a:r>
          </a:p>
          <a:p>
            <a:r>
              <a:rPr lang="en-US" sz="1200" dirty="0"/>
              <a:t>entire amount., while employers and </a:t>
            </a:r>
          </a:p>
          <a:p>
            <a:r>
              <a:rPr lang="en-US" sz="1200" dirty="0"/>
              <a:t>Employees equally pay 6.25 into the </a:t>
            </a:r>
          </a:p>
          <a:p>
            <a:r>
              <a:rPr lang="en-US" sz="1200" dirty="0"/>
              <a:t>Social Security system.</a:t>
            </a:r>
          </a:p>
        </p:txBody>
      </p:sp>
      <p:sp>
        <p:nvSpPr>
          <p:cNvPr id="3" name="TextBox 2">
            <a:extLst>
              <a:ext uri="{FF2B5EF4-FFF2-40B4-BE49-F238E27FC236}">
                <a16:creationId xmlns:a16="http://schemas.microsoft.com/office/drawing/2014/main" id="{62D01127-B765-4169-9B22-35D9065943E4}"/>
              </a:ext>
            </a:extLst>
          </p:cNvPr>
          <p:cNvSpPr txBox="1"/>
          <p:nvPr/>
        </p:nvSpPr>
        <p:spPr>
          <a:xfrm>
            <a:off x="457185" y="2851958"/>
            <a:ext cx="2551981" cy="276999"/>
          </a:xfrm>
          <a:prstGeom prst="rect">
            <a:avLst/>
          </a:prstGeom>
          <a:noFill/>
        </p:spPr>
        <p:txBody>
          <a:bodyPr wrap="none" lIns="0" tIns="0" rIns="0" bIns="0" rtlCol="0">
            <a:spAutoFit/>
          </a:bodyPr>
          <a:lstStyle/>
          <a:p>
            <a:r>
              <a:rPr lang="en-US" dirty="0"/>
              <a:t>$176 Million Contributors</a:t>
            </a:r>
          </a:p>
        </p:txBody>
      </p:sp>
      <p:sp>
        <p:nvSpPr>
          <p:cNvPr id="6" name="TextBox 5">
            <a:extLst>
              <a:ext uri="{FF2B5EF4-FFF2-40B4-BE49-F238E27FC236}">
                <a16:creationId xmlns:a16="http://schemas.microsoft.com/office/drawing/2014/main" id="{07D9DB54-4001-4F58-B578-E1666D876286}"/>
              </a:ext>
            </a:extLst>
          </p:cNvPr>
          <p:cNvSpPr txBox="1"/>
          <p:nvPr/>
        </p:nvSpPr>
        <p:spPr>
          <a:xfrm>
            <a:off x="359636" y="3420698"/>
            <a:ext cx="3011563" cy="1046440"/>
          </a:xfrm>
          <a:prstGeom prst="rect">
            <a:avLst/>
          </a:prstGeom>
          <a:noFill/>
        </p:spPr>
        <p:txBody>
          <a:bodyPr wrap="square" lIns="0" tIns="0" rIns="0" bIns="0" rtlCol="0">
            <a:spAutoFit/>
          </a:bodyPr>
          <a:lstStyle/>
          <a:p>
            <a:pPr algn="ctr"/>
            <a:r>
              <a:rPr lang="en-US" sz="1600" b="1" dirty="0"/>
              <a:t>Total  income going into the system in 2019</a:t>
            </a:r>
          </a:p>
          <a:p>
            <a:endParaRPr lang="en-US" sz="1200" dirty="0"/>
          </a:p>
          <a:p>
            <a:pPr algn="ctr"/>
            <a:r>
              <a:rPr lang="en-US" sz="2400" b="1" dirty="0"/>
              <a:t>$1,061 Billon</a:t>
            </a:r>
          </a:p>
        </p:txBody>
      </p:sp>
      <p:grpSp>
        <p:nvGrpSpPr>
          <p:cNvPr id="43" name="Group 42">
            <a:extLst>
              <a:ext uri="{FF2B5EF4-FFF2-40B4-BE49-F238E27FC236}">
                <a16:creationId xmlns:a16="http://schemas.microsoft.com/office/drawing/2014/main" id="{09B2E23F-C871-49C3-8548-BE965A8C8380}"/>
              </a:ext>
            </a:extLst>
          </p:cNvPr>
          <p:cNvGrpSpPr/>
          <p:nvPr/>
        </p:nvGrpSpPr>
        <p:grpSpPr>
          <a:xfrm>
            <a:off x="162054" y="4505024"/>
            <a:ext cx="3485920" cy="1335299"/>
            <a:chOff x="146684" y="4743484"/>
            <a:chExt cx="3485920" cy="1335299"/>
          </a:xfrm>
        </p:grpSpPr>
        <p:cxnSp>
          <p:nvCxnSpPr>
            <p:cNvPr id="8" name="Straight Connector 7">
              <a:extLst>
                <a:ext uri="{FF2B5EF4-FFF2-40B4-BE49-F238E27FC236}">
                  <a16:creationId xmlns:a16="http://schemas.microsoft.com/office/drawing/2014/main" id="{0659D72A-67B5-4079-9736-15A618B72186}"/>
                </a:ext>
              </a:extLst>
            </p:cNvPr>
            <p:cNvCxnSpPr/>
            <p:nvPr/>
          </p:nvCxnSpPr>
          <p:spPr>
            <a:xfrm>
              <a:off x="593063" y="4773060"/>
              <a:ext cx="2544418"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21F05E-A586-414C-9286-9D5D3F977AC7}"/>
                </a:ext>
              </a:extLst>
            </p:cNvPr>
            <p:cNvCxnSpPr>
              <a:cxnSpLocks/>
            </p:cNvCxnSpPr>
            <p:nvPr/>
          </p:nvCxnSpPr>
          <p:spPr>
            <a:xfrm>
              <a:off x="608542" y="4743484"/>
              <a:ext cx="0" cy="333176"/>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53494F1-CE34-4D5B-B8F2-233FA50D783C}"/>
                </a:ext>
              </a:extLst>
            </p:cNvPr>
            <p:cNvSpPr txBox="1"/>
            <p:nvPr/>
          </p:nvSpPr>
          <p:spPr>
            <a:xfrm>
              <a:off x="146684" y="5124676"/>
              <a:ext cx="1107230" cy="954107"/>
            </a:xfrm>
            <a:prstGeom prst="rect">
              <a:avLst/>
            </a:prstGeom>
            <a:noFill/>
          </p:spPr>
          <p:txBody>
            <a:bodyPr wrap="square" lIns="0" tIns="0" rIns="0" bIns="0" rtlCol="0">
              <a:spAutoFit/>
            </a:bodyPr>
            <a:lstStyle/>
            <a:p>
              <a:pPr algn="ctr"/>
              <a:r>
                <a:rPr lang="en-US" sz="1400" b="1" dirty="0"/>
                <a:t>88%</a:t>
              </a:r>
            </a:p>
            <a:p>
              <a:pPr algn="ctr"/>
              <a:r>
                <a:rPr lang="en-US" sz="1200" dirty="0"/>
                <a:t>Tax money </a:t>
              </a:r>
            </a:p>
            <a:p>
              <a:pPr algn="ctr"/>
              <a:r>
                <a:rPr lang="en-US" sz="1200" dirty="0"/>
                <a:t>Contributed by</a:t>
              </a:r>
            </a:p>
            <a:p>
              <a:pPr algn="ctr"/>
              <a:r>
                <a:rPr lang="en-US" sz="1200" dirty="0"/>
                <a:t>Workers and </a:t>
              </a:r>
            </a:p>
            <a:p>
              <a:pPr algn="ctr"/>
              <a:r>
                <a:rPr lang="en-US" sz="1200" dirty="0"/>
                <a:t>Employers</a:t>
              </a:r>
            </a:p>
          </p:txBody>
        </p:sp>
        <p:cxnSp>
          <p:nvCxnSpPr>
            <p:cNvPr id="13" name="Straight Connector 12">
              <a:extLst>
                <a:ext uri="{FF2B5EF4-FFF2-40B4-BE49-F238E27FC236}">
                  <a16:creationId xmlns:a16="http://schemas.microsoft.com/office/drawing/2014/main" id="{F45C415C-31E4-47E5-8829-3551A4E1BF02}"/>
                </a:ext>
              </a:extLst>
            </p:cNvPr>
            <p:cNvCxnSpPr>
              <a:cxnSpLocks/>
            </p:cNvCxnSpPr>
            <p:nvPr/>
          </p:nvCxnSpPr>
          <p:spPr>
            <a:xfrm>
              <a:off x="2050203" y="4754144"/>
              <a:ext cx="0" cy="362993"/>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4CE55A7-0380-456A-90DF-D9F4BE2F8E75}"/>
                </a:ext>
              </a:extLst>
            </p:cNvPr>
            <p:cNvSpPr txBox="1"/>
            <p:nvPr/>
          </p:nvSpPr>
          <p:spPr>
            <a:xfrm>
              <a:off x="1581955" y="5106477"/>
              <a:ext cx="983937" cy="954107"/>
            </a:xfrm>
            <a:prstGeom prst="rect">
              <a:avLst/>
            </a:prstGeom>
            <a:noFill/>
          </p:spPr>
          <p:txBody>
            <a:bodyPr wrap="square" lIns="0" tIns="0" rIns="0" bIns="0" rtlCol="0">
              <a:spAutoFit/>
            </a:bodyPr>
            <a:lstStyle/>
            <a:p>
              <a:pPr algn="ctr"/>
              <a:r>
                <a:rPr lang="en-US" sz="1400" b="1" dirty="0"/>
                <a:t>8%</a:t>
              </a:r>
            </a:p>
            <a:p>
              <a:r>
                <a:rPr lang="en-US" sz="1200" dirty="0"/>
                <a:t>Interest on the Social Security Trust funds</a:t>
              </a:r>
            </a:p>
          </p:txBody>
        </p:sp>
        <p:cxnSp>
          <p:nvCxnSpPr>
            <p:cNvPr id="17" name="Straight Connector 16">
              <a:extLst>
                <a:ext uri="{FF2B5EF4-FFF2-40B4-BE49-F238E27FC236}">
                  <a16:creationId xmlns:a16="http://schemas.microsoft.com/office/drawing/2014/main" id="{980B23C9-7C21-4E60-861F-C24E0E0B78D2}"/>
                </a:ext>
              </a:extLst>
            </p:cNvPr>
            <p:cNvCxnSpPr>
              <a:cxnSpLocks/>
            </p:cNvCxnSpPr>
            <p:nvPr/>
          </p:nvCxnSpPr>
          <p:spPr>
            <a:xfrm>
              <a:off x="3151833" y="4749034"/>
              <a:ext cx="0" cy="362993"/>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DB63592-420B-4FEE-993F-FAD7D433A1E6}"/>
                </a:ext>
              </a:extLst>
            </p:cNvPr>
            <p:cNvSpPr txBox="1"/>
            <p:nvPr/>
          </p:nvSpPr>
          <p:spPr>
            <a:xfrm>
              <a:off x="2840073" y="5033304"/>
              <a:ext cx="792531" cy="954107"/>
            </a:xfrm>
            <a:prstGeom prst="rect">
              <a:avLst/>
            </a:prstGeom>
            <a:noFill/>
          </p:spPr>
          <p:txBody>
            <a:bodyPr wrap="square" lIns="0" tIns="0" rIns="0" bIns="0" rtlCol="0">
              <a:spAutoFit/>
            </a:bodyPr>
            <a:lstStyle/>
            <a:p>
              <a:pPr algn="ctr"/>
              <a:r>
                <a:rPr lang="en-US" sz="1400" b="1" dirty="0"/>
                <a:t>4% </a:t>
              </a:r>
            </a:p>
            <a:p>
              <a:pPr algn="ctr"/>
              <a:r>
                <a:rPr lang="en-US" sz="1200" dirty="0"/>
                <a:t>Taxes on</a:t>
              </a:r>
            </a:p>
            <a:p>
              <a:pPr algn="ctr"/>
              <a:r>
                <a:rPr lang="en-US" sz="1200" dirty="0"/>
                <a:t>Social Security </a:t>
              </a:r>
            </a:p>
            <a:p>
              <a:pPr algn="ctr"/>
              <a:r>
                <a:rPr lang="en-US" sz="1200" dirty="0"/>
                <a:t>Benefits</a:t>
              </a:r>
            </a:p>
          </p:txBody>
        </p:sp>
      </p:grpSp>
      <p:sp>
        <p:nvSpPr>
          <p:cNvPr id="20" name="TextBox 19">
            <a:extLst>
              <a:ext uri="{FF2B5EF4-FFF2-40B4-BE49-F238E27FC236}">
                <a16:creationId xmlns:a16="http://schemas.microsoft.com/office/drawing/2014/main" id="{B1DDE10C-191D-4CBB-8BDB-78F47BCA778C}"/>
              </a:ext>
            </a:extLst>
          </p:cNvPr>
          <p:cNvSpPr txBox="1"/>
          <p:nvPr/>
        </p:nvSpPr>
        <p:spPr>
          <a:xfrm>
            <a:off x="3723991" y="1264240"/>
            <a:ext cx="1853500" cy="1415772"/>
          </a:xfrm>
          <a:prstGeom prst="rect">
            <a:avLst/>
          </a:prstGeom>
          <a:noFill/>
        </p:spPr>
        <p:txBody>
          <a:bodyPr wrap="square" lIns="0" tIns="0" rIns="0" bIns="0" rtlCol="0">
            <a:spAutoFit/>
          </a:bodyPr>
          <a:lstStyle/>
          <a:p>
            <a:pPr algn="ctr"/>
            <a:r>
              <a:rPr lang="en-US" sz="2000" b="1" dirty="0">
                <a:solidFill>
                  <a:srgbClr val="FF0000"/>
                </a:solidFill>
              </a:rPr>
              <a:t>Social Security </a:t>
            </a:r>
          </a:p>
          <a:p>
            <a:pPr algn="ctr"/>
            <a:r>
              <a:rPr lang="en-US" sz="2000" b="1" dirty="0">
                <a:solidFill>
                  <a:srgbClr val="FF0000"/>
                </a:solidFill>
              </a:rPr>
              <a:t>Trust Funds Today</a:t>
            </a:r>
          </a:p>
          <a:p>
            <a:pPr algn="ctr"/>
            <a:r>
              <a:rPr lang="en-US" sz="2000" b="1" dirty="0">
                <a:solidFill>
                  <a:srgbClr val="FF0000"/>
                </a:solidFill>
              </a:rPr>
              <a:t>$2.9 Trillion</a:t>
            </a:r>
          </a:p>
          <a:p>
            <a:endParaRPr lang="en-US" sz="1200" dirty="0"/>
          </a:p>
        </p:txBody>
      </p:sp>
      <p:sp>
        <p:nvSpPr>
          <p:cNvPr id="21" name="TextBox 20">
            <a:extLst>
              <a:ext uri="{FF2B5EF4-FFF2-40B4-BE49-F238E27FC236}">
                <a16:creationId xmlns:a16="http://schemas.microsoft.com/office/drawing/2014/main" id="{86B64592-ECEA-4408-83BC-B1785A27DF01}"/>
              </a:ext>
            </a:extLst>
          </p:cNvPr>
          <p:cNvSpPr txBox="1"/>
          <p:nvPr/>
        </p:nvSpPr>
        <p:spPr>
          <a:xfrm>
            <a:off x="3762743" y="3610646"/>
            <a:ext cx="2065271" cy="1661993"/>
          </a:xfrm>
          <a:prstGeom prst="rect">
            <a:avLst/>
          </a:prstGeom>
          <a:noFill/>
        </p:spPr>
        <p:txBody>
          <a:bodyPr wrap="square" lIns="0" tIns="0" rIns="0" bIns="0" rtlCol="0">
            <a:spAutoFit/>
          </a:bodyPr>
          <a:lstStyle/>
          <a:p>
            <a:r>
              <a:rPr lang="en-US" sz="1200" dirty="0"/>
              <a:t>For years, more money has flowed in the two trust funds (retirement and disabilities) than has gone out, creating a reserve to help pay benefits in future years. At the endo of 2019 the funds totaled $2.9 trillion all of it is invested in Treasury Securities. </a:t>
            </a:r>
          </a:p>
        </p:txBody>
      </p:sp>
      <p:sp>
        <p:nvSpPr>
          <p:cNvPr id="22" name="TextBox 21">
            <a:extLst>
              <a:ext uri="{FF2B5EF4-FFF2-40B4-BE49-F238E27FC236}">
                <a16:creationId xmlns:a16="http://schemas.microsoft.com/office/drawing/2014/main" id="{F0C5FE5F-00A6-4CEC-84F9-889456705FF9}"/>
              </a:ext>
            </a:extLst>
          </p:cNvPr>
          <p:cNvSpPr txBox="1"/>
          <p:nvPr/>
        </p:nvSpPr>
        <p:spPr>
          <a:xfrm>
            <a:off x="5882824" y="978654"/>
            <a:ext cx="2844582" cy="1323439"/>
          </a:xfrm>
          <a:prstGeom prst="rect">
            <a:avLst/>
          </a:prstGeom>
          <a:noFill/>
        </p:spPr>
        <p:txBody>
          <a:bodyPr wrap="square" lIns="0" tIns="0" rIns="0" bIns="0" rtlCol="0">
            <a:spAutoFit/>
          </a:bodyPr>
          <a:lstStyle/>
          <a:p>
            <a:r>
              <a:rPr lang="en-US" sz="1400" b="1" dirty="0"/>
              <a:t>Money Flows Out</a:t>
            </a:r>
          </a:p>
          <a:p>
            <a:r>
              <a:rPr lang="en-US" sz="1200" dirty="0"/>
              <a:t>Workers are eligible to begin receiving Social Security retiree benefits as early as 62, but claiming at this age results in the smallest benefit. Workers who wait to claim until age 70 can obtain the largest benefit available to them. </a:t>
            </a:r>
          </a:p>
        </p:txBody>
      </p:sp>
      <p:sp>
        <p:nvSpPr>
          <p:cNvPr id="23" name="TextBox 22">
            <a:extLst>
              <a:ext uri="{FF2B5EF4-FFF2-40B4-BE49-F238E27FC236}">
                <a16:creationId xmlns:a16="http://schemas.microsoft.com/office/drawing/2014/main" id="{79158A75-99AE-4347-8BC1-78A74C69CAC8}"/>
              </a:ext>
            </a:extLst>
          </p:cNvPr>
          <p:cNvSpPr txBox="1"/>
          <p:nvPr/>
        </p:nvSpPr>
        <p:spPr>
          <a:xfrm>
            <a:off x="5959154" y="2492431"/>
            <a:ext cx="2435087" cy="461665"/>
          </a:xfrm>
          <a:prstGeom prst="rect">
            <a:avLst/>
          </a:prstGeom>
          <a:noFill/>
        </p:spPr>
        <p:txBody>
          <a:bodyPr wrap="square" lIns="0" tIns="0" rIns="0" bIns="0" rtlCol="0">
            <a:spAutoFit/>
          </a:bodyPr>
          <a:lstStyle/>
          <a:p>
            <a:r>
              <a:rPr lang="en-US" sz="1200" dirty="0"/>
              <a:t>$</a:t>
            </a:r>
            <a:r>
              <a:rPr lang="en-US" dirty="0"/>
              <a:t>67.9 million </a:t>
            </a:r>
            <a:r>
              <a:rPr lang="en-US" dirty="0" err="1"/>
              <a:t>receipients</a:t>
            </a:r>
            <a:endParaRPr lang="en-US" dirty="0"/>
          </a:p>
          <a:p>
            <a:r>
              <a:rPr lang="en-US" sz="1200" dirty="0"/>
              <a:t>($5.6 new </a:t>
            </a:r>
            <a:r>
              <a:rPr lang="en-US" sz="1200" dirty="0" err="1"/>
              <a:t>reciepients</a:t>
            </a:r>
            <a:r>
              <a:rPr lang="en-US" sz="1200" dirty="0"/>
              <a:t> in 2019</a:t>
            </a:r>
          </a:p>
        </p:txBody>
      </p:sp>
      <p:sp>
        <p:nvSpPr>
          <p:cNvPr id="24" name="TextBox 23">
            <a:extLst>
              <a:ext uri="{FF2B5EF4-FFF2-40B4-BE49-F238E27FC236}">
                <a16:creationId xmlns:a16="http://schemas.microsoft.com/office/drawing/2014/main" id="{14897A0B-A1CF-4AC7-8EC9-1BD6E195BBF4}"/>
              </a:ext>
            </a:extLst>
          </p:cNvPr>
          <p:cNvSpPr txBox="1"/>
          <p:nvPr/>
        </p:nvSpPr>
        <p:spPr>
          <a:xfrm>
            <a:off x="5793326" y="3245385"/>
            <a:ext cx="3130826" cy="1046440"/>
          </a:xfrm>
          <a:prstGeom prst="rect">
            <a:avLst/>
          </a:prstGeom>
          <a:noFill/>
        </p:spPr>
        <p:txBody>
          <a:bodyPr wrap="square" lIns="0" tIns="0" rIns="0" bIns="0" rtlCol="0">
            <a:spAutoFit/>
          </a:bodyPr>
          <a:lstStyle/>
          <a:p>
            <a:pPr algn="ctr"/>
            <a:r>
              <a:rPr lang="en-US" sz="1600" b="1" dirty="0"/>
              <a:t>Total Expenditures paid from system in 2019</a:t>
            </a:r>
          </a:p>
          <a:p>
            <a:endParaRPr lang="en-US" sz="1200" dirty="0"/>
          </a:p>
          <a:p>
            <a:pPr algn="ctr"/>
            <a:r>
              <a:rPr lang="en-US" sz="1200" dirty="0"/>
              <a:t>$</a:t>
            </a:r>
            <a:r>
              <a:rPr lang="en-US" sz="2400" b="1" dirty="0"/>
              <a:t>1,060 Billion</a:t>
            </a:r>
          </a:p>
        </p:txBody>
      </p:sp>
      <p:cxnSp>
        <p:nvCxnSpPr>
          <p:cNvPr id="25" name="Straight Connector 24">
            <a:extLst>
              <a:ext uri="{FF2B5EF4-FFF2-40B4-BE49-F238E27FC236}">
                <a16:creationId xmlns:a16="http://schemas.microsoft.com/office/drawing/2014/main" id="{F914EBA4-D7DE-4F07-80FE-FD29C6F1AD82}"/>
              </a:ext>
            </a:extLst>
          </p:cNvPr>
          <p:cNvCxnSpPr/>
          <p:nvPr/>
        </p:nvCxnSpPr>
        <p:spPr>
          <a:xfrm>
            <a:off x="6076121" y="4701264"/>
            <a:ext cx="2544418"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0D54C5B-D1EE-44C9-B064-554BEDC46EBE}"/>
              </a:ext>
            </a:extLst>
          </p:cNvPr>
          <p:cNvCxnSpPr>
            <a:cxnSpLocks/>
          </p:cNvCxnSpPr>
          <p:nvPr/>
        </p:nvCxnSpPr>
        <p:spPr>
          <a:xfrm>
            <a:off x="6076916" y="4701264"/>
            <a:ext cx="0" cy="457764"/>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E3F5339-5148-4B09-8A68-01246FD5DCA6}"/>
              </a:ext>
            </a:extLst>
          </p:cNvPr>
          <p:cNvCxnSpPr>
            <a:cxnSpLocks/>
          </p:cNvCxnSpPr>
          <p:nvPr/>
        </p:nvCxnSpPr>
        <p:spPr>
          <a:xfrm>
            <a:off x="6779046" y="4749034"/>
            <a:ext cx="0" cy="409994"/>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B0961C-B28B-42F9-B2EC-870B825F86D5}"/>
              </a:ext>
            </a:extLst>
          </p:cNvPr>
          <p:cNvCxnSpPr>
            <a:cxnSpLocks/>
          </p:cNvCxnSpPr>
          <p:nvPr/>
        </p:nvCxnSpPr>
        <p:spPr>
          <a:xfrm>
            <a:off x="8614707" y="4689399"/>
            <a:ext cx="5832" cy="469629"/>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5ACCB51-9C27-46D8-B005-FE952ACF7412}"/>
              </a:ext>
            </a:extLst>
          </p:cNvPr>
          <p:cNvSpPr txBox="1"/>
          <p:nvPr/>
        </p:nvSpPr>
        <p:spPr>
          <a:xfrm>
            <a:off x="5722222" y="5239427"/>
            <a:ext cx="933434" cy="400110"/>
          </a:xfrm>
          <a:prstGeom prst="rect">
            <a:avLst/>
          </a:prstGeom>
          <a:noFill/>
        </p:spPr>
        <p:txBody>
          <a:bodyPr wrap="square" lIns="0" tIns="0" rIns="0" bIns="0" rtlCol="0">
            <a:spAutoFit/>
          </a:bodyPr>
          <a:lstStyle/>
          <a:p>
            <a:pPr algn="ctr"/>
            <a:r>
              <a:rPr lang="en-US" sz="1400" b="1" dirty="0"/>
              <a:t>98.5% </a:t>
            </a:r>
          </a:p>
          <a:p>
            <a:pPr algn="ctr"/>
            <a:r>
              <a:rPr lang="en-US" sz="1200" dirty="0"/>
              <a:t>Benefits </a:t>
            </a:r>
          </a:p>
        </p:txBody>
      </p:sp>
      <p:sp>
        <p:nvSpPr>
          <p:cNvPr id="32" name="TextBox 31">
            <a:extLst>
              <a:ext uri="{FF2B5EF4-FFF2-40B4-BE49-F238E27FC236}">
                <a16:creationId xmlns:a16="http://schemas.microsoft.com/office/drawing/2014/main" id="{4AB6721A-10F8-4D7C-8BDD-AB830E6AB2F9}"/>
              </a:ext>
            </a:extLst>
          </p:cNvPr>
          <p:cNvSpPr txBox="1"/>
          <p:nvPr/>
        </p:nvSpPr>
        <p:spPr>
          <a:xfrm>
            <a:off x="7545415" y="5201176"/>
            <a:ext cx="588302" cy="769441"/>
          </a:xfrm>
          <a:prstGeom prst="rect">
            <a:avLst/>
          </a:prstGeom>
          <a:noFill/>
        </p:spPr>
        <p:txBody>
          <a:bodyPr wrap="square" lIns="0" tIns="0" rIns="0" bIns="0" rtlCol="0">
            <a:spAutoFit/>
          </a:bodyPr>
          <a:lstStyle/>
          <a:p>
            <a:pPr algn="ctr"/>
            <a:r>
              <a:rPr lang="en-US" sz="1400" b="1" dirty="0"/>
              <a:t>.0.7%</a:t>
            </a:r>
          </a:p>
          <a:p>
            <a:pPr algn="ctr"/>
            <a:r>
              <a:rPr lang="en-US" sz="1200" dirty="0" err="1"/>
              <a:t>Admini-strative</a:t>
            </a:r>
            <a:r>
              <a:rPr lang="en-US" sz="1200" dirty="0"/>
              <a:t> costs</a:t>
            </a:r>
          </a:p>
        </p:txBody>
      </p:sp>
      <p:sp>
        <p:nvSpPr>
          <p:cNvPr id="33" name="TextBox 32">
            <a:extLst>
              <a:ext uri="{FF2B5EF4-FFF2-40B4-BE49-F238E27FC236}">
                <a16:creationId xmlns:a16="http://schemas.microsoft.com/office/drawing/2014/main" id="{46E01394-7CA8-48C6-86CD-57FEB7A78C0F}"/>
              </a:ext>
            </a:extLst>
          </p:cNvPr>
          <p:cNvSpPr txBox="1"/>
          <p:nvPr/>
        </p:nvSpPr>
        <p:spPr>
          <a:xfrm>
            <a:off x="8394241" y="5189386"/>
            <a:ext cx="587705" cy="954107"/>
          </a:xfrm>
          <a:prstGeom prst="rect">
            <a:avLst/>
          </a:prstGeom>
          <a:noFill/>
        </p:spPr>
        <p:txBody>
          <a:bodyPr wrap="square" lIns="0" tIns="0" rIns="0" bIns="0" rtlCol="0">
            <a:spAutoFit/>
          </a:bodyPr>
          <a:lstStyle/>
          <a:p>
            <a:pPr algn="ctr"/>
            <a:r>
              <a:rPr lang="en-US" sz="1400" b="1" dirty="0"/>
              <a:t>0.5%</a:t>
            </a:r>
          </a:p>
          <a:p>
            <a:pPr algn="ctr"/>
            <a:r>
              <a:rPr lang="en-US" sz="1200" dirty="0"/>
              <a:t>Railroad retire-</a:t>
            </a:r>
            <a:r>
              <a:rPr lang="en-US" sz="1200" dirty="0" err="1"/>
              <a:t>ment</a:t>
            </a:r>
            <a:r>
              <a:rPr lang="en-US" sz="1200" dirty="0"/>
              <a:t> funds</a:t>
            </a:r>
          </a:p>
        </p:txBody>
      </p:sp>
      <p:sp>
        <p:nvSpPr>
          <p:cNvPr id="34" name="TextBox 33">
            <a:extLst>
              <a:ext uri="{FF2B5EF4-FFF2-40B4-BE49-F238E27FC236}">
                <a16:creationId xmlns:a16="http://schemas.microsoft.com/office/drawing/2014/main" id="{1837A08C-26C3-494F-8CC6-AB12B012070F}"/>
              </a:ext>
            </a:extLst>
          </p:cNvPr>
          <p:cNvSpPr txBox="1"/>
          <p:nvPr/>
        </p:nvSpPr>
        <p:spPr>
          <a:xfrm>
            <a:off x="6661960" y="5238847"/>
            <a:ext cx="588303" cy="584775"/>
          </a:xfrm>
          <a:prstGeom prst="rect">
            <a:avLst/>
          </a:prstGeom>
          <a:noFill/>
        </p:spPr>
        <p:txBody>
          <a:bodyPr wrap="none" lIns="0" tIns="0" rIns="0" bIns="0" rtlCol="0">
            <a:spAutoFit/>
          </a:bodyPr>
          <a:lstStyle/>
          <a:p>
            <a:pPr algn="ctr"/>
            <a:r>
              <a:rPr lang="en-US" sz="1400" b="1" dirty="0"/>
              <a:t>0.3% </a:t>
            </a:r>
          </a:p>
          <a:p>
            <a:pPr algn="ctr"/>
            <a:r>
              <a:rPr lang="en-US" sz="1200" dirty="0"/>
              <a:t>Increase</a:t>
            </a:r>
          </a:p>
          <a:p>
            <a:pPr algn="ctr"/>
            <a:r>
              <a:rPr lang="en-US" sz="1200" dirty="0"/>
              <a:t>In trust</a:t>
            </a:r>
          </a:p>
        </p:txBody>
      </p:sp>
      <p:sp>
        <p:nvSpPr>
          <p:cNvPr id="38" name="Arrow: Down 37">
            <a:extLst>
              <a:ext uri="{FF2B5EF4-FFF2-40B4-BE49-F238E27FC236}">
                <a16:creationId xmlns:a16="http://schemas.microsoft.com/office/drawing/2014/main" id="{68699A05-135B-49E5-A87D-3F243F7E99C1}"/>
              </a:ext>
            </a:extLst>
          </p:cNvPr>
          <p:cNvSpPr/>
          <p:nvPr/>
        </p:nvSpPr>
        <p:spPr>
          <a:xfrm>
            <a:off x="4212041" y="2573776"/>
            <a:ext cx="821117" cy="93024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F1D8222E-32C1-4317-8F51-E4F8EF1AB6A3}"/>
              </a:ext>
            </a:extLst>
          </p:cNvPr>
          <p:cNvCxnSpPr>
            <a:cxnSpLocks/>
          </p:cNvCxnSpPr>
          <p:nvPr/>
        </p:nvCxnSpPr>
        <p:spPr>
          <a:xfrm>
            <a:off x="7774929" y="4689399"/>
            <a:ext cx="5832" cy="469629"/>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397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Social Security Administration</a:t>
            </a:r>
          </a:p>
        </p:txBody>
      </p:sp>
      <p:sp>
        <p:nvSpPr>
          <p:cNvPr id="4" name="TextBox 3"/>
          <p:cNvSpPr txBox="1"/>
          <p:nvPr/>
        </p:nvSpPr>
        <p:spPr>
          <a:xfrm>
            <a:off x="485775" y="6173272"/>
            <a:ext cx="1290418" cy="153888"/>
          </a:xfrm>
          <a:prstGeom prst="rect">
            <a:avLst/>
          </a:prstGeom>
          <a:noFill/>
        </p:spPr>
        <p:txBody>
          <a:bodyPr wrap="none" lIns="0" tIns="0" rIns="0" bIns="0" rtlCol="0">
            <a:spAutoFit/>
          </a:bodyPr>
          <a:lstStyle/>
          <a:p>
            <a:r>
              <a:rPr lang="en-US" sz="1000" dirty="0"/>
              <a:t>AARP November 2018</a:t>
            </a:r>
          </a:p>
        </p:txBody>
      </p:sp>
      <p:sp>
        <p:nvSpPr>
          <p:cNvPr id="5" name="TextBox 4">
            <a:extLst>
              <a:ext uri="{FF2B5EF4-FFF2-40B4-BE49-F238E27FC236}">
                <a16:creationId xmlns:a16="http://schemas.microsoft.com/office/drawing/2014/main" id="{F2E45701-D1D5-4754-AD3C-2537949B5C52}"/>
              </a:ext>
            </a:extLst>
          </p:cNvPr>
          <p:cNvSpPr txBox="1"/>
          <p:nvPr/>
        </p:nvSpPr>
        <p:spPr>
          <a:xfrm>
            <a:off x="2562572" y="1339950"/>
            <a:ext cx="4732268" cy="4493538"/>
          </a:xfrm>
          <a:prstGeom prst="rect">
            <a:avLst/>
          </a:prstGeom>
          <a:noFill/>
        </p:spPr>
        <p:txBody>
          <a:bodyPr wrap="square" lIns="0" tIns="0" rIns="0" bIns="0" rtlCol="0">
            <a:spAutoFit/>
          </a:bodyPr>
          <a:lstStyle/>
          <a:p>
            <a:r>
              <a:rPr lang="en-US" sz="1400" b="1" dirty="0"/>
              <a:t>AT A GLANCE</a:t>
            </a:r>
          </a:p>
          <a:p>
            <a:r>
              <a:rPr lang="en-US" sz="1400" b="1" dirty="0"/>
              <a:t>RUNNING THE SOCIAL SECURITY ADMINISTRATION</a:t>
            </a:r>
          </a:p>
          <a:p>
            <a:endParaRPr lang="en-US" sz="1200" dirty="0"/>
          </a:p>
          <a:p>
            <a:pPr marL="171450" indent="-171450">
              <a:buFont typeface="Wingdings" panose="05000000000000000000" pitchFamily="2" charset="2"/>
              <a:buChar char="Ø"/>
            </a:pPr>
            <a:r>
              <a:rPr lang="en-US" sz="1200" dirty="0"/>
              <a:t>COMMISSIONER: Andrew Saul, 2019 - 2025</a:t>
            </a:r>
          </a:p>
          <a:p>
            <a:pPr marL="171450" indent="-171450">
              <a:buFont typeface="Wingdings" panose="05000000000000000000" pitchFamily="2" charset="2"/>
              <a:buChar char="Ø"/>
            </a:pPr>
            <a:endParaRPr lang="en-US" sz="1200" dirty="0"/>
          </a:p>
          <a:p>
            <a:pPr marL="171450" indent="-171450">
              <a:buFont typeface="Wingdings" panose="05000000000000000000" pitchFamily="2" charset="2"/>
              <a:buChar char="Ø"/>
            </a:pPr>
            <a:r>
              <a:rPr lang="en-US" sz="1200" dirty="0"/>
              <a:t>OVERSIGHT: It has been an independent government agency since 1994. </a:t>
            </a:r>
          </a:p>
          <a:p>
            <a:pPr marL="171450" indent="-171450">
              <a:buFont typeface="Wingdings" panose="05000000000000000000" pitchFamily="2" charset="2"/>
              <a:buChar char="Ø"/>
            </a:pPr>
            <a:endParaRPr lang="en-US" sz="1200" dirty="0"/>
          </a:p>
          <a:p>
            <a:pPr marL="171450" indent="-171450">
              <a:buFont typeface="Wingdings" panose="05000000000000000000" pitchFamily="2" charset="2"/>
              <a:buChar char="Ø"/>
            </a:pPr>
            <a:r>
              <a:rPr lang="en-US" sz="1200" dirty="0"/>
              <a:t>OPERATING BUDGET: $12.4 Billion </a:t>
            </a:r>
          </a:p>
          <a:p>
            <a:pPr marL="171450" indent="-171450">
              <a:buFont typeface="Wingdings" panose="05000000000000000000" pitchFamily="2" charset="2"/>
              <a:buChar char="Ø"/>
            </a:pPr>
            <a:endParaRPr lang="en-US" sz="1200" dirty="0"/>
          </a:p>
          <a:p>
            <a:pPr marL="171450" indent="-171450">
              <a:buFont typeface="Wingdings" panose="05000000000000000000" pitchFamily="2" charset="2"/>
              <a:buChar char="Ø"/>
            </a:pPr>
            <a:r>
              <a:rPr lang="en-US" sz="1200" dirty="0"/>
              <a:t>FEDERAL OFFICES: Baltimore, MD </a:t>
            </a:r>
          </a:p>
          <a:p>
            <a:pPr marL="171450" indent="-171450">
              <a:buFont typeface="Wingdings" panose="05000000000000000000" pitchFamily="2" charset="2"/>
              <a:buChar char="Ø"/>
            </a:pPr>
            <a:endParaRPr lang="en-US" sz="1200" dirty="0"/>
          </a:p>
          <a:p>
            <a:pPr marL="171450" indent="-171450">
              <a:buFont typeface="Wingdings" panose="05000000000000000000" pitchFamily="2" charset="2"/>
              <a:buChar char="Ø"/>
            </a:pPr>
            <a:r>
              <a:rPr lang="en-US" sz="1200" dirty="0"/>
              <a:t>FEDERAL EMPLOYEES: 60,000</a:t>
            </a:r>
          </a:p>
          <a:p>
            <a:pPr marL="171450" indent="-171450">
              <a:buFont typeface="Wingdings" panose="05000000000000000000" pitchFamily="2" charset="2"/>
              <a:buChar char="Ø"/>
            </a:pPr>
            <a:endParaRPr lang="en-US" sz="1200" dirty="0"/>
          </a:p>
          <a:p>
            <a:pPr marL="171450" indent="-171450">
              <a:buFont typeface="Wingdings" panose="05000000000000000000" pitchFamily="2" charset="2"/>
              <a:buChar char="Ø"/>
            </a:pPr>
            <a:r>
              <a:rPr lang="en-US" sz="1200" dirty="0"/>
              <a:t>STATE EMPLOYEES: approximately 16,000 – disability qualifications</a:t>
            </a:r>
          </a:p>
          <a:p>
            <a:pPr marL="171450" indent="-171450">
              <a:buFont typeface="Wingdings" panose="05000000000000000000" pitchFamily="2" charset="2"/>
              <a:buChar char="Ø"/>
            </a:pPr>
            <a:endParaRPr lang="en-US" sz="1200" dirty="0"/>
          </a:p>
          <a:p>
            <a:pPr marL="171450" indent="-171450">
              <a:buFont typeface="Wingdings" panose="05000000000000000000" pitchFamily="2" charset="2"/>
              <a:buChar char="Ø"/>
            </a:pPr>
            <a:r>
              <a:rPr lang="en-US" sz="1200" dirty="0"/>
              <a:t>REGIONAL OFFICES: 10</a:t>
            </a:r>
          </a:p>
          <a:p>
            <a:endParaRPr lang="en-US" sz="1200" dirty="0"/>
          </a:p>
          <a:p>
            <a:pPr marL="171450" indent="-171450">
              <a:buFont typeface="Wingdings" panose="05000000000000000000" pitchFamily="2" charset="2"/>
              <a:buChar char="Ø"/>
            </a:pPr>
            <a:r>
              <a:rPr lang="en-US" sz="1200" dirty="0"/>
              <a:t>FIELD OFFICES: 1230</a:t>
            </a:r>
          </a:p>
          <a:p>
            <a:endParaRPr lang="en-US" sz="1200" dirty="0"/>
          </a:p>
          <a:p>
            <a:pPr marL="171450" indent="-171450">
              <a:buFont typeface="Wingdings" panose="05000000000000000000" pitchFamily="2" charset="2"/>
              <a:buChar char="Ø"/>
            </a:pPr>
            <a:r>
              <a:rPr lang="en-US" sz="1200" dirty="0"/>
              <a:t>PROGRAM SERVICE CENTERS: 2</a:t>
            </a:r>
          </a:p>
          <a:p>
            <a:pPr marL="171450" indent="-171450">
              <a:buFont typeface="Wingdings" panose="05000000000000000000" pitchFamily="2" charset="2"/>
              <a:buChar char="Ø"/>
            </a:pPr>
            <a:endParaRPr lang="en-US" sz="1200" dirty="0"/>
          </a:p>
          <a:p>
            <a:pPr marL="171450" indent="-171450">
              <a:buFont typeface="Wingdings" panose="05000000000000000000" pitchFamily="2" charset="2"/>
              <a:buChar char="Ø"/>
            </a:pPr>
            <a:r>
              <a:rPr lang="en-US" sz="1200" dirty="0"/>
              <a:t>TELESERVICE CENTERS: 26</a:t>
            </a:r>
          </a:p>
        </p:txBody>
      </p:sp>
    </p:spTree>
    <p:extLst>
      <p:ext uri="{BB962C8B-B14F-4D97-AF65-F5344CB8AC3E}">
        <p14:creationId xmlns:p14="http://schemas.microsoft.com/office/powerpoint/2010/main" val="4064078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90507" y="3376670"/>
            <a:ext cx="4762987" cy="307777"/>
          </a:xfrm>
        </p:spPr>
        <p:txBody>
          <a:bodyPr/>
          <a:lstStyle/>
          <a:p>
            <a:r>
              <a:rPr lang="en-US" dirty="0"/>
              <a:t>The Basics of Social Security</a:t>
            </a:r>
            <a:endParaRPr lang="en-GB" dirty="0"/>
          </a:p>
        </p:txBody>
      </p:sp>
      <p:sp>
        <p:nvSpPr>
          <p:cNvPr id="3" name="Text Placeholder 2"/>
          <p:cNvSpPr>
            <a:spLocks noGrp="1"/>
          </p:cNvSpPr>
          <p:nvPr>
            <p:ph type="body" sz="quarter" idx="10"/>
            <p:custDataLst>
              <p:tags r:id="rId2"/>
            </p:custDataLst>
          </p:nvPr>
        </p:nvSpPr>
        <p:spPr/>
        <p:txBody>
          <a:bodyPr/>
          <a:lstStyle/>
          <a:p>
            <a:r>
              <a:rPr lang="en-US" dirty="0"/>
              <a:t>SECTION 1</a:t>
            </a:r>
          </a:p>
        </p:txBody>
      </p:sp>
    </p:spTree>
    <p:extLst>
      <p:ext uri="{BB962C8B-B14F-4D97-AF65-F5344CB8AC3E}">
        <p14:creationId xmlns:p14="http://schemas.microsoft.com/office/powerpoint/2010/main" val="319558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p:txBody>
          <a:bodyPr/>
          <a:lstStyle/>
          <a:p>
            <a:r>
              <a:rPr lang="en-GB" dirty="0"/>
              <a:t>Understanding Social Security</a:t>
            </a:r>
          </a:p>
        </p:txBody>
      </p:sp>
      <p:sp>
        <p:nvSpPr>
          <p:cNvPr id="3" name="Text Placeholder 2"/>
          <p:cNvSpPr>
            <a:spLocks noGrp="1"/>
          </p:cNvSpPr>
          <p:nvPr>
            <p:ph type="body" sz="quarter" idx="13"/>
          </p:nvPr>
        </p:nvSpPr>
        <p:spPr/>
        <p:txBody>
          <a:bodyPr/>
          <a:lstStyle/>
          <a:p>
            <a:r>
              <a:rPr lang="en-GB" dirty="0"/>
              <a:t>Kit Mac Nee, CFP®, CRPC®</a:t>
            </a:r>
            <a:br>
              <a:rPr lang="en-GB" dirty="0"/>
            </a:br>
            <a:r>
              <a:rPr lang="en-GB" dirty="0"/>
              <a:t>Financial Advisor</a:t>
            </a:r>
          </a:p>
          <a:p>
            <a:r>
              <a:rPr lang="en-GB" dirty="0"/>
              <a:t>February 28, 2020</a:t>
            </a:r>
          </a:p>
        </p:txBody>
      </p:sp>
      <p:sp>
        <p:nvSpPr>
          <p:cNvPr id="4" name="TextBox 3"/>
          <p:cNvSpPr txBox="1"/>
          <p:nvPr/>
        </p:nvSpPr>
        <p:spPr>
          <a:xfrm>
            <a:off x="9382125" y="0"/>
            <a:ext cx="800100" cy="369332"/>
          </a:xfrm>
          <a:prstGeom prst="rect">
            <a:avLst/>
          </a:prstGeom>
          <a:noFill/>
        </p:spPr>
        <p:txBody>
          <a:bodyPr wrap="square" lIns="0" tIns="0" rIns="0" bIns="0" rtlCol="0">
            <a:spAutoFit/>
          </a:bodyPr>
          <a:lstStyle/>
          <a:p>
            <a:r>
              <a:rPr lang="en-US" sz="1200" b="1" dirty="0">
                <a:solidFill>
                  <a:srgbClr val="FF0000"/>
                </a:solidFill>
              </a:rPr>
              <a:t>As of 3/16/2018</a:t>
            </a:r>
          </a:p>
        </p:txBody>
      </p:sp>
    </p:spTree>
    <p:extLst>
      <p:ext uri="{BB962C8B-B14F-4D97-AF65-F5344CB8AC3E}">
        <p14:creationId xmlns:p14="http://schemas.microsoft.com/office/powerpoint/2010/main" val="4085446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466724" y="2103696"/>
            <a:ext cx="3971925" cy="2652970"/>
          </a:xfrm>
        </p:spPr>
        <p:txBody>
          <a:bodyPr/>
          <a:lstStyle/>
          <a:p>
            <a:pPr>
              <a:buNone/>
            </a:pPr>
            <a:r>
              <a:rPr lang="en-US" sz="1400" dirty="0">
                <a:solidFill>
                  <a:srgbClr val="00374A"/>
                </a:solidFill>
              </a:rPr>
              <a:t>Signed into law by Franklin D. Roosevelt in 1935, Social Security was created to mitigate the risks for workers in an increasingly industrialized economy. Over time, it came to be seen as one leg of a “three legged stool of retirement” (pensions and savings were the others). With pensions vanishing and the savings rate dismal, millions of retirees now rely on Social Security of a big slice, if not most of their income. </a:t>
            </a:r>
          </a:p>
        </p:txBody>
      </p:sp>
      <p:sp>
        <p:nvSpPr>
          <p:cNvPr id="2" name="Title 1"/>
          <p:cNvSpPr>
            <a:spLocks noGrp="1"/>
          </p:cNvSpPr>
          <p:nvPr>
            <p:ph type="title"/>
          </p:nvPr>
        </p:nvSpPr>
        <p:spPr/>
        <p:txBody>
          <a:bodyPr/>
          <a:lstStyle/>
          <a:p>
            <a:r>
              <a:rPr lang="en-US" dirty="0">
                <a:solidFill>
                  <a:schemeClr val="accent2"/>
                </a:solidFill>
              </a:rPr>
              <a:t>History of Social Security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588" y="1971674"/>
            <a:ext cx="2595972"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14925" y="4572000"/>
            <a:ext cx="597921" cy="369332"/>
          </a:xfrm>
          <a:prstGeom prst="rect">
            <a:avLst/>
          </a:prstGeom>
          <a:noFill/>
        </p:spPr>
        <p:txBody>
          <a:bodyPr wrap="none" lIns="0" tIns="0" rIns="0" bIns="0" rtlCol="0">
            <a:spAutoFit/>
          </a:bodyPr>
          <a:lstStyle/>
          <a:p>
            <a:r>
              <a:rPr lang="en-US" sz="1200" dirty="0"/>
              <a:t>Social </a:t>
            </a:r>
          </a:p>
          <a:p>
            <a:r>
              <a:rPr lang="en-US" sz="1200" dirty="0"/>
              <a:t>Security </a:t>
            </a:r>
          </a:p>
        </p:txBody>
      </p:sp>
      <p:sp>
        <p:nvSpPr>
          <p:cNvPr id="6" name="TextBox 5"/>
          <p:cNvSpPr txBox="1"/>
          <p:nvPr/>
        </p:nvSpPr>
        <p:spPr>
          <a:xfrm>
            <a:off x="6353175" y="4114800"/>
            <a:ext cx="553037" cy="184666"/>
          </a:xfrm>
          <a:prstGeom prst="rect">
            <a:avLst/>
          </a:prstGeom>
          <a:noFill/>
        </p:spPr>
        <p:txBody>
          <a:bodyPr wrap="none" lIns="0" tIns="0" rIns="0" bIns="0" rtlCol="0">
            <a:spAutoFit/>
          </a:bodyPr>
          <a:lstStyle/>
          <a:p>
            <a:r>
              <a:rPr lang="en-US" sz="1200" dirty="0"/>
              <a:t>Pension</a:t>
            </a:r>
          </a:p>
        </p:txBody>
      </p:sp>
      <p:sp>
        <p:nvSpPr>
          <p:cNvPr id="8" name="TextBox 7"/>
          <p:cNvSpPr txBox="1"/>
          <p:nvPr/>
        </p:nvSpPr>
        <p:spPr>
          <a:xfrm>
            <a:off x="7513539" y="4664333"/>
            <a:ext cx="545021" cy="184666"/>
          </a:xfrm>
          <a:prstGeom prst="rect">
            <a:avLst/>
          </a:prstGeom>
          <a:noFill/>
        </p:spPr>
        <p:txBody>
          <a:bodyPr wrap="none" lIns="0" tIns="0" rIns="0" bIns="0" rtlCol="0">
            <a:spAutoFit/>
          </a:bodyPr>
          <a:lstStyle/>
          <a:p>
            <a:r>
              <a:rPr lang="en-US" sz="1200" dirty="0"/>
              <a:t>Savings</a:t>
            </a:r>
          </a:p>
        </p:txBody>
      </p:sp>
    </p:spTree>
    <p:extLst>
      <p:ext uri="{BB962C8B-B14F-4D97-AF65-F5344CB8AC3E}">
        <p14:creationId xmlns:p14="http://schemas.microsoft.com/office/powerpoint/2010/main" val="2791714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2"/>
                </a:solidFill>
              </a:rPr>
              <a:t>Purpose of Social Security</a:t>
            </a:r>
          </a:p>
        </p:txBody>
      </p:sp>
      <p:sp>
        <p:nvSpPr>
          <p:cNvPr id="23" name="Content Placeholder 13"/>
          <p:cNvSpPr txBox="1">
            <a:spLocks/>
          </p:cNvSpPr>
          <p:nvPr/>
        </p:nvSpPr>
        <p:spPr>
          <a:xfrm>
            <a:off x="457197" y="1554163"/>
            <a:ext cx="8220456" cy="614697"/>
          </a:xfrm>
          <a:prstGeom prst="rect">
            <a:avLst/>
          </a:prstGeom>
        </p:spPr>
        <p:txBody>
          <a:bodyPr vert="horz" lIns="0" tIns="0" rIns="0" bIns="0" rtlCol="0">
            <a:noAutofit/>
          </a:bodyPr>
          <a:lstStyle>
            <a:lvl1pPr marL="0" indent="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2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2pPr>
            <a:lvl3pPr marL="227013" indent="-227013"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461963" indent="-234950"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4pPr>
            <a:lvl5pPr marL="687388" indent="-225425"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a:r>
              <a:rPr lang="en-US" sz="1400" dirty="0"/>
              <a:t>Social Security was intended to supplement other sources of income during retirement; however, it has become an important source of income for many Americans.</a:t>
            </a:r>
          </a:p>
        </p:txBody>
      </p:sp>
      <p:graphicFrame>
        <p:nvGraphicFramePr>
          <p:cNvPr id="17" name="Content Placeholder 16"/>
          <p:cNvGraphicFramePr>
            <a:graphicFrameLocks noGrp="1"/>
          </p:cNvGraphicFramePr>
          <p:nvPr>
            <p:ph sz="half" idx="1"/>
            <p:extLst>
              <p:ext uri="{D42A27DB-BD31-4B8C-83A1-F6EECF244321}">
                <p14:modId xmlns:p14="http://schemas.microsoft.com/office/powerpoint/2010/main" val="113557083"/>
              </p:ext>
            </p:extLst>
          </p:nvPr>
        </p:nvGraphicFramePr>
        <p:xfrm>
          <a:off x="820290" y="2296827"/>
          <a:ext cx="3206058" cy="3040384"/>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a:grpSpLocks noChangeAspect="1"/>
          </p:cNvGrpSpPr>
          <p:nvPr/>
        </p:nvGrpSpPr>
        <p:grpSpPr>
          <a:xfrm>
            <a:off x="2063427" y="2887979"/>
            <a:ext cx="719783" cy="960120"/>
            <a:chOff x="1962672" y="2710671"/>
            <a:chExt cx="921294" cy="1228916"/>
          </a:xfrm>
        </p:grpSpPr>
        <p:sp>
          <p:nvSpPr>
            <p:cNvPr id="8" name="Freeform 6"/>
            <p:cNvSpPr>
              <a:spLocks noEditPoints="1"/>
            </p:cNvSpPr>
            <p:nvPr/>
          </p:nvSpPr>
          <p:spPr bwMode="auto">
            <a:xfrm>
              <a:off x="1962672" y="2710671"/>
              <a:ext cx="921294" cy="1228916"/>
            </a:xfrm>
            <a:custGeom>
              <a:avLst/>
              <a:gdLst>
                <a:gd name="T0" fmla="*/ 2987 w 3486"/>
                <a:gd name="T1" fmla="*/ 4049 h 4650"/>
                <a:gd name="T2" fmla="*/ 1593 w 3486"/>
                <a:gd name="T3" fmla="*/ 4049 h 4650"/>
                <a:gd name="T4" fmla="*/ 1593 w 3486"/>
                <a:gd name="T5" fmla="*/ 0 h 4650"/>
                <a:gd name="T6" fmla="*/ 2987 w 3486"/>
                <a:gd name="T7" fmla="*/ 4049 h 4650"/>
                <a:gd name="T8" fmla="*/ 2987 w 3486"/>
                <a:gd name="T9" fmla="*/ 4049 h 4650"/>
                <a:gd name="T10" fmla="*/ 3197 w 3486"/>
                <a:gd name="T11" fmla="*/ 4650 h 4650"/>
                <a:gd name="T12" fmla="*/ 571 w 3486"/>
                <a:gd name="T13" fmla="*/ 4650 h 4650"/>
                <a:gd name="T14" fmla="*/ 0 w 3486"/>
                <a:gd name="T15" fmla="*/ 4127 h 4650"/>
                <a:gd name="T16" fmla="*/ 2368 w 3486"/>
                <a:gd name="T17" fmla="*/ 4200 h 4650"/>
                <a:gd name="T18" fmla="*/ 2452 w 3486"/>
                <a:gd name="T19" fmla="*/ 4272 h 4650"/>
                <a:gd name="T20" fmla="*/ 3486 w 3486"/>
                <a:gd name="T21" fmla="*/ 4308 h 4650"/>
                <a:gd name="T22" fmla="*/ 3197 w 3486"/>
                <a:gd name="T23" fmla="*/ 4650 h 4650"/>
                <a:gd name="T24" fmla="*/ 3197 w 3486"/>
                <a:gd name="T25" fmla="*/ 4650 h 4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86" h="4650">
                  <a:moveTo>
                    <a:pt x="2987" y="4049"/>
                  </a:moveTo>
                  <a:lnTo>
                    <a:pt x="1593" y="4049"/>
                  </a:lnTo>
                  <a:lnTo>
                    <a:pt x="1593" y="0"/>
                  </a:lnTo>
                  <a:lnTo>
                    <a:pt x="2987" y="4049"/>
                  </a:lnTo>
                  <a:lnTo>
                    <a:pt x="2987" y="4049"/>
                  </a:lnTo>
                  <a:close/>
                  <a:moveTo>
                    <a:pt x="3197" y="4650"/>
                  </a:moveTo>
                  <a:lnTo>
                    <a:pt x="571" y="4650"/>
                  </a:lnTo>
                  <a:lnTo>
                    <a:pt x="0" y="4127"/>
                  </a:lnTo>
                  <a:lnTo>
                    <a:pt x="2368" y="4200"/>
                  </a:lnTo>
                  <a:lnTo>
                    <a:pt x="2452" y="4272"/>
                  </a:lnTo>
                  <a:lnTo>
                    <a:pt x="3486" y="4308"/>
                  </a:lnTo>
                  <a:lnTo>
                    <a:pt x="3197" y="4650"/>
                  </a:lnTo>
                  <a:lnTo>
                    <a:pt x="3197" y="4650"/>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2064423" y="3090181"/>
              <a:ext cx="319255" cy="722287"/>
            </a:xfrm>
            <a:custGeom>
              <a:avLst/>
              <a:gdLst>
                <a:gd name="T0" fmla="*/ 201 w 201"/>
                <a:gd name="T1" fmla="*/ 425 h 455"/>
                <a:gd name="T2" fmla="*/ 201 w 201"/>
                <a:gd name="T3" fmla="*/ 455 h 455"/>
                <a:gd name="T4" fmla="*/ 0 w 201"/>
                <a:gd name="T5" fmla="*/ 434 h 455"/>
                <a:gd name="T6" fmla="*/ 185 w 201"/>
                <a:gd name="T7" fmla="*/ 434 h 455"/>
                <a:gd name="T8" fmla="*/ 176 w 201"/>
                <a:gd name="T9" fmla="*/ 0 h 455"/>
                <a:gd name="T10" fmla="*/ 0 w 201"/>
                <a:gd name="T11" fmla="*/ 434 h 455"/>
              </a:gdLst>
              <a:ahLst/>
              <a:cxnLst>
                <a:cxn ang="0">
                  <a:pos x="T0" y="T1"/>
                </a:cxn>
                <a:cxn ang="0">
                  <a:pos x="T2" y="T3"/>
                </a:cxn>
                <a:cxn ang="0">
                  <a:pos x="T4" y="T5"/>
                </a:cxn>
                <a:cxn ang="0">
                  <a:pos x="T6" y="T7"/>
                </a:cxn>
                <a:cxn ang="0">
                  <a:pos x="T8" y="T9"/>
                </a:cxn>
                <a:cxn ang="0">
                  <a:pos x="T10" y="T11"/>
                </a:cxn>
              </a:cxnLst>
              <a:rect l="0" t="0" r="r" b="b"/>
              <a:pathLst>
                <a:path w="201" h="455">
                  <a:moveTo>
                    <a:pt x="201" y="425"/>
                  </a:moveTo>
                  <a:cubicBezTo>
                    <a:pt x="201" y="455"/>
                    <a:pt x="201" y="455"/>
                    <a:pt x="201" y="455"/>
                  </a:cubicBezTo>
                  <a:moveTo>
                    <a:pt x="0" y="434"/>
                  </a:moveTo>
                  <a:cubicBezTo>
                    <a:pt x="185" y="434"/>
                    <a:pt x="185" y="434"/>
                    <a:pt x="185" y="434"/>
                  </a:cubicBezTo>
                  <a:cubicBezTo>
                    <a:pt x="141" y="286"/>
                    <a:pt x="155" y="147"/>
                    <a:pt x="176" y="0"/>
                  </a:cubicBezTo>
                  <a:lnTo>
                    <a:pt x="0" y="434"/>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1" name="TextBox 10"/>
          <p:cNvSpPr txBox="1"/>
          <p:nvPr/>
        </p:nvSpPr>
        <p:spPr>
          <a:xfrm>
            <a:off x="1816582" y="3994584"/>
            <a:ext cx="1213473" cy="581698"/>
          </a:xfrm>
          <a:prstGeom prst="rect">
            <a:avLst/>
          </a:prstGeom>
          <a:noFill/>
        </p:spPr>
        <p:txBody>
          <a:bodyPr wrap="none" lIns="0" tIns="0" rIns="0" bIns="0" rtlCol="0">
            <a:spAutoFit/>
          </a:bodyPr>
          <a:lstStyle/>
          <a:p>
            <a:pPr algn="ctr">
              <a:lnSpc>
                <a:spcPct val="90000"/>
              </a:lnSpc>
            </a:pPr>
            <a:r>
              <a:rPr lang="en-US" sz="1200" dirty="0"/>
              <a:t>For </a:t>
            </a:r>
            <a:r>
              <a:rPr lang="en-US" sz="3000" b="1" dirty="0">
                <a:solidFill>
                  <a:schemeClr val="accent2"/>
                </a:solidFill>
              </a:rPr>
              <a:t>34%</a:t>
            </a:r>
            <a:r>
              <a:rPr lang="en-US" sz="1200" dirty="0"/>
              <a:t> of</a:t>
            </a:r>
            <a:br>
              <a:rPr lang="en-US" sz="1200" dirty="0"/>
            </a:br>
            <a:r>
              <a:rPr lang="en-US" sz="1200" dirty="0"/>
              <a:t>retired Americans</a:t>
            </a:r>
          </a:p>
        </p:txBody>
      </p:sp>
      <p:sp>
        <p:nvSpPr>
          <p:cNvPr id="25" name="TextBox 24"/>
          <p:cNvSpPr txBox="1"/>
          <p:nvPr/>
        </p:nvSpPr>
        <p:spPr>
          <a:xfrm>
            <a:off x="857145" y="5394464"/>
            <a:ext cx="3132348" cy="553998"/>
          </a:xfrm>
          <a:prstGeom prst="rect">
            <a:avLst/>
          </a:prstGeom>
          <a:noFill/>
        </p:spPr>
        <p:txBody>
          <a:bodyPr wrap="square" lIns="0" tIns="0" rIns="0" bIns="0" rtlCol="0">
            <a:spAutoFit/>
          </a:bodyPr>
          <a:lstStyle/>
          <a:p>
            <a:pPr algn="ctr"/>
            <a:r>
              <a:rPr lang="en-US" sz="1200" dirty="0"/>
              <a:t>Social Security provides </a:t>
            </a:r>
            <a:br>
              <a:rPr lang="en-US" sz="1200" dirty="0"/>
            </a:br>
            <a:r>
              <a:rPr lang="en-US" sz="2400" b="1" dirty="0">
                <a:solidFill>
                  <a:schemeClr val="accent2"/>
                </a:solidFill>
              </a:rPr>
              <a:t>90% </a:t>
            </a:r>
            <a:r>
              <a:rPr lang="en-US" sz="1200" dirty="0"/>
              <a:t>or more of their income</a:t>
            </a:r>
            <a:r>
              <a:rPr lang="en-US" sz="1200" baseline="30000" dirty="0"/>
              <a:t> (1)</a:t>
            </a:r>
          </a:p>
        </p:txBody>
      </p:sp>
      <p:graphicFrame>
        <p:nvGraphicFramePr>
          <p:cNvPr id="26" name="Content Placeholder 25"/>
          <p:cNvGraphicFramePr>
            <a:graphicFrameLocks noGrp="1"/>
          </p:cNvGraphicFramePr>
          <p:nvPr>
            <p:ph sz="quarter" idx="2"/>
            <p:extLst>
              <p:ext uri="{D42A27DB-BD31-4B8C-83A1-F6EECF244321}">
                <p14:modId xmlns:p14="http://schemas.microsoft.com/office/powerpoint/2010/main" val="3434602111"/>
              </p:ext>
            </p:extLst>
          </p:nvPr>
        </p:nvGraphicFramePr>
        <p:xfrm>
          <a:off x="5138989" y="2296828"/>
          <a:ext cx="3206058" cy="3040384"/>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6135281" y="3994584"/>
            <a:ext cx="1213473" cy="581698"/>
          </a:xfrm>
          <a:prstGeom prst="rect">
            <a:avLst/>
          </a:prstGeom>
          <a:noFill/>
        </p:spPr>
        <p:txBody>
          <a:bodyPr wrap="none" lIns="0" tIns="0" rIns="0" bIns="0" rtlCol="0">
            <a:spAutoFit/>
          </a:bodyPr>
          <a:lstStyle/>
          <a:p>
            <a:pPr algn="ctr">
              <a:lnSpc>
                <a:spcPct val="90000"/>
              </a:lnSpc>
            </a:pPr>
            <a:r>
              <a:rPr lang="en-US" sz="1200" dirty="0"/>
              <a:t>For </a:t>
            </a:r>
            <a:r>
              <a:rPr lang="en-US" sz="3000" b="1" dirty="0">
                <a:solidFill>
                  <a:schemeClr val="accent2"/>
                </a:solidFill>
              </a:rPr>
              <a:t>62%</a:t>
            </a:r>
            <a:r>
              <a:rPr lang="en-US" sz="1200" dirty="0"/>
              <a:t> of</a:t>
            </a:r>
            <a:br>
              <a:rPr lang="en-US" sz="1200" dirty="0"/>
            </a:br>
            <a:r>
              <a:rPr lang="en-US" sz="1200" dirty="0"/>
              <a:t>retired Americans</a:t>
            </a:r>
          </a:p>
        </p:txBody>
      </p:sp>
      <p:sp>
        <p:nvSpPr>
          <p:cNvPr id="28" name="TextBox 27"/>
          <p:cNvSpPr txBox="1"/>
          <p:nvPr/>
        </p:nvSpPr>
        <p:spPr>
          <a:xfrm>
            <a:off x="5220072" y="5394464"/>
            <a:ext cx="3132348" cy="646331"/>
          </a:xfrm>
          <a:prstGeom prst="rect">
            <a:avLst/>
          </a:prstGeom>
          <a:noFill/>
        </p:spPr>
        <p:txBody>
          <a:bodyPr wrap="square" lIns="0" tIns="0" rIns="0" bIns="0" rtlCol="0">
            <a:spAutoFit/>
          </a:bodyPr>
          <a:lstStyle/>
          <a:p>
            <a:pPr algn="ctr"/>
            <a:r>
              <a:rPr lang="en-US" sz="1200" dirty="0"/>
              <a:t>Social Security provides </a:t>
            </a:r>
            <a:br>
              <a:rPr lang="en-US" sz="1200" dirty="0"/>
            </a:br>
            <a:r>
              <a:rPr lang="en-US" sz="3000" b="1" dirty="0">
                <a:solidFill>
                  <a:schemeClr val="accent2"/>
                </a:solidFill>
              </a:rPr>
              <a:t>50% </a:t>
            </a:r>
            <a:r>
              <a:rPr lang="en-US" sz="1200" dirty="0"/>
              <a:t>or more of their income</a:t>
            </a:r>
            <a:r>
              <a:rPr lang="en-US" sz="1200" baseline="30000" dirty="0"/>
              <a:t> (1)</a:t>
            </a:r>
          </a:p>
        </p:txBody>
      </p:sp>
      <p:sp>
        <p:nvSpPr>
          <p:cNvPr id="15" name="Freeform 12"/>
          <p:cNvSpPr>
            <a:spLocks noChangeAspect="1" noEditPoints="1"/>
          </p:cNvSpPr>
          <p:nvPr/>
        </p:nvSpPr>
        <p:spPr bwMode="auto">
          <a:xfrm>
            <a:off x="6267503" y="2887979"/>
            <a:ext cx="949028" cy="960120"/>
          </a:xfrm>
          <a:custGeom>
            <a:avLst/>
            <a:gdLst>
              <a:gd name="T0" fmla="*/ 0 w 770"/>
              <a:gd name="T1" fmla="*/ 738 h 778"/>
              <a:gd name="T2" fmla="*/ 30 w 770"/>
              <a:gd name="T3" fmla="*/ 744 h 778"/>
              <a:gd name="T4" fmla="*/ 96 w 770"/>
              <a:gd name="T5" fmla="*/ 778 h 778"/>
              <a:gd name="T6" fmla="*/ 197 w 770"/>
              <a:gd name="T7" fmla="*/ 738 h 778"/>
              <a:gd name="T8" fmla="*/ 286 w 770"/>
              <a:gd name="T9" fmla="*/ 775 h 778"/>
              <a:gd name="T10" fmla="*/ 384 w 770"/>
              <a:gd name="T11" fmla="*/ 738 h 778"/>
              <a:gd name="T12" fmla="*/ 479 w 770"/>
              <a:gd name="T13" fmla="*/ 778 h 778"/>
              <a:gd name="T14" fmla="*/ 573 w 770"/>
              <a:gd name="T15" fmla="*/ 738 h 778"/>
              <a:gd name="T16" fmla="*/ 668 w 770"/>
              <a:gd name="T17" fmla="*/ 775 h 778"/>
              <a:gd name="T18" fmla="*/ 739 w 770"/>
              <a:gd name="T19" fmla="*/ 742 h 778"/>
              <a:gd name="T20" fmla="*/ 770 w 770"/>
              <a:gd name="T21" fmla="*/ 738 h 778"/>
              <a:gd name="T22" fmla="*/ 259 w 770"/>
              <a:gd name="T23" fmla="*/ 647 h 778"/>
              <a:gd name="T24" fmla="*/ 180 w 770"/>
              <a:gd name="T25" fmla="*/ 417 h 778"/>
              <a:gd name="T26" fmla="*/ 233 w 770"/>
              <a:gd name="T27" fmla="*/ 459 h 778"/>
              <a:gd name="T28" fmla="*/ 271 w 770"/>
              <a:gd name="T29" fmla="*/ 526 h 778"/>
              <a:gd name="T30" fmla="*/ 276 w 770"/>
              <a:gd name="T31" fmla="*/ 456 h 778"/>
              <a:gd name="T32" fmla="*/ 247 w 770"/>
              <a:gd name="T33" fmla="*/ 398 h 778"/>
              <a:gd name="T34" fmla="*/ 357 w 770"/>
              <a:gd name="T35" fmla="*/ 457 h 778"/>
              <a:gd name="T36" fmla="*/ 327 w 770"/>
              <a:gd name="T37" fmla="*/ 390 h 778"/>
              <a:gd name="T38" fmla="*/ 256 w 770"/>
              <a:gd name="T39" fmla="*/ 346 h 778"/>
              <a:gd name="T40" fmla="*/ 327 w 770"/>
              <a:gd name="T41" fmla="*/ 291 h 778"/>
              <a:gd name="T42" fmla="*/ 269 w 770"/>
              <a:gd name="T43" fmla="*/ 292 h 778"/>
              <a:gd name="T44" fmla="*/ 218 w 770"/>
              <a:gd name="T45" fmla="*/ 313 h 778"/>
              <a:gd name="T46" fmla="*/ 137 w 770"/>
              <a:gd name="T47" fmla="*/ 231 h 778"/>
              <a:gd name="T48" fmla="*/ 155 w 770"/>
              <a:gd name="T49" fmla="*/ 321 h 778"/>
              <a:gd name="T50" fmla="*/ 85 w 770"/>
              <a:gd name="T51" fmla="*/ 302 h 778"/>
              <a:gd name="T52" fmla="*/ 20 w 770"/>
              <a:gd name="T53" fmla="*/ 321 h 778"/>
              <a:gd name="T54" fmla="*/ 97 w 770"/>
              <a:gd name="T55" fmla="*/ 349 h 778"/>
              <a:gd name="T56" fmla="*/ 53 w 770"/>
              <a:gd name="T57" fmla="*/ 379 h 778"/>
              <a:gd name="T58" fmla="*/ 20 w 770"/>
              <a:gd name="T59" fmla="*/ 427 h 778"/>
              <a:gd name="T60" fmla="*/ 131 w 770"/>
              <a:gd name="T61" fmla="*/ 388 h 778"/>
              <a:gd name="T62" fmla="*/ 98 w 770"/>
              <a:gd name="T63" fmla="*/ 453 h 778"/>
              <a:gd name="T64" fmla="*/ 86 w 770"/>
              <a:gd name="T65" fmla="*/ 529 h 778"/>
              <a:gd name="T66" fmla="*/ 180 w 770"/>
              <a:gd name="T67" fmla="*/ 417 h 778"/>
              <a:gd name="T68" fmla="*/ 459 w 770"/>
              <a:gd name="T69" fmla="*/ 633 h 778"/>
              <a:gd name="T70" fmla="*/ 529 w 770"/>
              <a:gd name="T71" fmla="*/ 224 h 778"/>
              <a:gd name="T72" fmla="*/ 608 w 770"/>
              <a:gd name="T73" fmla="*/ 295 h 778"/>
              <a:gd name="T74" fmla="*/ 686 w 770"/>
              <a:gd name="T75" fmla="*/ 396 h 778"/>
              <a:gd name="T76" fmla="*/ 681 w 770"/>
              <a:gd name="T77" fmla="*/ 310 h 778"/>
              <a:gd name="T78" fmla="*/ 632 w 770"/>
              <a:gd name="T79" fmla="*/ 204 h 778"/>
              <a:gd name="T80" fmla="*/ 761 w 770"/>
              <a:gd name="T81" fmla="*/ 283 h 778"/>
              <a:gd name="T82" fmla="*/ 727 w 770"/>
              <a:gd name="T83" fmla="*/ 213 h 778"/>
              <a:gd name="T84" fmla="*/ 658 w 770"/>
              <a:gd name="T85" fmla="*/ 156 h 778"/>
              <a:gd name="T86" fmla="*/ 749 w 770"/>
              <a:gd name="T87" fmla="*/ 140 h 778"/>
              <a:gd name="T88" fmla="*/ 687 w 770"/>
              <a:gd name="T89" fmla="*/ 97 h 778"/>
              <a:gd name="T90" fmla="*/ 599 w 770"/>
              <a:gd name="T91" fmla="*/ 103 h 778"/>
              <a:gd name="T92" fmla="*/ 619 w 770"/>
              <a:gd name="T93" fmla="*/ 61 h 778"/>
              <a:gd name="T94" fmla="*/ 629 w 770"/>
              <a:gd name="T95" fmla="*/ 0 h 778"/>
              <a:gd name="T96" fmla="*/ 572 w 770"/>
              <a:gd name="T97" fmla="*/ 36 h 778"/>
              <a:gd name="T98" fmla="*/ 527 w 770"/>
              <a:gd name="T99" fmla="*/ 87 h 778"/>
              <a:gd name="T100" fmla="*/ 473 w 770"/>
              <a:gd name="T101" fmla="*/ 55 h 778"/>
              <a:gd name="T102" fmla="*/ 393 w 770"/>
              <a:gd name="T103" fmla="*/ 48 h 778"/>
              <a:gd name="T104" fmla="*/ 493 w 770"/>
              <a:gd name="T105" fmla="*/ 131 h 778"/>
              <a:gd name="T106" fmla="*/ 389 w 770"/>
              <a:gd name="T107" fmla="*/ 160 h 778"/>
              <a:gd name="T108" fmla="*/ 331 w 770"/>
              <a:gd name="T109" fmla="*/ 232 h 778"/>
              <a:gd name="T110" fmla="*/ 459 w 770"/>
              <a:gd name="T111" fmla="*/ 190 h 778"/>
              <a:gd name="T112" fmla="*/ 411 w 770"/>
              <a:gd name="T113" fmla="*/ 293 h 778"/>
              <a:gd name="T114" fmla="*/ 415 w 770"/>
              <a:gd name="T115" fmla="*/ 393 h 778"/>
              <a:gd name="T116" fmla="*/ 474 w 770"/>
              <a:gd name="T117" fmla="*/ 296 h 778"/>
              <a:gd name="T118" fmla="*/ 529 w 770"/>
              <a:gd name="T119" fmla="*/ 224 h 778"/>
              <a:gd name="T120" fmla="*/ 103 w 770"/>
              <a:gd name="T121" fmla="*/ 727 h 778"/>
              <a:gd name="T122" fmla="*/ 672 w 770"/>
              <a:gd name="T123" fmla="*/ 727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0" h="778">
                <a:moveTo>
                  <a:pt x="0" y="738"/>
                </a:moveTo>
                <a:cubicBezTo>
                  <a:pt x="0" y="738"/>
                  <a:pt x="14" y="736"/>
                  <a:pt x="30" y="744"/>
                </a:cubicBezTo>
                <a:cubicBezTo>
                  <a:pt x="48" y="755"/>
                  <a:pt x="70" y="778"/>
                  <a:pt x="96" y="778"/>
                </a:cubicBezTo>
                <a:cubicBezTo>
                  <a:pt x="142" y="778"/>
                  <a:pt x="146" y="738"/>
                  <a:pt x="197" y="738"/>
                </a:cubicBezTo>
                <a:cubicBezTo>
                  <a:pt x="248" y="738"/>
                  <a:pt x="239" y="775"/>
                  <a:pt x="286" y="775"/>
                </a:cubicBezTo>
                <a:cubicBezTo>
                  <a:pt x="332" y="775"/>
                  <a:pt x="337" y="738"/>
                  <a:pt x="384" y="738"/>
                </a:cubicBezTo>
                <a:cubicBezTo>
                  <a:pt x="432" y="738"/>
                  <a:pt x="431" y="778"/>
                  <a:pt x="479" y="778"/>
                </a:cubicBezTo>
                <a:cubicBezTo>
                  <a:pt x="527" y="778"/>
                  <a:pt x="522" y="738"/>
                  <a:pt x="573" y="738"/>
                </a:cubicBezTo>
                <a:cubicBezTo>
                  <a:pt x="623" y="738"/>
                  <a:pt x="617" y="775"/>
                  <a:pt x="668" y="775"/>
                </a:cubicBezTo>
                <a:cubicBezTo>
                  <a:pt x="695" y="775"/>
                  <a:pt x="720" y="751"/>
                  <a:pt x="739" y="742"/>
                </a:cubicBezTo>
                <a:cubicBezTo>
                  <a:pt x="757" y="733"/>
                  <a:pt x="770" y="738"/>
                  <a:pt x="770" y="738"/>
                </a:cubicBezTo>
                <a:moveTo>
                  <a:pt x="259" y="647"/>
                </a:moveTo>
                <a:cubicBezTo>
                  <a:pt x="131" y="544"/>
                  <a:pt x="180" y="417"/>
                  <a:pt x="180" y="417"/>
                </a:cubicBezTo>
                <a:cubicBezTo>
                  <a:pt x="180" y="417"/>
                  <a:pt x="216" y="438"/>
                  <a:pt x="233" y="459"/>
                </a:cubicBezTo>
                <a:cubicBezTo>
                  <a:pt x="250" y="479"/>
                  <a:pt x="271" y="526"/>
                  <a:pt x="271" y="526"/>
                </a:cubicBezTo>
                <a:cubicBezTo>
                  <a:pt x="271" y="526"/>
                  <a:pt x="280" y="481"/>
                  <a:pt x="276" y="456"/>
                </a:cubicBezTo>
                <a:cubicBezTo>
                  <a:pt x="271" y="431"/>
                  <a:pt x="247" y="398"/>
                  <a:pt x="247" y="398"/>
                </a:cubicBezTo>
                <a:cubicBezTo>
                  <a:pt x="357" y="457"/>
                  <a:pt x="357" y="457"/>
                  <a:pt x="357" y="457"/>
                </a:cubicBezTo>
                <a:cubicBezTo>
                  <a:pt x="357" y="457"/>
                  <a:pt x="348" y="413"/>
                  <a:pt x="327" y="390"/>
                </a:cubicBezTo>
                <a:cubicBezTo>
                  <a:pt x="307" y="368"/>
                  <a:pt x="256" y="346"/>
                  <a:pt x="256" y="346"/>
                </a:cubicBezTo>
                <a:cubicBezTo>
                  <a:pt x="327" y="291"/>
                  <a:pt x="327" y="291"/>
                  <a:pt x="327" y="291"/>
                </a:cubicBezTo>
                <a:cubicBezTo>
                  <a:pt x="327" y="291"/>
                  <a:pt x="292" y="287"/>
                  <a:pt x="269" y="292"/>
                </a:cubicBezTo>
                <a:cubicBezTo>
                  <a:pt x="245" y="296"/>
                  <a:pt x="218" y="313"/>
                  <a:pt x="218" y="313"/>
                </a:cubicBezTo>
                <a:cubicBezTo>
                  <a:pt x="137" y="231"/>
                  <a:pt x="137" y="231"/>
                  <a:pt x="137" y="231"/>
                </a:cubicBezTo>
                <a:cubicBezTo>
                  <a:pt x="155" y="321"/>
                  <a:pt x="155" y="321"/>
                  <a:pt x="155" y="321"/>
                </a:cubicBezTo>
                <a:cubicBezTo>
                  <a:pt x="155" y="321"/>
                  <a:pt x="128" y="301"/>
                  <a:pt x="85" y="302"/>
                </a:cubicBezTo>
                <a:cubicBezTo>
                  <a:pt x="50" y="302"/>
                  <a:pt x="20" y="321"/>
                  <a:pt x="20" y="321"/>
                </a:cubicBezTo>
                <a:cubicBezTo>
                  <a:pt x="97" y="349"/>
                  <a:pt x="97" y="349"/>
                  <a:pt x="97" y="349"/>
                </a:cubicBezTo>
                <a:cubicBezTo>
                  <a:pt x="97" y="349"/>
                  <a:pt x="70" y="363"/>
                  <a:pt x="53" y="379"/>
                </a:cubicBezTo>
                <a:cubicBezTo>
                  <a:pt x="36" y="395"/>
                  <a:pt x="14" y="429"/>
                  <a:pt x="20" y="427"/>
                </a:cubicBezTo>
                <a:cubicBezTo>
                  <a:pt x="32" y="424"/>
                  <a:pt x="131" y="388"/>
                  <a:pt x="131" y="388"/>
                </a:cubicBezTo>
                <a:cubicBezTo>
                  <a:pt x="131" y="388"/>
                  <a:pt x="111" y="421"/>
                  <a:pt x="98" y="453"/>
                </a:cubicBezTo>
                <a:cubicBezTo>
                  <a:pt x="85" y="485"/>
                  <a:pt x="86" y="529"/>
                  <a:pt x="86" y="529"/>
                </a:cubicBezTo>
                <a:cubicBezTo>
                  <a:pt x="180" y="417"/>
                  <a:pt x="180" y="417"/>
                  <a:pt x="180" y="417"/>
                </a:cubicBezTo>
                <a:moveTo>
                  <a:pt x="459" y="633"/>
                </a:moveTo>
                <a:cubicBezTo>
                  <a:pt x="610" y="450"/>
                  <a:pt x="529" y="224"/>
                  <a:pt x="529" y="224"/>
                </a:cubicBezTo>
                <a:cubicBezTo>
                  <a:pt x="529" y="224"/>
                  <a:pt x="592" y="277"/>
                  <a:pt x="608" y="295"/>
                </a:cubicBezTo>
                <a:cubicBezTo>
                  <a:pt x="623" y="312"/>
                  <a:pt x="686" y="396"/>
                  <a:pt x="686" y="396"/>
                </a:cubicBezTo>
                <a:cubicBezTo>
                  <a:pt x="686" y="396"/>
                  <a:pt x="688" y="345"/>
                  <a:pt x="681" y="310"/>
                </a:cubicBezTo>
                <a:cubicBezTo>
                  <a:pt x="675" y="276"/>
                  <a:pt x="632" y="204"/>
                  <a:pt x="632" y="204"/>
                </a:cubicBezTo>
                <a:cubicBezTo>
                  <a:pt x="761" y="283"/>
                  <a:pt x="761" y="283"/>
                  <a:pt x="761" y="283"/>
                </a:cubicBezTo>
                <a:cubicBezTo>
                  <a:pt x="761" y="283"/>
                  <a:pt x="759" y="253"/>
                  <a:pt x="727" y="213"/>
                </a:cubicBezTo>
                <a:cubicBezTo>
                  <a:pt x="694" y="173"/>
                  <a:pt x="658" y="156"/>
                  <a:pt x="658" y="156"/>
                </a:cubicBezTo>
                <a:cubicBezTo>
                  <a:pt x="749" y="140"/>
                  <a:pt x="749" y="140"/>
                  <a:pt x="749" y="140"/>
                </a:cubicBezTo>
                <a:cubicBezTo>
                  <a:pt x="749" y="140"/>
                  <a:pt x="709" y="103"/>
                  <a:pt x="687" y="97"/>
                </a:cubicBezTo>
                <a:cubicBezTo>
                  <a:pt x="666" y="92"/>
                  <a:pt x="599" y="103"/>
                  <a:pt x="599" y="103"/>
                </a:cubicBezTo>
                <a:cubicBezTo>
                  <a:pt x="599" y="103"/>
                  <a:pt x="611" y="86"/>
                  <a:pt x="619" y="61"/>
                </a:cubicBezTo>
                <a:cubicBezTo>
                  <a:pt x="626" y="35"/>
                  <a:pt x="629" y="0"/>
                  <a:pt x="629" y="0"/>
                </a:cubicBezTo>
                <a:cubicBezTo>
                  <a:pt x="629" y="0"/>
                  <a:pt x="597" y="16"/>
                  <a:pt x="572" y="36"/>
                </a:cubicBezTo>
                <a:cubicBezTo>
                  <a:pt x="548" y="57"/>
                  <a:pt x="527" y="87"/>
                  <a:pt x="527" y="87"/>
                </a:cubicBezTo>
                <a:cubicBezTo>
                  <a:pt x="527" y="87"/>
                  <a:pt x="499" y="63"/>
                  <a:pt x="473" y="55"/>
                </a:cubicBezTo>
                <a:cubicBezTo>
                  <a:pt x="448" y="48"/>
                  <a:pt x="393" y="48"/>
                  <a:pt x="393" y="48"/>
                </a:cubicBezTo>
                <a:cubicBezTo>
                  <a:pt x="493" y="131"/>
                  <a:pt x="493" y="131"/>
                  <a:pt x="493" y="131"/>
                </a:cubicBezTo>
                <a:cubicBezTo>
                  <a:pt x="493" y="131"/>
                  <a:pt x="419" y="140"/>
                  <a:pt x="389" y="160"/>
                </a:cubicBezTo>
                <a:cubicBezTo>
                  <a:pt x="358" y="179"/>
                  <a:pt x="331" y="232"/>
                  <a:pt x="331" y="232"/>
                </a:cubicBezTo>
                <a:cubicBezTo>
                  <a:pt x="459" y="190"/>
                  <a:pt x="459" y="190"/>
                  <a:pt x="459" y="190"/>
                </a:cubicBezTo>
                <a:cubicBezTo>
                  <a:pt x="459" y="190"/>
                  <a:pt x="420" y="254"/>
                  <a:pt x="411" y="293"/>
                </a:cubicBezTo>
                <a:cubicBezTo>
                  <a:pt x="403" y="331"/>
                  <a:pt x="415" y="393"/>
                  <a:pt x="415" y="393"/>
                </a:cubicBezTo>
                <a:cubicBezTo>
                  <a:pt x="415" y="393"/>
                  <a:pt x="459" y="318"/>
                  <a:pt x="474" y="296"/>
                </a:cubicBezTo>
                <a:cubicBezTo>
                  <a:pt x="489" y="273"/>
                  <a:pt x="529" y="224"/>
                  <a:pt x="529" y="224"/>
                </a:cubicBezTo>
                <a:moveTo>
                  <a:pt x="103" y="727"/>
                </a:moveTo>
                <a:cubicBezTo>
                  <a:pt x="103" y="727"/>
                  <a:pt x="370" y="502"/>
                  <a:pt x="672" y="727"/>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Text Placeholder FN"/>
          <p:cNvSpPr txBox="1">
            <a:spLocks/>
          </p:cNvSpPr>
          <p:nvPr/>
        </p:nvSpPr>
        <p:spPr>
          <a:xfrm>
            <a:off x="457200" y="6197409"/>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lnSpc>
                <a:spcPct val="90000"/>
              </a:lnSpc>
              <a:buClr>
                <a:schemeClr val="tx1"/>
              </a:buClr>
            </a:pPr>
            <a:r>
              <a:rPr lang="en-US" sz="800" b="0" dirty="0">
                <a:solidFill>
                  <a:schemeClr val="tx1"/>
                </a:solidFill>
              </a:rPr>
              <a:t>“Fast Facts &amp; Figures About Social Security, 2017,” Social Security Administration.</a:t>
            </a:r>
          </a:p>
        </p:txBody>
      </p:sp>
      <p:cxnSp>
        <p:nvCxnSpPr>
          <p:cNvPr id="16" name="Straight Connector 15"/>
          <p:cNvCxnSpPr/>
          <p:nvPr/>
        </p:nvCxnSpPr>
        <p:spPr>
          <a:xfrm flipV="1">
            <a:off x="4572000" y="2491741"/>
            <a:ext cx="0" cy="3494821"/>
          </a:xfrm>
          <a:prstGeom prst="line">
            <a:avLst/>
          </a:prstGeom>
          <a:noFill/>
          <a:ln w="6350">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4331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p:cNvSpPr>
            <a:spLocks noGrp="1"/>
          </p:cNvSpPr>
          <p:nvPr>
            <p:ph type="body" sz="quarter" idx="14"/>
          </p:nvPr>
        </p:nvSpPr>
        <p:spPr>
          <a:xfrm>
            <a:off x="4699578" y="2662994"/>
            <a:ext cx="3892062" cy="234744"/>
          </a:xfrm>
        </p:spPr>
        <p:txBody>
          <a:bodyPr/>
          <a:lstStyle/>
          <a:p>
            <a:pPr algn="ctr"/>
            <a:r>
              <a:rPr lang="en-US" dirty="0"/>
              <a:t>Sources of Retirement Income</a:t>
            </a:r>
            <a:r>
              <a:rPr lang="en-US" baseline="30000" dirty="0"/>
              <a:t> (1)</a:t>
            </a:r>
          </a:p>
        </p:txBody>
      </p:sp>
      <p:sp>
        <p:nvSpPr>
          <p:cNvPr id="16" name="Content Placeholder 15"/>
          <p:cNvSpPr>
            <a:spLocks noGrp="1"/>
          </p:cNvSpPr>
          <p:nvPr>
            <p:ph sz="half" idx="1"/>
          </p:nvPr>
        </p:nvSpPr>
        <p:spPr>
          <a:xfrm>
            <a:off x="552450" y="2656438"/>
            <a:ext cx="3708400" cy="3728702"/>
          </a:xfrm>
        </p:spPr>
        <p:txBody>
          <a:bodyPr/>
          <a:lstStyle/>
          <a:p>
            <a:pPr lvl="2"/>
            <a:r>
              <a:rPr lang="en-US" sz="1400" dirty="0"/>
              <a:t>Your Social Security benefits are one key piece in your retirement plan</a:t>
            </a:r>
          </a:p>
          <a:p>
            <a:pPr lvl="2"/>
            <a:r>
              <a:rPr lang="en-US" sz="1400" dirty="0"/>
              <a:t>Social Security is more than a retirement benefit – disability and survivors income</a:t>
            </a:r>
          </a:p>
          <a:p>
            <a:pPr lvl="2"/>
            <a:r>
              <a:rPr lang="en-US" sz="1400" dirty="0"/>
              <a:t>Only 55% of Baby Boomers have any savings in a retirement plan, 42% of those who have saved have less than $100,000</a:t>
            </a:r>
          </a:p>
          <a:p>
            <a:pPr lvl="2"/>
            <a:endParaRPr lang="en-US" sz="1400" dirty="0"/>
          </a:p>
        </p:txBody>
      </p:sp>
      <p:sp>
        <p:nvSpPr>
          <p:cNvPr id="5" name="Title 4"/>
          <p:cNvSpPr>
            <a:spLocks noGrp="1"/>
          </p:cNvSpPr>
          <p:nvPr>
            <p:ph type="title"/>
          </p:nvPr>
        </p:nvSpPr>
        <p:spPr/>
        <p:txBody>
          <a:bodyPr/>
          <a:lstStyle/>
          <a:p>
            <a:r>
              <a:rPr lang="en-US" dirty="0">
                <a:solidFill>
                  <a:schemeClr val="accent2"/>
                </a:solidFill>
              </a:rPr>
              <a:t>What Is Social Security?</a:t>
            </a:r>
          </a:p>
        </p:txBody>
      </p:sp>
      <p:sp>
        <p:nvSpPr>
          <p:cNvPr id="23" name="Content Placeholder 13"/>
          <p:cNvSpPr txBox="1">
            <a:spLocks/>
          </p:cNvSpPr>
          <p:nvPr/>
        </p:nvSpPr>
        <p:spPr>
          <a:xfrm>
            <a:off x="457197" y="1554163"/>
            <a:ext cx="8220456" cy="614697"/>
          </a:xfrm>
          <a:prstGeom prst="rect">
            <a:avLst/>
          </a:prstGeom>
        </p:spPr>
        <p:txBody>
          <a:bodyPr vert="horz" lIns="0" tIns="0" rIns="0" bIns="0" rtlCol="0">
            <a:noAutofit/>
          </a:bodyPr>
          <a:lstStyle>
            <a:lvl1pPr marL="0" indent="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2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2pPr>
            <a:lvl3pPr marL="227013" indent="-227013"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461963" indent="-234950"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4pPr>
            <a:lvl5pPr marL="687388" indent="-225425"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a:r>
              <a:rPr lang="en-US" sz="1400" dirty="0"/>
              <a:t>Social Security provides a safety net for eligible Americans that can supplement a pension, personal investments and savings. There are three types of benefits for you and your family: retirement, disability and survivors. </a:t>
            </a:r>
          </a:p>
        </p:txBody>
      </p:sp>
      <p:sp>
        <p:nvSpPr>
          <p:cNvPr id="24" name="Text Placeholder FN"/>
          <p:cNvSpPr txBox="1">
            <a:spLocks/>
          </p:cNvSpPr>
          <p:nvPr/>
        </p:nvSpPr>
        <p:spPr>
          <a:xfrm>
            <a:off x="457200" y="6197409"/>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lnSpc>
                <a:spcPct val="90000"/>
              </a:lnSpc>
              <a:buClr>
                <a:schemeClr val="tx1"/>
              </a:buClr>
            </a:pPr>
            <a:r>
              <a:rPr lang="en-US" sz="800" b="0" dirty="0">
                <a:solidFill>
                  <a:schemeClr val="tx1"/>
                </a:solidFill>
              </a:rPr>
              <a:t>“Fast Facts &amp; Figures About Social Security, 2017,” Social Security Administration.</a:t>
            </a:r>
          </a:p>
        </p:txBody>
      </p:sp>
      <p:graphicFrame>
        <p:nvGraphicFramePr>
          <p:cNvPr id="32" name="Content Placeholder 37"/>
          <p:cNvGraphicFramePr>
            <a:graphicFrameLocks noGrp="1"/>
          </p:cNvGraphicFramePr>
          <p:nvPr>
            <p:ph sz="quarter" idx="2"/>
            <p:extLst>
              <p:ext uri="{D42A27DB-BD31-4B8C-83A1-F6EECF244321}">
                <p14:modId xmlns:p14="http://schemas.microsoft.com/office/powerpoint/2010/main" val="82587003"/>
              </p:ext>
            </p:extLst>
          </p:nvPr>
        </p:nvGraphicFramePr>
        <p:xfrm>
          <a:off x="4587328" y="3087166"/>
          <a:ext cx="3932238" cy="3297238"/>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7812527" y="4325074"/>
            <a:ext cx="554639" cy="332399"/>
          </a:xfrm>
          <a:prstGeom prst="rect">
            <a:avLst/>
          </a:prstGeom>
          <a:noFill/>
        </p:spPr>
        <p:txBody>
          <a:bodyPr wrap="none" lIns="0" tIns="0" rIns="0" bIns="0" rtlCol="0" anchor="ctr" anchorCtr="0">
            <a:spAutoFit/>
          </a:bodyPr>
          <a:lstStyle/>
          <a:p>
            <a:pPr>
              <a:lnSpc>
                <a:spcPct val="90000"/>
              </a:lnSpc>
            </a:pPr>
            <a:r>
              <a:rPr lang="en-US" sz="1200" dirty="0">
                <a:latin typeface="+mn-lt"/>
              </a:rPr>
              <a:t>Social </a:t>
            </a:r>
            <a:br>
              <a:rPr lang="en-US" sz="1200" dirty="0">
                <a:latin typeface="+mn-lt"/>
              </a:rPr>
            </a:br>
            <a:r>
              <a:rPr lang="en-US" sz="1200" dirty="0">
                <a:latin typeface="+mn-lt"/>
              </a:rPr>
              <a:t>Security</a:t>
            </a:r>
          </a:p>
        </p:txBody>
      </p:sp>
      <p:sp>
        <p:nvSpPr>
          <p:cNvPr id="34" name="TextBox 33"/>
          <p:cNvSpPr txBox="1"/>
          <p:nvPr/>
        </p:nvSpPr>
        <p:spPr>
          <a:xfrm>
            <a:off x="6755415" y="3276571"/>
            <a:ext cx="384721" cy="203133"/>
          </a:xfrm>
          <a:prstGeom prst="rect">
            <a:avLst/>
          </a:prstGeom>
          <a:noFill/>
        </p:spPr>
        <p:txBody>
          <a:bodyPr wrap="none" lIns="0" tIns="0" rIns="0" bIns="0" rtlCol="0" anchor="ctr" anchorCtr="0">
            <a:spAutoFit/>
          </a:bodyPr>
          <a:lstStyle/>
          <a:p>
            <a:pPr>
              <a:lnSpc>
                <a:spcPct val="110000"/>
              </a:lnSpc>
            </a:pPr>
            <a:r>
              <a:rPr lang="en-US" sz="1200" dirty="0">
                <a:latin typeface="+mn-lt"/>
              </a:rPr>
              <a:t>Other</a:t>
            </a:r>
          </a:p>
        </p:txBody>
      </p:sp>
      <p:sp>
        <p:nvSpPr>
          <p:cNvPr id="35" name="TextBox 34"/>
          <p:cNvSpPr txBox="1"/>
          <p:nvPr/>
        </p:nvSpPr>
        <p:spPr>
          <a:xfrm>
            <a:off x="4866596" y="4504951"/>
            <a:ext cx="503343" cy="332399"/>
          </a:xfrm>
          <a:prstGeom prst="rect">
            <a:avLst/>
          </a:prstGeom>
          <a:noFill/>
        </p:spPr>
        <p:txBody>
          <a:bodyPr wrap="none" lIns="0" tIns="0" rIns="0" bIns="0" rtlCol="0" anchor="ctr" anchorCtr="0">
            <a:spAutoFit/>
          </a:bodyPr>
          <a:lstStyle/>
          <a:p>
            <a:pPr algn="r">
              <a:lnSpc>
                <a:spcPct val="90000"/>
              </a:lnSpc>
            </a:pPr>
            <a:r>
              <a:rPr lang="en-US" sz="1200" dirty="0">
                <a:latin typeface="+mn-lt"/>
              </a:rPr>
              <a:t>Asset</a:t>
            </a:r>
            <a:br>
              <a:rPr lang="en-US" sz="1200" dirty="0">
                <a:latin typeface="+mn-lt"/>
              </a:rPr>
            </a:br>
            <a:r>
              <a:rPr lang="en-US" sz="1200" dirty="0">
                <a:latin typeface="+mn-lt"/>
              </a:rPr>
              <a:t>Income</a:t>
            </a:r>
          </a:p>
        </p:txBody>
      </p:sp>
      <p:sp>
        <p:nvSpPr>
          <p:cNvPr id="36" name="TextBox 35"/>
          <p:cNvSpPr txBox="1"/>
          <p:nvPr/>
        </p:nvSpPr>
        <p:spPr>
          <a:xfrm>
            <a:off x="4978749" y="3815373"/>
            <a:ext cx="629980" cy="332399"/>
          </a:xfrm>
          <a:prstGeom prst="rect">
            <a:avLst/>
          </a:prstGeom>
          <a:noFill/>
        </p:spPr>
        <p:txBody>
          <a:bodyPr wrap="none" lIns="0" tIns="0" rIns="0" bIns="0" rtlCol="0" anchor="ctr" anchorCtr="0">
            <a:spAutoFit/>
          </a:bodyPr>
          <a:lstStyle/>
          <a:p>
            <a:pPr algn="r">
              <a:lnSpc>
                <a:spcPct val="90000"/>
              </a:lnSpc>
            </a:pPr>
            <a:r>
              <a:rPr lang="en-US" sz="1200" dirty="0">
                <a:latin typeface="+mn-lt"/>
              </a:rPr>
              <a:t>Private</a:t>
            </a:r>
            <a:br>
              <a:rPr lang="en-US" sz="1200" dirty="0">
                <a:latin typeface="+mn-lt"/>
              </a:rPr>
            </a:br>
            <a:r>
              <a:rPr lang="en-US" sz="1200" dirty="0">
                <a:latin typeface="+mn-lt"/>
              </a:rPr>
              <a:t>Pensions</a:t>
            </a:r>
          </a:p>
        </p:txBody>
      </p:sp>
      <p:sp>
        <p:nvSpPr>
          <p:cNvPr id="37" name="TextBox 36"/>
          <p:cNvSpPr txBox="1"/>
          <p:nvPr/>
        </p:nvSpPr>
        <p:spPr>
          <a:xfrm>
            <a:off x="4931460" y="3211939"/>
            <a:ext cx="1354537" cy="332399"/>
          </a:xfrm>
          <a:prstGeom prst="rect">
            <a:avLst/>
          </a:prstGeom>
          <a:noFill/>
        </p:spPr>
        <p:txBody>
          <a:bodyPr wrap="none" lIns="0" tIns="0" rIns="0" bIns="0" rtlCol="0" anchor="ctr" anchorCtr="0">
            <a:spAutoFit/>
          </a:bodyPr>
          <a:lstStyle/>
          <a:p>
            <a:pPr algn="r">
              <a:lnSpc>
                <a:spcPct val="90000"/>
              </a:lnSpc>
            </a:pPr>
            <a:r>
              <a:rPr lang="en-US" sz="1200" dirty="0">
                <a:latin typeface="+mn-lt"/>
              </a:rPr>
              <a:t>Government</a:t>
            </a:r>
            <a:br>
              <a:rPr lang="en-US" sz="1200" dirty="0">
                <a:latin typeface="+mn-lt"/>
              </a:rPr>
            </a:br>
            <a:r>
              <a:rPr lang="en-US" sz="1200" dirty="0">
                <a:latin typeface="+mn-lt"/>
              </a:rPr>
              <a:t>Employee Pensions</a:t>
            </a:r>
          </a:p>
        </p:txBody>
      </p:sp>
      <p:sp>
        <p:nvSpPr>
          <p:cNvPr id="38" name="TextBox 37"/>
          <p:cNvSpPr txBox="1"/>
          <p:nvPr/>
        </p:nvSpPr>
        <p:spPr>
          <a:xfrm>
            <a:off x="6343443" y="5356547"/>
            <a:ext cx="604333" cy="184666"/>
          </a:xfrm>
          <a:prstGeom prst="rect">
            <a:avLst/>
          </a:prstGeom>
          <a:noFill/>
        </p:spPr>
        <p:txBody>
          <a:bodyPr wrap="none" lIns="0" tIns="0" rIns="0" bIns="0" rtlCol="0" anchor="ctr" anchorCtr="0">
            <a:spAutoFit/>
          </a:bodyPr>
          <a:lstStyle/>
          <a:p>
            <a:r>
              <a:rPr lang="en-US" sz="1200" dirty="0">
                <a:latin typeface="+mn-lt"/>
              </a:rPr>
              <a:t>Earnings</a:t>
            </a:r>
          </a:p>
        </p:txBody>
      </p:sp>
      <p:sp>
        <p:nvSpPr>
          <p:cNvPr id="6" name="Isosceles Triangle 5"/>
          <p:cNvSpPr/>
          <p:nvPr/>
        </p:nvSpPr>
        <p:spPr>
          <a:xfrm rot="5400000">
            <a:off x="2718883" y="3908931"/>
            <a:ext cx="3472873" cy="125412"/>
          </a:xfrm>
          <a:custGeom>
            <a:avLst/>
            <a:gdLst>
              <a:gd name="connsiteX0" fmla="*/ 3472873 w 3564313"/>
              <a:gd name="connsiteY0" fmla="*/ 1150648 h 1242088"/>
              <a:gd name="connsiteX1" fmla="*/ 0 w 3564313"/>
              <a:gd name="connsiteY1" fmla="*/ 1150648 h 1242088"/>
              <a:gd name="connsiteX2" fmla="*/ 0 w 3564313"/>
              <a:gd name="connsiteY2" fmla="*/ 125412 h 1242088"/>
              <a:gd name="connsiteX3" fmla="*/ 1611024 w 3564313"/>
              <a:gd name="connsiteY3" fmla="*/ 125412 h 1242088"/>
              <a:gd name="connsiteX4" fmla="*/ 1736436 w 3564313"/>
              <a:gd name="connsiteY4" fmla="*/ 0 h 1242088"/>
              <a:gd name="connsiteX5" fmla="*/ 1861848 w 3564313"/>
              <a:gd name="connsiteY5" fmla="*/ 125412 h 1242088"/>
              <a:gd name="connsiteX6" fmla="*/ 3472873 w 3564313"/>
              <a:gd name="connsiteY6" fmla="*/ 125412 h 1242088"/>
              <a:gd name="connsiteX7" fmla="*/ 3564313 w 3564313"/>
              <a:gd name="connsiteY7" fmla="*/ 1242088 h 1242088"/>
              <a:gd name="connsiteX0" fmla="*/ 0 w 3564313"/>
              <a:gd name="connsiteY0" fmla="*/ 1150648 h 1242088"/>
              <a:gd name="connsiteX1" fmla="*/ 0 w 3564313"/>
              <a:gd name="connsiteY1" fmla="*/ 125412 h 1242088"/>
              <a:gd name="connsiteX2" fmla="*/ 1611024 w 3564313"/>
              <a:gd name="connsiteY2" fmla="*/ 125412 h 1242088"/>
              <a:gd name="connsiteX3" fmla="*/ 1736436 w 3564313"/>
              <a:gd name="connsiteY3" fmla="*/ 0 h 1242088"/>
              <a:gd name="connsiteX4" fmla="*/ 1861848 w 3564313"/>
              <a:gd name="connsiteY4" fmla="*/ 125412 h 1242088"/>
              <a:gd name="connsiteX5" fmla="*/ 3472873 w 3564313"/>
              <a:gd name="connsiteY5" fmla="*/ 125412 h 1242088"/>
              <a:gd name="connsiteX6" fmla="*/ 3564313 w 3564313"/>
              <a:gd name="connsiteY6" fmla="*/ 1242088 h 1242088"/>
              <a:gd name="connsiteX0" fmla="*/ 0 w 3472873"/>
              <a:gd name="connsiteY0" fmla="*/ 1150648 h 1150648"/>
              <a:gd name="connsiteX1" fmla="*/ 0 w 3472873"/>
              <a:gd name="connsiteY1" fmla="*/ 125412 h 1150648"/>
              <a:gd name="connsiteX2" fmla="*/ 1611024 w 3472873"/>
              <a:gd name="connsiteY2" fmla="*/ 125412 h 1150648"/>
              <a:gd name="connsiteX3" fmla="*/ 1736436 w 3472873"/>
              <a:gd name="connsiteY3" fmla="*/ 0 h 1150648"/>
              <a:gd name="connsiteX4" fmla="*/ 1861848 w 3472873"/>
              <a:gd name="connsiteY4" fmla="*/ 125412 h 1150648"/>
              <a:gd name="connsiteX5" fmla="*/ 3472873 w 3472873"/>
              <a:gd name="connsiteY5" fmla="*/ 125412 h 1150648"/>
              <a:gd name="connsiteX0" fmla="*/ 0 w 3472873"/>
              <a:gd name="connsiteY0" fmla="*/ 125412 h 125412"/>
              <a:gd name="connsiteX1" fmla="*/ 1611024 w 3472873"/>
              <a:gd name="connsiteY1" fmla="*/ 125412 h 125412"/>
              <a:gd name="connsiteX2" fmla="*/ 1736436 w 3472873"/>
              <a:gd name="connsiteY2" fmla="*/ 0 h 125412"/>
              <a:gd name="connsiteX3" fmla="*/ 1861848 w 3472873"/>
              <a:gd name="connsiteY3" fmla="*/ 125412 h 125412"/>
              <a:gd name="connsiteX4" fmla="*/ 3472873 w 3472873"/>
              <a:gd name="connsiteY4" fmla="*/ 125412 h 12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873" h="125412">
                <a:moveTo>
                  <a:pt x="0" y="125412"/>
                </a:moveTo>
                <a:lnTo>
                  <a:pt x="1611024" y="125412"/>
                </a:lnTo>
                <a:lnTo>
                  <a:pt x="1736436" y="0"/>
                </a:lnTo>
                <a:lnTo>
                  <a:pt x="1861848" y="125412"/>
                </a:lnTo>
                <a:lnTo>
                  <a:pt x="3472873" y="125412"/>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4716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2"/>
                </a:solidFill>
              </a:rPr>
              <a:t>How Much Do Americans Rely on Social Security?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1662113"/>
            <a:ext cx="588645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1A51CB81-792D-4DDA-9082-5DBC94B40E2F}"/>
              </a:ext>
            </a:extLst>
          </p:cNvPr>
          <p:cNvSpPr txBox="1"/>
          <p:nvPr/>
        </p:nvSpPr>
        <p:spPr>
          <a:xfrm>
            <a:off x="1628775" y="1662113"/>
            <a:ext cx="5813203" cy="615553"/>
          </a:xfrm>
          <a:prstGeom prst="rect">
            <a:avLst/>
          </a:prstGeom>
          <a:solidFill>
            <a:srgbClr val="FFFFFF"/>
          </a:solidFill>
        </p:spPr>
        <p:txBody>
          <a:bodyPr wrap="square" lIns="0" tIns="0" rIns="0" bIns="0" rtlCol="0">
            <a:spAutoFit/>
          </a:bodyPr>
          <a:lstStyle/>
          <a:p>
            <a:r>
              <a:rPr lang="en-US" sz="2000" dirty="0"/>
              <a:t>The average monthly check is $1475. For women the average amount is $1,297 per month. </a:t>
            </a:r>
          </a:p>
        </p:txBody>
      </p:sp>
    </p:spTree>
    <p:extLst>
      <p:ext uri="{BB962C8B-B14F-4D97-AF65-F5344CB8AC3E}">
        <p14:creationId xmlns:p14="http://schemas.microsoft.com/office/powerpoint/2010/main" val="2915550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solidFill>
              </a:rPr>
              <a:t>Incomes of Social Security Recipients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990" y="1477578"/>
            <a:ext cx="471487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788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7A7A31-72A0-4A4A-99D2-ED8E0A68E5AC}"/>
              </a:ext>
            </a:extLst>
          </p:cNvPr>
          <p:cNvSpPr>
            <a:spLocks noGrp="1"/>
          </p:cNvSpPr>
          <p:nvPr>
            <p:ph type="title"/>
          </p:nvPr>
        </p:nvSpPr>
        <p:spPr/>
        <p:txBody>
          <a:bodyPr/>
          <a:lstStyle/>
          <a:p>
            <a:r>
              <a:rPr lang="en-US" dirty="0"/>
              <a:t>Maximum Benefits</a:t>
            </a:r>
          </a:p>
        </p:txBody>
      </p:sp>
      <p:sp>
        <p:nvSpPr>
          <p:cNvPr id="4" name="Rectangle 3">
            <a:extLst>
              <a:ext uri="{FF2B5EF4-FFF2-40B4-BE49-F238E27FC236}">
                <a16:creationId xmlns:a16="http://schemas.microsoft.com/office/drawing/2014/main" id="{8AC750EE-E318-4DA8-AF9C-1B48C04D94EC}"/>
              </a:ext>
            </a:extLst>
          </p:cNvPr>
          <p:cNvSpPr/>
          <p:nvPr/>
        </p:nvSpPr>
        <p:spPr>
          <a:xfrm>
            <a:off x="705775" y="2228671"/>
            <a:ext cx="4572000" cy="1754326"/>
          </a:xfrm>
          <a:prstGeom prst="rect">
            <a:avLst/>
          </a:prstGeom>
        </p:spPr>
        <p:txBody>
          <a:bodyPr>
            <a:spAutoFit/>
          </a:bodyPr>
          <a:lstStyle/>
          <a:p>
            <a:r>
              <a:rPr lang="en-US" dirty="0"/>
              <a:t>$3,790 for someone who files at age 70. </a:t>
            </a:r>
          </a:p>
          <a:p>
            <a:endParaRPr lang="en-US" dirty="0"/>
          </a:p>
          <a:p>
            <a:r>
              <a:rPr lang="en-US" dirty="0"/>
              <a:t>$3,011 for someone who files at </a:t>
            </a:r>
            <a:r>
              <a:rPr lang="en-US" dirty="0">
                <a:hlinkClick r:id="rId2"/>
              </a:rPr>
              <a:t>full retirement age</a:t>
            </a:r>
            <a:r>
              <a:rPr lang="en-US" dirty="0"/>
              <a:t> (currently 66).</a:t>
            </a:r>
          </a:p>
          <a:p>
            <a:endParaRPr lang="en-US" dirty="0"/>
          </a:p>
          <a:p>
            <a:r>
              <a:rPr lang="en-US" dirty="0"/>
              <a:t>$2,265 for someone who files at 62.</a:t>
            </a:r>
          </a:p>
        </p:txBody>
      </p:sp>
      <p:pic>
        <p:nvPicPr>
          <p:cNvPr id="5" name="Picture 2" descr="Image result for stack of money clip art">
            <a:extLst>
              <a:ext uri="{FF2B5EF4-FFF2-40B4-BE49-F238E27FC236}">
                <a16:creationId xmlns:a16="http://schemas.microsoft.com/office/drawing/2014/main" id="{6B55392C-0CE1-45A2-A55A-40F0B61C9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42" y="3495056"/>
            <a:ext cx="2707849" cy="24336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4164075-6682-4E5D-ADA8-ADF2D5B887C4}"/>
              </a:ext>
            </a:extLst>
          </p:cNvPr>
          <p:cNvSpPr txBox="1"/>
          <p:nvPr/>
        </p:nvSpPr>
        <p:spPr>
          <a:xfrm flipH="1">
            <a:off x="457200" y="6123800"/>
            <a:ext cx="3155947" cy="184666"/>
          </a:xfrm>
          <a:prstGeom prst="rect">
            <a:avLst/>
          </a:prstGeom>
          <a:noFill/>
        </p:spPr>
        <p:txBody>
          <a:bodyPr wrap="square" lIns="0" tIns="0" rIns="0" bIns="0" rtlCol="0">
            <a:spAutoFit/>
          </a:bodyPr>
          <a:lstStyle/>
          <a:p>
            <a:r>
              <a:rPr lang="en-US" sz="1200" dirty="0"/>
              <a:t>SSA.gov January 2020</a:t>
            </a:r>
          </a:p>
        </p:txBody>
      </p:sp>
    </p:spTree>
    <p:extLst>
      <p:ext uri="{BB962C8B-B14F-4D97-AF65-F5344CB8AC3E}">
        <p14:creationId xmlns:p14="http://schemas.microsoft.com/office/powerpoint/2010/main" val="3254831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a:xfrm>
            <a:off x="1657349" y="2859089"/>
            <a:ext cx="3152775" cy="1522412"/>
          </a:xfrm>
        </p:spPr>
        <p:txBody>
          <a:bodyPr/>
          <a:lstStyle/>
          <a:p>
            <a:r>
              <a:rPr lang="en-US" dirty="0"/>
              <a:t>Many people think Social Security will cover most of their expenses in retirement, but the truth is that it will provide about 32% of pre-retirement income. </a:t>
            </a:r>
          </a:p>
        </p:txBody>
      </p:sp>
      <p:sp>
        <p:nvSpPr>
          <p:cNvPr id="4" name="Title 3"/>
          <p:cNvSpPr>
            <a:spLocks noGrp="1"/>
          </p:cNvSpPr>
          <p:nvPr>
            <p:ph type="title"/>
          </p:nvPr>
        </p:nvSpPr>
        <p:spPr/>
        <p:txBody>
          <a:bodyPr/>
          <a:lstStyle/>
          <a:p>
            <a:r>
              <a:rPr lang="en-US" dirty="0">
                <a:solidFill>
                  <a:schemeClr val="accent2"/>
                </a:solidFill>
              </a:rPr>
              <a:t>What can Social Security Cover</a:t>
            </a:r>
            <a:r>
              <a:rPr lang="en-US" dirty="0"/>
              <a:t>	</a:t>
            </a:r>
          </a:p>
        </p:txBody>
      </p:sp>
      <p:pic>
        <p:nvPicPr>
          <p:cNvPr id="1026" name="Picture 2" descr="Image result for stack of money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326" y="2495550"/>
            <a:ext cx="2707849" cy="24336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1025" y="5819775"/>
            <a:ext cx="7023269" cy="184666"/>
          </a:xfrm>
          <a:prstGeom prst="rect">
            <a:avLst/>
          </a:prstGeom>
          <a:noFill/>
        </p:spPr>
        <p:txBody>
          <a:bodyPr wrap="none" lIns="0" tIns="0" rIns="0" bIns="0" rtlCol="0">
            <a:spAutoFit/>
          </a:bodyPr>
          <a:lstStyle/>
          <a:p>
            <a:r>
              <a:rPr lang="en-US" sz="1200" dirty="0"/>
              <a:t>*LIMRA Retirement Income Reference Book, 2012. “Sources of Retirement Income study”, LIMRA 2011</a:t>
            </a:r>
          </a:p>
        </p:txBody>
      </p:sp>
    </p:spTree>
    <p:extLst>
      <p:ext uri="{BB962C8B-B14F-4D97-AF65-F5344CB8AC3E}">
        <p14:creationId xmlns:p14="http://schemas.microsoft.com/office/powerpoint/2010/main" val="1664740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r>
              <a:rPr lang="en-US" dirty="0"/>
              <a:t>Average Social Security Payment = $1,475  per month,  $17,700 per year</a:t>
            </a:r>
          </a:p>
          <a:p>
            <a:r>
              <a:rPr lang="en-US" dirty="0"/>
              <a:t>National Average Expenses:</a:t>
            </a:r>
          </a:p>
          <a:p>
            <a:pPr lvl="1"/>
            <a:r>
              <a:rPr lang="en-US" dirty="0"/>
              <a:t>Medicare Part B minimum payment 			$144.60</a:t>
            </a:r>
          </a:p>
          <a:p>
            <a:pPr lvl="1"/>
            <a:r>
              <a:rPr lang="en-US" dirty="0"/>
              <a:t>Food						$200</a:t>
            </a:r>
          </a:p>
          <a:p>
            <a:pPr lvl="1"/>
            <a:r>
              <a:rPr lang="en-US" dirty="0"/>
              <a:t>Rent average one bedroom				$1,040</a:t>
            </a:r>
          </a:p>
          <a:p>
            <a:pPr lvl="1"/>
            <a:r>
              <a:rPr lang="en-US" dirty="0"/>
              <a:t>Utilities (Elec,Gas, H20, Garbage)			$320</a:t>
            </a:r>
          </a:p>
          <a:p>
            <a:pPr lvl="1"/>
            <a:r>
              <a:rPr lang="en-US" dirty="0"/>
              <a:t>Additional Healthcare – dentist, eyes, prescriptions		$250</a:t>
            </a:r>
          </a:p>
          <a:p>
            <a:pPr lvl="1"/>
            <a:r>
              <a:rPr lang="en-US" dirty="0"/>
              <a:t>Transportation (having car)				$300</a:t>
            </a:r>
          </a:p>
          <a:p>
            <a:pPr lvl="1"/>
            <a:r>
              <a:rPr lang="en-US" dirty="0"/>
              <a:t>TOTAL					</a:t>
            </a:r>
            <a:r>
              <a:rPr lang="en-US" sz="2000" dirty="0">
                <a:solidFill>
                  <a:srgbClr val="FF0000"/>
                </a:solidFill>
              </a:rPr>
              <a:t>$2,255</a:t>
            </a:r>
          </a:p>
          <a:p>
            <a:pPr lvl="1"/>
            <a:r>
              <a:rPr lang="en-US" dirty="0"/>
              <a:t>Own home – average mo. property tax - $270.50, home repairs/maintenance -$200/mo.</a:t>
            </a:r>
          </a:p>
          <a:p>
            <a:pPr lvl="1"/>
            <a:r>
              <a:rPr lang="en-US" dirty="0"/>
              <a:t>No car uses public transportation - $100/mo.</a:t>
            </a:r>
          </a:p>
          <a:p>
            <a:pPr lvl="1"/>
            <a:r>
              <a:rPr lang="en-US" dirty="0"/>
              <a:t>New Total - </a:t>
            </a:r>
            <a:r>
              <a:rPr lang="en-US" dirty="0">
                <a:solidFill>
                  <a:srgbClr val="F88608"/>
                </a:solidFill>
              </a:rPr>
              <a:t>$1554, $1354 with no car and own home</a:t>
            </a:r>
          </a:p>
        </p:txBody>
      </p:sp>
      <p:sp>
        <p:nvSpPr>
          <p:cNvPr id="3" name="Title 2"/>
          <p:cNvSpPr>
            <a:spLocks noGrp="1"/>
          </p:cNvSpPr>
          <p:nvPr>
            <p:ph type="title"/>
          </p:nvPr>
        </p:nvSpPr>
        <p:spPr/>
        <p:txBody>
          <a:bodyPr/>
          <a:lstStyle/>
          <a:p>
            <a:r>
              <a:rPr lang="en-US" dirty="0">
                <a:solidFill>
                  <a:schemeClr val="accent2"/>
                </a:solidFill>
              </a:rPr>
              <a:t>How Far Does Social Security Go?</a:t>
            </a:r>
          </a:p>
        </p:txBody>
      </p:sp>
    </p:spTree>
    <p:extLst>
      <p:ext uri="{BB962C8B-B14F-4D97-AF65-F5344CB8AC3E}">
        <p14:creationId xmlns:p14="http://schemas.microsoft.com/office/powerpoint/2010/main" val="1811310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2"/>
                </a:solidFill>
              </a:rPr>
              <a:t>Qualifying for Social Security Benefits</a:t>
            </a:r>
          </a:p>
        </p:txBody>
      </p:sp>
      <p:sp>
        <p:nvSpPr>
          <p:cNvPr id="23" name="Content Placeholder 13"/>
          <p:cNvSpPr txBox="1">
            <a:spLocks/>
          </p:cNvSpPr>
          <p:nvPr/>
        </p:nvSpPr>
        <p:spPr>
          <a:xfrm>
            <a:off x="457197" y="1554163"/>
            <a:ext cx="8220456" cy="614697"/>
          </a:xfrm>
          <a:prstGeom prst="rect">
            <a:avLst/>
          </a:prstGeom>
        </p:spPr>
        <p:txBody>
          <a:bodyPr vert="horz" lIns="0" tIns="0" rIns="0" bIns="0" rtlCol="0">
            <a:noAutofit/>
          </a:bodyPr>
          <a:lstStyle>
            <a:lvl1pPr marL="0" indent="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2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2pPr>
            <a:lvl3pPr marL="227013" indent="-227013"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461963" indent="-234950"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4pPr>
            <a:lvl5pPr marL="687388" indent="-225425"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a:r>
              <a:rPr lang="en-US" sz="1400" dirty="0"/>
              <a:t>When you work and pay Social Security taxes, you earn a minimum of four credits, or building blocks, per year toward your benefits.</a:t>
            </a:r>
          </a:p>
        </p:txBody>
      </p:sp>
      <p:sp>
        <p:nvSpPr>
          <p:cNvPr id="24" name="Text Placeholder FN"/>
          <p:cNvSpPr txBox="1">
            <a:spLocks/>
          </p:cNvSpPr>
          <p:nvPr/>
        </p:nvSpPr>
        <p:spPr>
          <a:xfrm>
            <a:off x="457200" y="6201308"/>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US" sz="800" b="0" dirty="0">
                <a:solidFill>
                  <a:schemeClr val="tx1"/>
                </a:solidFill>
              </a:rPr>
              <a:t>Social Security Fact Sheet, </a:t>
            </a:r>
            <a:r>
              <a:rPr lang="en-US" sz="800" dirty="0">
                <a:solidFill>
                  <a:schemeClr val="tx1"/>
                </a:solidFill>
                <a:hlinkClick r:id="rId3"/>
              </a:rPr>
              <a:t>http://www.socialsecurity.gov</a:t>
            </a:r>
            <a:r>
              <a:rPr lang="en-US" sz="800" b="0" dirty="0">
                <a:solidFill>
                  <a:schemeClr val="tx1"/>
                </a:solidFill>
              </a:rPr>
              <a:t>, 2018, 2019Social Security Changes Fact Sheet </a:t>
            </a:r>
            <a:r>
              <a:rPr lang="en-US" sz="800" dirty="0">
                <a:solidFill>
                  <a:schemeClr val="tx1"/>
                </a:solidFill>
                <a:hlinkClick r:id="rId4"/>
              </a:rPr>
              <a:t>https://www.ssa.gov/news/press/factsheets/colafacts2019.pdf</a:t>
            </a:r>
            <a:r>
              <a:rPr lang="en-US" sz="800" dirty="0">
                <a:solidFill>
                  <a:schemeClr val="tx1"/>
                </a:solidFill>
              </a:rPr>
              <a:t>.</a:t>
            </a:r>
          </a:p>
          <a:p>
            <a:pPr marL="171450" indent="-171450">
              <a:lnSpc>
                <a:spcPct val="90000"/>
              </a:lnSpc>
              <a:buClr>
                <a:schemeClr val="tx1"/>
              </a:buClr>
            </a:pPr>
            <a:r>
              <a:rPr lang="en-US" sz="800" b="0" dirty="0">
                <a:solidFill>
                  <a:schemeClr val="tx1"/>
                </a:solidFill>
              </a:rPr>
              <a:t>For those born 1929 or later.</a:t>
            </a:r>
          </a:p>
        </p:txBody>
      </p:sp>
      <p:grpSp>
        <p:nvGrpSpPr>
          <p:cNvPr id="5148" name="Group 5147"/>
          <p:cNvGrpSpPr>
            <a:grpSpLocks noChangeAspect="1"/>
          </p:cNvGrpSpPr>
          <p:nvPr/>
        </p:nvGrpSpPr>
        <p:grpSpPr>
          <a:xfrm>
            <a:off x="1330673" y="2488269"/>
            <a:ext cx="882503" cy="914400"/>
            <a:chOff x="1177592" y="2488270"/>
            <a:chExt cx="879123" cy="910898"/>
          </a:xfrm>
        </p:grpSpPr>
        <p:sp>
          <p:nvSpPr>
            <p:cNvPr id="14" name="Freeform 6"/>
            <p:cNvSpPr>
              <a:spLocks/>
            </p:cNvSpPr>
            <p:nvPr/>
          </p:nvSpPr>
          <p:spPr bwMode="auto">
            <a:xfrm>
              <a:off x="1659521" y="3196550"/>
              <a:ext cx="114353" cy="115333"/>
            </a:xfrm>
            <a:custGeom>
              <a:avLst/>
              <a:gdLst>
                <a:gd name="T0" fmla="*/ 97 w 97"/>
                <a:gd name="T1" fmla="*/ 89 h 98"/>
                <a:gd name="T2" fmla="*/ 88 w 97"/>
                <a:gd name="T3" fmla="*/ 98 h 98"/>
                <a:gd name="T4" fmla="*/ 10 w 97"/>
                <a:gd name="T5" fmla="*/ 98 h 98"/>
                <a:gd name="T6" fmla="*/ 0 w 97"/>
                <a:gd name="T7" fmla="*/ 89 h 98"/>
                <a:gd name="T8" fmla="*/ 0 w 97"/>
                <a:gd name="T9" fmla="*/ 10 h 98"/>
                <a:gd name="T10" fmla="*/ 10 w 97"/>
                <a:gd name="T11" fmla="*/ 0 h 98"/>
                <a:gd name="T12" fmla="*/ 88 w 97"/>
                <a:gd name="T13" fmla="*/ 0 h 98"/>
                <a:gd name="T14" fmla="*/ 97 w 97"/>
                <a:gd name="T15" fmla="*/ 10 h 98"/>
                <a:gd name="T16" fmla="*/ 97 w 97"/>
                <a:gd name="T17"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8">
                  <a:moveTo>
                    <a:pt x="97" y="89"/>
                  </a:moveTo>
                  <a:cubicBezTo>
                    <a:pt x="97" y="94"/>
                    <a:pt x="93" y="98"/>
                    <a:pt x="88" y="98"/>
                  </a:cubicBezTo>
                  <a:cubicBezTo>
                    <a:pt x="10" y="98"/>
                    <a:pt x="10" y="98"/>
                    <a:pt x="10" y="98"/>
                  </a:cubicBezTo>
                  <a:cubicBezTo>
                    <a:pt x="4" y="98"/>
                    <a:pt x="0" y="94"/>
                    <a:pt x="0" y="89"/>
                  </a:cubicBezTo>
                  <a:cubicBezTo>
                    <a:pt x="0" y="10"/>
                    <a:pt x="0" y="10"/>
                    <a:pt x="0" y="10"/>
                  </a:cubicBezTo>
                  <a:cubicBezTo>
                    <a:pt x="0" y="5"/>
                    <a:pt x="4" y="0"/>
                    <a:pt x="10" y="0"/>
                  </a:cubicBezTo>
                  <a:cubicBezTo>
                    <a:pt x="88" y="0"/>
                    <a:pt x="88" y="0"/>
                    <a:pt x="88" y="0"/>
                  </a:cubicBezTo>
                  <a:cubicBezTo>
                    <a:pt x="93" y="0"/>
                    <a:pt x="97" y="5"/>
                    <a:pt x="97" y="10"/>
                  </a:cubicBezTo>
                  <a:lnTo>
                    <a:pt x="97" y="89"/>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p:cNvSpPr>
            <p:nvPr/>
          </p:nvSpPr>
          <p:spPr bwMode="auto">
            <a:xfrm>
              <a:off x="1268407" y="3196550"/>
              <a:ext cx="114157" cy="115333"/>
            </a:xfrm>
            <a:custGeom>
              <a:avLst/>
              <a:gdLst>
                <a:gd name="T0" fmla="*/ 97 w 97"/>
                <a:gd name="T1" fmla="*/ 89 h 98"/>
                <a:gd name="T2" fmla="*/ 88 w 97"/>
                <a:gd name="T3" fmla="*/ 98 h 98"/>
                <a:gd name="T4" fmla="*/ 9 w 97"/>
                <a:gd name="T5" fmla="*/ 98 h 98"/>
                <a:gd name="T6" fmla="*/ 0 w 97"/>
                <a:gd name="T7" fmla="*/ 89 h 98"/>
                <a:gd name="T8" fmla="*/ 0 w 97"/>
                <a:gd name="T9" fmla="*/ 10 h 98"/>
                <a:gd name="T10" fmla="*/ 9 w 97"/>
                <a:gd name="T11" fmla="*/ 0 h 98"/>
                <a:gd name="T12" fmla="*/ 88 w 97"/>
                <a:gd name="T13" fmla="*/ 0 h 98"/>
                <a:gd name="T14" fmla="*/ 97 w 97"/>
                <a:gd name="T15" fmla="*/ 10 h 98"/>
                <a:gd name="T16" fmla="*/ 97 w 97"/>
                <a:gd name="T17"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8">
                  <a:moveTo>
                    <a:pt x="97" y="89"/>
                  </a:moveTo>
                  <a:cubicBezTo>
                    <a:pt x="97" y="94"/>
                    <a:pt x="93" y="98"/>
                    <a:pt x="88" y="98"/>
                  </a:cubicBezTo>
                  <a:cubicBezTo>
                    <a:pt x="9" y="98"/>
                    <a:pt x="9" y="98"/>
                    <a:pt x="9" y="98"/>
                  </a:cubicBezTo>
                  <a:cubicBezTo>
                    <a:pt x="4" y="98"/>
                    <a:pt x="0" y="94"/>
                    <a:pt x="0" y="89"/>
                  </a:cubicBezTo>
                  <a:cubicBezTo>
                    <a:pt x="0" y="10"/>
                    <a:pt x="0" y="10"/>
                    <a:pt x="0" y="10"/>
                  </a:cubicBezTo>
                  <a:cubicBezTo>
                    <a:pt x="0" y="5"/>
                    <a:pt x="4" y="0"/>
                    <a:pt x="9" y="0"/>
                  </a:cubicBezTo>
                  <a:cubicBezTo>
                    <a:pt x="88" y="0"/>
                    <a:pt x="88" y="0"/>
                    <a:pt x="88" y="0"/>
                  </a:cubicBezTo>
                  <a:cubicBezTo>
                    <a:pt x="93" y="0"/>
                    <a:pt x="97" y="5"/>
                    <a:pt x="97" y="10"/>
                  </a:cubicBezTo>
                  <a:lnTo>
                    <a:pt x="97" y="89"/>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
            <p:cNvSpPr>
              <a:spLocks/>
            </p:cNvSpPr>
            <p:nvPr/>
          </p:nvSpPr>
          <p:spPr bwMode="auto">
            <a:xfrm>
              <a:off x="1463964" y="3196550"/>
              <a:ext cx="114353" cy="115333"/>
            </a:xfrm>
            <a:custGeom>
              <a:avLst/>
              <a:gdLst>
                <a:gd name="T0" fmla="*/ 97 w 97"/>
                <a:gd name="T1" fmla="*/ 89 h 98"/>
                <a:gd name="T2" fmla="*/ 88 w 97"/>
                <a:gd name="T3" fmla="*/ 98 h 98"/>
                <a:gd name="T4" fmla="*/ 9 w 97"/>
                <a:gd name="T5" fmla="*/ 98 h 98"/>
                <a:gd name="T6" fmla="*/ 0 w 97"/>
                <a:gd name="T7" fmla="*/ 89 h 98"/>
                <a:gd name="T8" fmla="*/ 0 w 97"/>
                <a:gd name="T9" fmla="*/ 10 h 98"/>
                <a:gd name="T10" fmla="*/ 9 w 97"/>
                <a:gd name="T11" fmla="*/ 0 h 98"/>
                <a:gd name="T12" fmla="*/ 88 w 97"/>
                <a:gd name="T13" fmla="*/ 0 h 98"/>
                <a:gd name="T14" fmla="*/ 97 w 97"/>
                <a:gd name="T15" fmla="*/ 10 h 98"/>
                <a:gd name="T16" fmla="*/ 97 w 97"/>
                <a:gd name="T17"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8">
                  <a:moveTo>
                    <a:pt x="97" y="89"/>
                  </a:moveTo>
                  <a:cubicBezTo>
                    <a:pt x="97" y="94"/>
                    <a:pt x="93" y="98"/>
                    <a:pt x="88" y="98"/>
                  </a:cubicBezTo>
                  <a:cubicBezTo>
                    <a:pt x="9" y="98"/>
                    <a:pt x="9" y="98"/>
                    <a:pt x="9" y="98"/>
                  </a:cubicBezTo>
                  <a:cubicBezTo>
                    <a:pt x="4" y="98"/>
                    <a:pt x="0" y="94"/>
                    <a:pt x="0" y="89"/>
                  </a:cubicBezTo>
                  <a:cubicBezTo>
                    <a:pt x="0" y="10"/>
                    <a:pt x="0" y="10"/>
                    <a:pt x="0" y="10"/>
                  </a:cubicBezTo>
                  <a:cubicBezTo>
                    <a:pt x="0" y="5"/>
                    <a:pt x="4" y="0"/>
                    <a:pt x="9" y="0"/>
                  </a:cubicBezTo>
                  <a:cubicBezTo>
                    <a:pt x="88" y="0"/>
                    <a:pt x="88" y="0"/>
                    <a:pt x="88" y="0"/>
                  </a:cubicBezTo>
                  <a:cubicBezTo>
                    <a:pt x="93" y="0"/>
                    <a:pt x="97" y="5"/>
                    <a:pt x="97" y="10"/>
                  </a:cubicBezTo>
                  <a:lnTo>
                    <a:pt x="97" y="89"/>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9"/>
            <p:cNvSpPr>
              <a:spLocks/>
            </p:cNvSpPr>
            <p:nvPr/>
          </p:nvSpPr>
          <p:spPr bwMode="auto">
            <a:xfrm>
              <a:off x="1855274" y="3004328"/>
              <a:ext cx="115333" cy="114353"/>
            </a:xfrm>
            <a:custGeom>
              <a:avLst/>
              <a:gdLst>
                <a:gd name="T0" fmla="*/ 98 w 98"/>
                <a:gd name="T1" fmla="*/ 88 h 97"/>
                <a:gd name="T2" fmla="*/ 88 w 98"/>
                <a:gd name="T3" fmla="*/ 97 h 97"/>
                <a:gd name="T4" fmla="*/ 10 w 98"/>
                <a:gd name="T5" fmla="*/ 97 h 97"/>
                <a:gd name="T6" fmla="*/ 0 w 98"/>
                <a:gd name="T7" fmla="*/ 88 h 97"/>
                <a:gd name="T8" fmla="*/ 0 w 98"/>
                <a:gd name="T9" fmla="*/ 9 h 97"/>
                <a:gd name="T10" fmla="*/ 10 w 98"/>
                <a:gd name="T11" fmla="*/ 0 h 97"/>
                <a:gd name="T12" fmla="*/ 88 w 98"/>
                <a:gd name="T13" fmla="*/ 0 h 97"/>
                <a:gd name="T14" fmla="*/ 98 w 98"/>
                <a:gd name="T15" fmla="*/ 9 h 97"/>
                <a:gd name="T16" fmla="*/ 98 w 98"/>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7">
                  <a:moveTo>
                    <a:pt x="98" y="88"/>
                  </a:moveTo>
                  <a:cubicBezTo>
                    <a:pt x="98" y="93"/>
                    <a:pt x="93" y="97"/>
                    <a:pt x="88" y="97"/>
                  </a:cubicBezTo>
                  <a:cubicBezTo>
                    <a:pt x="10" y="97"/>
                    <a:pt x="10" y="97"/>
                    <a:pt x="10" y="97"/>
                  </a:cubicBezTo>
                  <a:cubicBezTo>
                    <a:pt x="5" y="97"/>
                    <a:pt x="0" y="93"/>
                    <a:pt x="0" y="88"/>
                  </a:cubicBezTo>
                  <a:cubicBezTo>
                    <a:pt x="0" y="9"/>
                    <a:pt x="0" y="9"/>
                    <a:pt x="0" y="9"/>
                  </a:cubicBezTo>
                  <a:cubicBezTo>
                    <a:pt x="0" y="4"/>
                    <a:pt x="5" y="0"/>
                    <a:pt x="10" y="0"/>
                  </a:cubicBezTo>
                  <a:cubicBezTo>
                    <a:pt x="88" y="0"/>
                    <a:pt x="88" y="0"/>
                    <a:pt x="88" y="0"/>
                  </a:cubicBezTo>
                  <a:cubicBezTo>
                    <a:pt x="93" y="0"/>
                    <a:pt x="98" y="4"/>
                    <a:pt x="98" y="9"/>
                  </a:cubicBezTo>
                  <a:lnTo>
                    <a:pt x="98"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0"/>
            <p:cNvSpPr>
              <a:spLocks/>
            </p:cNvSpPr>
            <p:nvPr/>
          </p:nvSpPr>
          <p:spPr bwMode="auto">
            <a:xfrm>
              <a:off x="1659521" y="3004328"/>
              <a:ext cx="114353" cy="114353"/>
            </a:xfrm>
            <a:custGeom>
              <a:avLst/>
              <a:gdLst>
                <a:gd name="T0" fmla="*/ 97 w 97"/>
                <a:gd name="T1" fmla="*/ 88 h 97"/>
                <a:gd name="T2" fmla="*/ 88 w 97"/>
                <a:gd name="T3" fmla="*/ 97 h 97"/>
                <a:gd name="T4" fmla="*/ 10 w 97"/>
                <a:gd name="T5" fmla="*/ 97 h 97"/>
                <a:gd name="T6" fmla="*/ 0 w 97"/>
                <a:gd name="T7" fmla="*/ 88 h 97"/>
                <a:gd name="T8" fmla="*/ 0 w 97"/>
                <a:gd name="T9" fmla="*/ 9 h 97"/>
                <a:gd name="T10" fmla="*/ 10 w 97"/>
                <a:gd name="T11" fmla="*/ 0 h 97"/>
                <a:gd name="T12" fmla="*/ 88 w 97"/>
                <a:gd name="T13" fmla="*/ 0 h 97"/>
                <a:gd name="T14" fmla="*/ 97 w 97"/>
                <a:gd name="T15" fmla="*/ 9 h 97"/>
                <a:gd name="T16" fmla="*/ 97 w 97"/>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97" y="88"/>
                  </a:moveTo>
                  <a:cubicBezTo>
                    <a:pt x="97" y="93"/>
                    <a:pt x="93" y="97"/>
                    <a:pt x="88" y="97"/>
                  </a:cubicBezTo>
                  <a:cubicBezTo>
                    <a:pt x="10" y="97"/>
                    <a:pt x="10" y="97"/>
                    <a:pt x="10" y="97"/>
                  </a:cubicBezTo>
                  <a:cubicBezTo>
                    <a:pt x="4" y="97"/>
                    <a:pt x="0" y="93"/>
                    <a:pt x="0" y="88"/>
                  </a:cubicBezTo>
                  <a:cubicBezTo>
                    <a:pt x="0" y="9"/>
                    <a:pt x="0" y="9"/>
                    <a:pt x="0" y="9"/>
                  </a:cubicBezTo>
                  <a:cubicBezTo>
                    <a:pt x="0" y="4"/>
                    <a:pt x="4" y="0"/>
                    <a:pt x="10" y="0"/>
                  </a:cubicBezTo>
                  <a:cubicBezTo>
                    <a:pt x="88" y="0"/>
                    <a:pt x="88" y="0"/>
                    <a:pt x="88" y="0"/>
                  </a:cubicBezTo>
                  <a:cubicBezTo>
                    <a:pt x="93" y="0"/>
                    <a:pt x="97" y="4"/>
                    <a:pt x="97" y="9"/>
                  </a:cubicBezTo>
                  <a:lnTo>
                    <a:pt x="97"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1"/>
            <p:cNvSpPr>
              <a:spLocks/>
            </p:cNvSpPr>
            <p:nvPr/>
          </p:nvSpPr>
          <p:spPr bwMode="auto">
            <a:xfrm>
              <a:off x="1268407" y="3004328"/>
              <a:ext cx="114157" cy="114353"/>
            </a:xfrm>
            <a:custGeom>
              <a:avLst/>
              <a:gdLst>
                <a:gd name="T0" fmla="*/ 97 w 97"/>
                <a:gd name="T1" fmla="*/ 88 h 97"/>
                <a:gd name="T2" fmla="*/ 88 w 97"/>
                <a:gd name="T3" fmla="*/ 97 h 97"/>
                <a:gd name="T4" fmla="*/ 9 w 97"/>
                <a:gd name="T5" fmla="*/ 97 h 97"/>
                <a:gd name="T6" fmla="*/ 0 w 97"/>
                <a:gd name="T7" fmla="*/ 88 h 97"/>
                <a:gd name="T8" fmla="*/ 0 w 97"/>
                <a:gd name="T9" fmla="*/ 9 h 97"/>
                <a:gd name="T10" fmla="*/ 9 w 97"/>
                <a:gd name="T11" fmla="*/ 0 h 97"/>
                <a:gd name="T12" fmla="*/ 88 w 97"/>
                <a:gd name="T13" fmla="*/ 0 h 97"/>
                <a:gd name="T14" fmla="*/ 97 w 97"/>
                <a:gd name="T15" fmla="*/ 9 h 97"/>
                <a:gd name="T16" fmla="*/ 97 w 97"/>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97" y="88"/>
                  </a:moveTo>
                  <a:cubicBezTo>
                    <a:pt x="97" y="93"/>
                    <a:pt x="93" y="97"/>
                    <a:pt x="88" y="97"/>
                  </a:cubicBezTo>
                  <a:cubicBezTo>
                    <a:pt x="9" y="97"/>
                    <a:pt x="9" y="97"/>
                    <a:pt x="9" y="97"/>
                  </a:cubicBezTo>
                  <a:cubicBezTo>
                    <a:pt x="4" y="97"/>
                    <a:pt x="0" y="93"/>
                    <a:pt x="0" y="88"/>
                  </a:cubicBezTo>
                  <a:cubicBezTo>
                    <a:pt x="0" y="9"/>
                    <a:pt x="0" y="9"/>
                    <a:pt x="0" y="9"/>
                  </a:cubicBezTo>
                  <a:cubicBezTo>
                    <a:pt x="0" y="4"/>
                    <a:pt x="4" y="0"/>
                    <a:pt x="9" y="0"/>
                  </a:cubicBezTo>
                  <a:cubicBezTo>
                    <a:pt x="88" y="0"/>
                    <a:pt x="88" y="0"/>
                    <a:pt x="88" y="0"/>
                  </a:cubicBezTo>
                  <a:cubicBezTo>
                    <a:pt x="93" y="0"/>
                    <a:pt x="97" y="4"/>
                    <a:pt x="97" y="9"/>
                  </a:cubicBezTo>
                  <a:lnTo>
                    <a:pt x="97"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12"/>
            <p:cNvSpPr>
              <a:spLocks/>
            </p:cNvSpPr>
            <p:nvPr/>
          </p:nvSpPr>
          <p:spPr bwMode="auto">
            <a:xfrm>
              <a:off x="1463964" y="3004328"/>
              <a:ext cx="114353" cy="114353"/>
            </a:xfrm>
            <a:custGeom>
              <a:avLst/>
              <a:gdLst>
                <a:gd name="T0" fmla="*/ 97 w 97"/>
                <a:gd name="T1" fmla="*/ 88 h 97"/>
                <a:gd name="T2" fmla="*/ 88 w 97"/>
                <a:gd name="T3" fmla="*/ 97 h 97"/>
                <a:gd name="T4" fmla="*/ 9 w 97"/>
                <a:gd name="T5" fmla="*/ 97 h 97"/>
                <a:gd name="T6" fmla="*/ 0 w 97"/>
                <a:gd name="T7" fmla="*/ 88 h 97"/>
                <a:gd name="T8" fmla="*/ 0 w 97"/>
                <a:gd name="T9" fmla="*/ 9 h 97"/>
                <a:gd name="T10" fmla="*/ 9 w 97"/>
                <a:gd name="T11" fmla="*/ 0 h 97"/>
                <a:gd name="T12" fmla="*/ 88 w 97"/>
                <a:gd name="T13" fmla="*/ 0 h 97"/>
                <a:gd name="T14" fmla="*/ 97 w 97"/>
                <a:gd name="T15" fmla="*/ 9 h 97"/>
                <a:gd name="T16" fmla="*/ 97 w 97"/>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97" y="88"/>
                  </a:moveTo>
                  <a:cubicBezTo>
                    <a:pt x="97" y="93"/>
                    <a:pt x="93" y="97"/>
                    <a:pt x="88" y="97"/>
                  </a:cubicBezTo>
                  <a:cubicBezTo>
                    <a:pt x="9" y="97"/>
                    <a:pt x="9" y="97"/>
                    <a:pt x="9" y="97"/>
                  </a:cubicBezTo>
                  <a:cubicBezTo>
                    <a:pt x="4" y="97"/>
                    <a:pt x="0" y="93"/>
                    <a:pt x="0" y="88"/>
                  </a:cubicBezTo>
                  <a:cubicBezTo>
                    <a:pt x="0" y="9"/>
                    <a:pt x="0" y="9"/>
                    <a:pt x="0" y="9"/>
                  </a:cubicBezTo>
                  <a:cubicBezTo>
                    <a:pt x="0" y="4"/>
                    <a:pt x="4" y="0"/>
                    <a:pt x="9" y="0"/>
                  </a:cubicBezTo>
                  <a:cubicBezTo>
                    <a:pt x="88" y="0"/>
                    <a:pt x="88" y="0"/>
                    <a:pt x="88" y="0"/>
                  </a:cubicBezTo>
                  <a:cubicBezTo>
                    <a:pt x="93" y="0"/>
                    <a:pt x="97" y="4"/>
                    <a:pt x="97" y="9"/>
                  </a:cubicBezTo>
                  <a:lnTo>
                    <a:pt x="97"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3"/>
            <p:cNvSpPr>
              <a:spLocks/>
            </p:cNvSpPr>
            <p:nvPr/>
          </p:nvSpPr>
          <p:spPr bwMode="auto">
            <a:xfrm>
              <a:off x="1855274" y="2804064"/>
              <a:ext cx="115333" cy="114353"/>
            </a:xfrm>
            <a:custGeom>
              <a:avLst/>
              <a:gdLst>
                <a:gd name="T0" fmla="*/ 98 w 98"/>
                <a:gd name="T1" fmla="*/ 88 h 97"/>
                <a:gd name="T2" fmla="*/ 88 w 98"/>
                <a:gd name="T3" fmla="*/ 97 h 97"/>
                <a:gd name="T4" fmla="*/ 10 w 98"/>
                <a:gd name="T5" fmla="*/ 97 h 97"/>
                <a:gd name="T6" fmla="*/ 0 w 98"/>
                <a:gd name="T7" fmla="*/ 88 h 97"/>
                <a:gd name="T8" fmla="*/ 0 w 98"/>
                <a:gd name="T9" fmla="*/ 9 h 97"/>
                <a:gd name="T10" fmla="*/ 10 w 98"/>
                <a:gd name="T11" fmla="*/ 0 h 97"/>
                <a:gd name="T12" fmla="*/ 88 w 98"/>
                <a:gd name="T13" fmla="*/ 0 h 97"/>
                <a:gd name="T14" fmla="*/ 98 w 98"/>
                <a:gd name="T15" fmla="*/ 9 h 97"/>
                <a:gd name="T16" fmla="*/ 98 w 98"/>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7">
                  <a:moveTo>
                    <a:pt x="98" y="88"/>
                  </a:moveTo>
                  <a:cubicBezTo>
                    <a:pt x="98" y="93"/>
                    <a:pt x="93" y="97"/>
                    <a:pt x="88" y="97"/>
                  </a:cubicBezTo>
                  <a:cubicBezTo>
                    <a:pt x="10" y="97"/>
                    <a:pt x="10" y="97"/>
                    <a:pt x="10" y="97"/>
                  </a:cubicBezTo>
                  <a:cubicBezTo>
                    <a:pt x="5" y="97"/>
                    <a:pt x="0" y="93"/>
                    <a:pt x="0" y="88"/>
                  </a:cubicBezTo>
                  <a:cubicBezTo>
                    <a:pt x="0" y="9"/>
                    <a:pt x="0" y="9"/>
                    <a:pt x="0" y="9"/>
                  </a:cubicBezTo>
                  <a:cubicBezTo>
                    <a:pt x="0" y="4"/>
                    <a:pt x="5" y="0"/>
                    <a:pt x="10" y="0"/>
                  </a:cubicBezTo>
                  <a:cubicBezTo>
                    <a:pt x="88" y="0"/>
                    <a:pt x="88" y="0"/>
                    <a:pt x="88" y="0"/>
                  </a:cubicBezTo>
                  <a:cubicBezTo>
                    <a:pt x="93" y="0"/>
                    <a:pt x="98" y="4"/>
                    <a:pt x="98" y="9"/>
                  </a:cubicBezTo>
                  <a:lnTo>
                    <a:pt x="98"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0" name="Freeform 14"/>
            <p:cNvSpPr>
              <a:spLocks/>
            </p:cNvSpPr>
            <p:nvPr/>
          </p:nvSpPr>
          <p:spPr bwMode="auto">
            <a:xfrm>
              <a:off x="1659521" y="2804064"/>
              <a:ext cx="114353" cy="114353"/>
            </a:xfrm>
            <a:custGeom>
              <a:avLst/>
              <a:gdLst>
                <a:gd name="T0" fmla="*/ 97 w 97"/>
                <a:gd name="T1" fmla="*/ 88 h 97"/>
                <a:gd name="T2" fmla="*/ 88 w 97"/>
                <a:gd name="T3" fmla="*/ 97 h 97"/>
                <a:gd name="T4" fmla="*/ 10 w 97"/>
                <a:gd name="T5" fmla="*/ 97 h 97"/>
                <a:gd name="T6" fmla="*/ 0 w 97"/>
                <a:gd name="T7" fmla="*/ 88 h 97"/>
                <a:gd name="T8" fmla="*/ 0 w 97"/>
                <a:gd name="T9" fmla="*/ 9 h 97"/>
                <a:gd name="T10" fmla="*/ 10 w 97"/>
                <a:gd name="T11" fmla="*/ 0 h 97"/>
                <a:gd name="T12" fmla="*/ 88 w 97"/>
                <a:gd name="T13" fmla="*/ 0 h 97"/>
                <a:gd name="T14" fmla="*/ 97 w 97"/>
                <a:gd name="T15" fmla="*/ 9 h 97"/>
                <a:gd name="T16" fmla="*/ 97 w 97"/>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97" y="88"/>
                  </a:moveTo>
                  <a:cubicBezTo>
                    <a:pt x="97" y="93"/>
                    <a:pt x="93" y="97"/>
                    <a:pt x="88" y="97"/>
                  </a:cubicBezTo>
                  <a:cubicBezTo>
                    <a:pt x="10" y="97"/>
                    <a:pt x="10" y="97"/>
                    <a:pt x="10" y="97"/>
                  </a:cubicBezTo>
                  <a:cubicBezTo>
                    <a:pt x="4" y="97"/>
                    <a:pt x="0" y="93"/>
                    <a:pt x="0" y="88"/>
                  </a:cubicBezTo>
                  <a:cubicBezTo>
                    <a:pt x="0" y="9"/>
                    <a:pt x="0" y="9"/>
                    <a:pt x="0" y="9"/>
                  </a:cubicBezTo>
                  <a:cubicBezTo>
                    <a:pt x="0" y="4"/>
                    <a:pt x="4" y="0"/>
                    <a:pt x="10" y="0"/>
                  </a:cubicBezTo>
                  <a:cubicBezTo>
                    <a:pt x="88" y="0"/>
                    <a:pt x="88" y="0"/>
                    <a:pt x="88" y="0"/>
                  </a:cubicBezTo>
                  <a:cubicBezTo>
                    <a:pt x="93" y="0"/>
                    <a:pt x="97" y="4"/>
                    <a:pt x="97" y="9"/>
                  </a:cubicBezTo>
                  <a:lnTo>
                    <a:pt x="97"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1" name="Freeform 15"/>
            <p:cNvSpPr>
              <a:spLocks/>
            </p:cNvSpPr>
            <p:nvPr/>
          </p:nvSpPr>
          <p:spPr bwMode="auto">
            <a:xfrm>
              <a:off x="1463964" y="2804064"/>
              <a:ext cx="114353" cy="114353"/>
            </a:xfrm>
            <a:custGeom>
              <a:avLst/>
              <a:gdLst>
                <a:gd name="T0" fmla="*/ 97 w 97"/>
                <a:gd name="T1" fmla="*/ 88 h 97"/>
                <a:gd name="T2" fmla="*/ 88 w 97"/>
                <a:gd name="T3" fmla="*/ 97 h 97"/>
                <a:gd name="T4" fmla="*/ 9 w 97"/>
                <a:gd name="T5" fmla="*/ 97 h 97"/>
                <a:gd name="T6" fmla="*/ 0 w 97"/>
                <a:gd name="T7" fmla="*/ 88 h 97"/>
                <a:gd name="T8" fmla="*/ 0 w 97"/>
                <a:gd name="T9" fmla="*/ 9 h 97"/>
                <a:gd name="T10" fmla="*/ 9 w 97"/>
                <a:gd name="T11" fmla="*/ 0 h 97"/>
                <a:gd name="T12" fmla="*/ 88 w 97"/>
                <a:gd name="T13" fmla="*/ 0 h 97"/>
                <a:gd name="T14" fmla="*/ 97 w 97"/>
                <a:gd name="T15" fmla="*/ 9 h 97"/>
                <a:gd name="T16" fmla="*/ 97 w 97"/>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97" y="88"/>
                  </a:moveTo>
                  <a:cubicBezTo>
                    <a:pt x="97" y="93"/>
                    <a:pt x="93" y="97"/>
                    <a:pt x="88" y="97"/>
                  </a:cubicBezTo>
                  <a:cubicBezTo>
                    <a:pt x="9" y="97"/>
                    <a:pt x="9" y="97"/>
                    <a:pt x="9" y="97"/>
                  </a:cubicBezTo>
                  <a:cubicBezTo>
                    <a:pt x="4" y="97"/>
                    <a:pt x="0" y="93"/>
                    <a:pt x="0" y="88"/>
                  </a:cubicBezTo>
                  <a:cubicBezTo>
                    <a:pt x="0" y="9"/>
                    <a:pt x="0" y="9"/>
                    <a:pt x="0" y="9"/>
                  </a:cubicBezTo>
                  <a:cubicBezTo>
                    <a:pt x="0" y="4"/>
                    <a:pt x="4" y="0"/>
                    <a:pt x="9" y="0"/>
                  </a:cubicBezTo>
                  <a:cubicBezTo>
                    <a:pt x="88" y="0"/>
                    <a:pt x="88" y="0"/>
                    <a:pt x="88" y="0"/>
                  </a:cubicBezTo>
                  <a:cubicBezTo>
                    <a:pt x="93" y="0"/>
                    <a:pt x="97" y="4"/>
                    <a:pt x="97" y="9"/>
                  </a:cubicBezTo>
                  <a:lnTo>
                    <a:pt x="97"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3" name="Line 16"/>
            <p:cNvSpPr>
              <a:spLocks noChangeShapeType="1"/>
            </p:cNvSpPr>
            <p:nvPr/>
          </p:nvSpPr>
          <p:spPr bwMode="auto">
            <a:xfrm>
              <a:off x="1177592" y="2720506"/>
              <a:ext cx="879123" cy="0"/>
            </a:xfrm>
            <a:prstGeom prst="line">
              <a:avLst/>
            </a:prstGeom>
            <a:noFill/>
            <a:ln w="127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4" name="Line 17"/>
            <p:cNvSpPr>
              <a:spLocks noChangeShapeType="1"/>
            </p:cNvSpPr>
            <p:nvPr/>
          </p:nvSpPr>
          <p:spPr bwMode="auto">
            <a:xfrm>
              <a:off x="1812710" y="2488270"/>
              <a:ext cx="0" cy="159074"/>
            </a:xfrm>
            <a:prstGeom prst="line">
              <a:avLst/>
            </a:prstGeom>
            <a:noFill/>
            <a:ln w="127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5" name="Line 18"/>
            <p:cNvSpPr>
              <a:spLocks noChangeShapeType="1"/>
            </p:cNvSpPr>
            <p:nvPr/>
          </p:nvSpPr>
          <p:spPr bwMode="auto">
            <a:xfrm>
              <a:off x="1420420" y="2488270"/>
              <a:ext cx="0" cy="159074"/>
            </a:xfrm>
            <a:prstGeom prst="line">
              <a:avLst/>
            </a:prstGeom>
            <a:noFill/>
            <a:ln w="127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6" name="Line 19"/>
            <p:cNvSpPr>
              <a:spLocks noChangeShapeType="1"/>
            </p:cNvSpPr>
            <p:nvPr/>
          </p:nvSpPr>
          <p:spPr bwMode="auto">
            <a:xfrm>
              <a:off x="1459257" y="2568493"/>
              <a:ext cx="309909" cy="0"/>
            </a:xfrm>
            <a:prstGeom prst="line">
              <a:avLst/>
            </a:prstGeom>
            <a:noFill/>
            <a:ln w="127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7" name="Freeform 20"/>
            <p:cNvSpPr>
              <a:spLocks/>
            </p:cNvSpPr>
            <p:nvPr/>
          </p:nvSpPr>
          <p:spPr bwMode="auto">
            <a:xfrm>
              <a:off x="1177592" y="2568493"/>
              <a:ext cx="879123" cy="830675"/>
            </a:xfrm>
            <a:custGeom>
              <a:avLst/>
              <a:gdLst>
                <a:gd name="T0" fmla="*/ 574 w 746"/>
                <a:gd name="T1" fmla="*/ 0 h 705"/>
                <a:gd name="T2" fmla="*/ 709 w 746"/>
                <a:gd name="T3" fmla="*/ 0 h 705"/>
                <a:gd name="T4" fmla="*/ 746 w 746"/>
                <a:gd name="T5" fmla="*/ 36 h 705"/>
                <a:gd name="T6" fmla="*/ 746 w 746"/>
                <a:gd name="T7" fmla="*/ 668 h 705"/>
                <a:gd name="T8" fmla="*/ 709 w 746"/>
                <a:gd name="T9" fmla="*/ 705 h 705"/>
                <a:gd name="T10" fmla="*/ 37 w 746"/>
                <a:gd name="T11" fmla="*/ 705 h 705"/>
                <a:gd name="T12" fmla="*/ 0 w 746"/>
                <a:gd name="T13" fmla="*/ 668 h 705"/>
                <a:gd name="T14" fmla="*/ 0 w 746"/>
                <a:gd name="T15" fmla="*/ 36 h 705"/>
                <a:gd name="T16" fmla="*/ 37 w 746"/>
                <a:gd name="T17" fmla="*/ 0 h 705"/>
                <a:gd name="T18" fmla="*/ 172 w 746"/>
                <a:gd name="T19" fmla="*/ 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705">
                  <a:moveTo>
                    <a:pt x="574" y="0"/>
                  </a:moveTo>
                  <a:cubicBezTo>
                    <a:pt x="709" y="0"/>
                    <a:pt x="709" y="0"/>
                    <a:pt x="709" y="0"/>
                  </a:cubicBezTo>
                  <a:cubicBezTo>
                    <a:pt x="730" y="0"/>
                    <a:pt x="746" y="16"/>
                    <a:pt x="746" y="36"/>
                  </a:cubicBezTo>
                  <a:cubicBezTo>
                    <a:pt x="746" y="668"/>
                    <a:pt x="746" y="668"/>
                    <a:pt x="746" y="668"/>
                  </a:cubicBezTo>
                  <a:cubicBezTo>
                    <a:pt x="746" y="688"/>
                    <a:pt x="730" y="705"/>
                    <a:pt x="709" y="705"/>
                  </a:cubicBezTo>
                  <a:cubicBezTo>
                    <a:pt x="37" y="705"/>
                    <a:pt x="37" y="705"/>
                    <a:pt x="37" y="705"/>
                  </a:cubicBezTo>
                  <a:cubicBezTo>
                    <a:pt x="17" y="705"/>
                    <a:pt x="0" y="688"/>
                    <a:pt x="0" y="668"/>
                  </a:cubicBezTo>
                  <a:cubicBezTo>
                    <a:pt x="0" y="36"/>
                    <a:pt x="0" y="36"/>
                    <a:pt x="0" y="36"/>
                  </a:cubicBezTo>
                  <a:cubicBezTo>
                    <a:pt x="0" y="16"/>
                    <a:pt x="17" y="0"/>
                    <a:pt x="37" y="0"/>
                  </a:cubicBezTo>
                  <a:cubicBezTo>
                    <a:pt x="172" y="0"/>
                    <a:pt x="172" y="0"/>
                    <a:pt x="172" y="0"/>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28" name="Group 24"/>
          <p:cNvGrpSpPr>
            <a:grpSpLocks noChangeAspect="1"/>
          </p:cNvGrpSpPr>
          <p:nvPr/>
        </p:nvGrpSpPr>
        <p:grpSpPr bwMode="auto">
          <a:xfrm>
            <a:off x="4043302" y="2488269"/>
            <a:ext cx="904997" cy="914400"/>
            <a:chOff x="-4466" y="-321"/>
            <a:chExt cx="4620" cy="4668"/>
          </a:xfrm>
        </p:grpSpPr>
        <p:sp>
          <p:nvSpPr>
            <p:cNvPr id="5130" name="Freeform 25"/>
            <p:cNvSpPr>
              <a:spLocks/>
            </p:cNvSpPr>
            <p:nvPr/>
          </p:nvSpPr>
          <p:spPr bwMode="auto">
            <a:xfrm>
              <a:off x="-2673" y="-27"/>
              <a:ext cx="2827" cy="2734"/>
            </a:xfrm>
            <a:custGeom>
              <a:avLst/>
              <a:gdLst>
                <a:gd name="T0" fmla="*/ 0 w 470"/>
                <a:gd name="T1" fmla="*/ 0 h 455"/>
                <a:gd name="T2" fmla="*/ 403 w 470"/>
                <a:gd name="T3" fmla="*/ 0 h 455"/>
                <a:gd name="T4" fmla="*/ 470 w 470"/>
                <a:gd name="T5" fmla="*/ 68 h 455"/>
                <a:gd name="T6" fmla="*/ 470 w 470"/>
                <a:gd name="T7" fmla="*/ 387 h 455"/>
                <a:gd name="T8" fmla="*/ 403 w 470"/>
                <a:gd name="T9" fmla="*/ 455 h 455"/>
                <a:gd name="T10" fmla="*/ 1 w 470"/>
                <a:gd name="T11" fmla="*/ 455 h 455"/>
              </a:gdLst>
              <a:ahLst/>
              <a:cxnLst>
                <a:cxn ang="0">
                  <a:pos x="T0" y="T1"/>
                </a:cxn>
                <a:cxn ang="0">
                  <a:pos x="T2" y="T3"/>
                </a:cxn>
                <a:cxn ang="0">
                  <a:pos x="T4" y="T5"/>
                </a:cxn>
                <a:cxn ang="0">
                  <a:pos x="T6" y="T7"/>
                </a:cxn>
                <a:cxn ang="0">
                  <a:pos x="T8" y="T9"/>
                </a:cxn>
                <a:cxn ang="0">
                  <a:pos x="T10" y="T11"/>
                </a:cxn>
              </a:cxnLst>
              <a:rect l="0" t="0" r="r" b="b"/>
              <a:pathLst>
                <a:path w="470" h="455">
                  <a:moveTo>
                    <a:pt x="0" y="0"/>
                  </a:moveTo>
                  <a:cubicBezTo>
                    <a:pt x="403" y="0"/>
                    <a:pt x="403" y="0"/>
                    <a:pt x="403" y="0"/>
                  </a:cubicBezTo>
                  <a:cubicBezTo>
                    <a:pt x="440" y="0"/>
                    <a:pt x="470" y="30"/>
                    <a:pt x="470" y="68"/>
                  </a:cubicBezTo>
                  <a:cubicBezTo>
                    <a:pt x="470" y="387"/>
                    <a:pt x="470" y="387"/>
                    <a:pt x="470" y="387"/>
                  </a:cubicBezTo>
                  <a:cubicBezTo>
                    <a:pt x="470" y="425"/>
                    <a:pt x="440" y="455"/>
                    <a:pt x="403" y="455"/>
                  </a:cubicBezTo>
                  <a:cubicBezTo>
                    <a:pt x="1" y="455"/>
                    <a:pt x="1" y="455"/>
                    <a:pt x="1" y="455"/>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1" name="Oval 26"/>
            <p:cNvSpPr>
              <a:spLocks noChangeArrowheads="1"/>
            </p:cNvSpPr>
            <p:nvPr/>
          </p:nvSpPr>
          <p:spPr bwMode="auto">
            <a:xfrm>
              <a:off x="-4195" y="-321"/>
              <a:ext cx="1022" cy="1021"/>
            </a:xfrm>
            <a:prstGeom prst="ellipse">
              <a:avLst/>
            </a:pr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2" name="Freeform 27"/>
            <p:cNvSpPr>
              <a:spLocks noEditPoints="1"/>
            </p:cNvSpPr>
            <p:nvPr/>
          </p:nvSpPr>
          <p:spPr bwMode="auto">
            <a:xfrm>
              <a:off x="-4466" y="1277"/>
              <a:ext cx="1564" cy="3070"/>
            </a:xfrm>
            <a:custGeom>
              <a:avLst/>
              <a:gdLst>
                <a:gd name="T0" fmla="*/ 197 w 260"/>
                <a:gd name="T1" fmla="*/ 299 h 511"/>
                <a:gd name="T2" fmla="*/ 197 w 260"/>
                <a:gd name="T3" fmla="*/ 511 h 511"/>
                <a:gd name="T4" fmla="*/ 58 w 260"/>
                <a:gd name="T5" fmla="*/ 299 h 511"/>
                <a:gd name="T6" fmla="*/ 58 w 260"/>
                <a:gd name="T7" fmla="*/ 511 h 511"/>
                <a:gd name="T8" fmla="*/ 56 w 260"/>
                <a:gd name="T9" fmla="*/ 299 h 511"/>
                <a:gd name="T10" fmla="*/ 52 w 260"/>
                <a:gd name="T11" fmla="*/ 299 h 511"/>
                <a:gd name="T12" fmla="*/ 0 w 260"/>
                <a:gd name="T13" fmla="*/ 247 h 511"/>
                <a:gd name="T14" fmla="*/ 0 w 260"/>
                <a:gd name="T15" fmla="*/ 51 h 511"/>
                <a:gd name="T16" fmla="*/ 52 w 260"/>
                <a:gd name="T17" fmla="*/ 0 h 511"/>
                <a:gd name="T18" fmla="*/ 208 w 260"/>
                <a:gd name="T19" fmla="*/ 0 h 511"/>
                <a:gd name="T20" fmla="*/ 260 w 260"/>
                <a:gd name="T21" fmla="*/ 51 h 511"/>
                <a:gd name="T22" fmla="*/ 260 w 260"/>
                <a:gd name="T23" fmla="*/ 247 h 511"/>
                <a:gd name="T24" fmla="*/ 208 w 260"/>
                <a:gd name="T25" fmla="*/ 299 h 511"/>
                <a:gd name="T26" fmla="*/ 197 w 260"/>
                <a:gd name="T27" fmla="*/ 299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511">
                  <a:moveTo>
                    <a:pt x="197" y="299"/>
                  </a:moveTo>
                  <a:cubicBezTo>
                    <a:pt x="197" y="511"/>
                    <a:pt x="197" y="511"/>
                    <a:pt x="197" y="511"/>
                  </a:cubicBezTo>
                  <a:moveTo>
                    <a:pt x="58" y="299"/>
                  </a:moveTo>
                  <a:cubicBezTo>
                    <a:pt x="58" y="511"/>
                    <a:pt x="58" y="511"/>
                    <a:pt x="58" y="511"/>
                  </a:cubicBezTo>
                  <a:moveTo>
                    <a:pt x="56" y="299"/>
                  </a:moveTo>
                  <a:cubicBezTo>
                    <a:pt x="52" y="299"/>
                    <a:pt x="52" y="299"/>
                    <a:pt x="52" y="299"/>
                  </a:cubicBezTo>
                  <a:cubicBezTo>
                    <a:pt x="23" y="299"/>
                    <a:pt x="0" y="275"/>
                    <a:pt x="0" y="247"/>
                  </a:cubicBezTo>
                  <a:cubicBezTo>
                    <a:pt x="0" y="51"/>
                    <a:pt x="0" y="51"/>
                    <a:pt x="0" y="51"/>
                  </a:cubicBezTo>
                  <a:cubicBezTo>
                    <a:pt x="0" y="23"/>
                    <a:pt x="23" y="0"/>
                    <a:pt x="52" y="0"/>
                  </a:cubicBezTo>
                  <a:cubicBezTo>
                    <a:pt x="208" y="0"/>
                    <a:pt x="208" y="0"/>
                    <a:pt x="208" y="0"/>
                  </a:cubicBezTo>
                  <a:cubicBezTo>
                    <a:pt x="237" y="0"/>
                    <a:pt x="260" y="23"/>
                    <a:pt x="260" y="51"/>
                  </a:cubicBezTo>
                  <a:cubicBezTo>
                    <a:pt x="260" y="247"/>
                    <a:pt x="260" y="247"/>
                    <a:pt x="260" y="247"/>
                  </a:cubicBezTo>
                  <a:cubicBezTo>
                    <a:pt x="260" y="275"/>
                    <a:pt x="237" y="299"/>
                    <a:pt x="208" y="299"/>
                  </a:cubicBezTo>
                  <a:cubicBezTo>
                    <a:pt x="197" y="299"/>
                    <a:pt x="197" y="299"/>
                    <a:pt x="197" y="299"/>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3" name="Freeform 28"/>
            <p:cNvSpPr>
              <a:spLocks noEditPoints="1"/>
            </p:cNvSpPr>
            <p:nvPr/>
          </p:nvSpPr>
          <p:spPr bwMode="auto">
            <a:xfrm>
              <a:off x="-2114" y="574"/>
              <a:ext cx="1528" cy="1514"/>
            </a:xfrm>
            <a:custGeom>
              <a:avLst/>
              <a:gdLst>
                <a:gd name="T0" fmla="*/ 254 w 254"/>
                <a:gd name="T1" fmla="*/ 110 h 252"/>
                <a:gd name="T2" fmla="*/ 144 w 254"/>
                <a:gd name="T3" fmla="*/ 110 h 252"/>
                <a:gd name="T4" fmla="*/ 144 w 254"/>
                <a:gd name="T5" fmla="*/ 0 h 252"/>
                <a:gd name="T6" fmla="*/ 254 w 254"/>
                <a:gd name="T7" fmla="*/ 110 h 252"/>
                <a:gd name="T8" fmla="*/ 224 w 254"/>
                <a:gd name="T9" fmla="*/ 140 h 252"/>
                <a:gd name="T10" fmla="*/ 112 w 254"/>
                <a:gd name="T11" fmla="*/ 140 h 252"/>
                <a:gd name="T12" fmla="*/ 112 w 254"/>
                <a:gd name="T13" fmla="*/ 28 h 252"/>
                <a:gd name="T14" fmla="*/ 224 w 254"/>
                <a:gd name="T15" fmla="*/ 140 h 252"/>
                <a:gd name="T16" fmla="*/ 112 w 254"/>
                <a:gd name="T17" fmla="*/ 252 h 252"/>
                <a:gd name="T18" fmla="*/ 0 w 254"/>
                <a:gd name="T19" fmla="*/ 140 h 252"/>
                <a:gd name="T20" fmla="*/ 112 w 254"/>
                <a:gd name="T21" fmla="*/ 2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52">
                  <a:moveTo>
                    <a:pt x="254" y="110"/>
                  </a:moveTo>
                  <a:cubicBezTo>
                    <a:pt x="144" y="110"/>
                    <a:pt x="144" y="110"/>
                    <a:pt x="144" y="110"/>
                  </a:cubicBezTo>
                  <a:cubicBezTo>
                    <a:pt x="144" y="0"/>
                    <a:pt x="144" y="0"/>
                    <a:pt x="144" y="0"/>
                  </a:cubicBezTo>
                  <a:cubicBezTo>
                    <a:pt x="205" y="0"/>
                    <a:pt x="254" y="50"/>
                    <a:pt x="254" y="110"/>
                  </a:cubicBezTo>
                  <a:moveTo>
                    <a:pt x="224" y="140"/>
                  </a:moveTo>
                  <a:cubicBezTo>
                    <a:pt x="112" y="140"/>
                    <a:pt x="112" y="140"/>
                    <a:pt x="112" y="140"/>
                  </a:cubicBezTo>
                  <a:cubicBezTo>
                    <a:pt x="112" y="28"/>
                    <a:pt x="112" y="28"/>
                    <a:pt x="112" y="28"/>
                  </a:cubicBezTo>
                  <a:moveTo>
                    <a:pt x="224" y="140"/>
                  </a:moveTo>
                  <a:cubicBezTo>
                    <a:pt x="224" y="202"/>
                    <a:pt x="174" y="252"/>
                    <a:pt x="112" y="252"/>
                  </a:cubicBezTo>
                  <a:cubicBezTo>
                    <a:pt x="50" y="252"/>
                    <a:pt x="0" y="202"/>
                    <a:pt x="0" y="140"/>
                  </a:cubicBezTo>
                  <a:cubicBezTo>
                    <a:pt x="0" y="78"/>
                    <a:pt x="50" y="28"/>
                    <a:pt x="112" y="28"/>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57" name="TextBox 56"/>
          <p:cNvSpPr txBox="1"/>
          <p:nvPr/>
        </p:nvSpPr>
        <p:spPr>
          <a:xfrm>
            <a:off x="705124" y="3661064"/>
            <a:ext cx="2286000" cy="390556"/>
          </a:xfrm>
          <a:prstGeom prst="rect">
            <a:avLst/>
          </a:prstGeom>
          <a:noFill/>
        </p:spPr>
        <p:txBody>
          <a:bodyPr wrap="square" lIns="0" tIns="0" rIns="0" bIns="0" rtlCol="0">
            <a:spAutoFit/>
          </a:bodyPr>
          <a:lstStyle/>
          <a:p>
            <a:pPr>
              <a:lnSpc>
                <a:spcPct val="110000"/>
              </a:lnSpc>
            </a:pPr>
            <a:r>
              <a:rPr lang="en-US" sz="1200" dirty="0">
                <a:latin typeface="+mj-lt"/>
              </a:rPr>
              <a:t>Monthly benefits are based </a:t>
            </a:r>
            <a:br>
              <a:rPr lang="en-US" sz="1200" dirty="0">
                <a:latin typeface="+mj-lt"/>
              </a:rPr>
            </a:br>
            <a:r>
              <a:rPr lang="en-US" sz="1200" dirty="0">
                <a:latin typeface="+mj-lt"/>
              </a:rPr>
              <a:t>on your lifetime earnings.</a:t>
            </a:r>
          </a:p>
        </p:txBody>
      </p:sp>
      <p:sp>
        <p:nvSpPr>
          <p:cNvPr id="66" name="TextBox 65"/>
          <p:cNvSpPr txBox="1"/>
          <p:nvPr/>
        </p:nvSpPr>
        <p:spPr>
          <a:xfrm>
            <a:off x="3429000" y="3661064"/>
            <a:ext cx="2286000" cy="744819"/>
          </a:xfrm>
          <a:prstGeom prst="rect">
            <a:avLst/>
          </a:prstGeom>
          <a:noFill/>
        </p:spPr>
        <p:txBody>
          <a:bodyPr wrap="square" lIns="0" tIns="0" rIns="0" bIns="0" rtlCol="0">
            <a:spAutoFit/>
          </a:bodyPr>
          <a:lstStyle/>
          <a:p>
            <a:pPr>
              <a:lnSpc>
                <a:spcPct val="110000"/>
              </a:lnSpc>
            </a:pPr>
            <a:r>
              <a:rPr lang="en-US" sz="1200" dirty="0">
                <a:latin typeface="+mj-lt"/>
              </a:rPr>
              <a:t>To qualify, you must </a:t>
            </a:r>
            <a:br>
              <a:rPr lang="en-US" sz="1200" dirty="0">
                <a:latin typeface="+mj-lt"/>
              </a:rPr>
            </a:br>
            <a:r>
              <a:rPr lang="en-US" sz="1200" dirty="0">
                <a:latin typeface="+mj-lt"/>
              </a:rPr>
              <a:t>accumulate a minimum of </a:t>
            </a:r>
            <a:r>
              <a:rPr lang="en-US" sz="1600" b="1" dirty="0">
                <a:solidFill>
                  <a:schemeClr val="accent2"/>
                </a:solidFill>
              </a:rPr>
              <a:t>40</a:t>
            </a:r>
            <a:r>
              <a:rPr lang="en-US" sz="1200" dirty="0">
                <a:latin typeface="+mj-lt"/>
              </a:rPr>
              <a:t> credits, or </a:t>
            </a:r>
            <a:r>
              <a:rPr lang="en-US" sz="1600" b="1" dirty="0">
                <a:solidFill>
                  <a:schemeClr val="accent2"/>
                </a:solidFill>
              </a:rPr>
              <a:t>10</a:t>
            </a:r>
            <a:r>
              <a:rPr lang="en-US" sz="1200" dirty="0">
                <a:latin typeface="+mj-lt"/>
              </a:rPr>
              <a:t> years of work.</a:t>
            </a:r>
          </a:p>
        </p:txBody>
      </p:sp>
      <p:sp>
        <p:nvSpPr>
          <p:cNvPr id="76" name="TextBox 75"/>
          <p:cNvSpPr txBox="1"/>
          <p:nvPr/>
        </p:nvSpPr>
        <p:spPr>
          <a:xfrm>
            <a:off x="6152876" y="3661064"/>
            <a:ext cx="2286000" cy="677108"/>
          </a:xfrm>
          <a:prstGeom prst="rect">
            <a:avLst/>
          </a:prstGeom>
          <a:noFill/>
        </p:spPr>
        <p:txBody>
          <a:bodyPr wrap="square" lIns="0" tIns="0" rIns="0" bIns="0" rtlCol="0">
            <a:spAutoFit/>
          </a:bodyPr>
          <a:lstStyle/>
          <a:p>
            <a:pPr>
              <a:lnSpc>
                <a:spcPct val="110000"/>
              </a:lnSpc>
            </a:pPr>
            <a:r>
              <a:rPr lang="en-US" sz="1200" dirty="0">
                <a:latin typeface="+mj-lt"/>
              </a:rPr>
              <a:t>Limits on maximum amount of earnings used to calculate benefit ($</a:t>
            </a:r>
            <a:r>
              <a:rPr lang="en-US" sz="1600" b="1" dirty="0">
                <a:solidFill>
                  <a:schemeClr val="accent2"/>
                </a:solidFill>
              </a:rPr>
              <a:t>132,900</a:t>
            </a:r>
            <a:r>
              <a:rPr lang="en-US" sz="1200" dirty="0">
                <a:latin typeface="+mj-lt"/>
              </a:rPr>
              <a:t>for 2019).</a:t>
            </a:r>
          </a:p>
        </p:txBody>
      </p:sp>
      <p:grpSp>
        <p:nvGrpSpPr>
          <p:cNvPr id="5134" name="Group 32"/>
          <p:cNvGrpSpPr>
            <a:grpSpLocks noChangeAspect="1"/>
          </p:cNvGrpSpPr>
          <p:nvPr/>
        </p:nvGrpSpPr>
        <p:grpSpPr bwMode="auto">
          <a:xfrm>
            <a:off x="6750072" y="2488269"/>
            <a:ext cx="939209" cy="914400"/>
            <a:chOff x="-6263" y="-116"/>
            <a:chExt cx="4770" cy="4644"/>
          </a:xfrm>
        </p:grpSpPr>
        <p:sp>
          <p:nvSpPr>
            <p:cNvPr id="5136" name="Freeform 33"/>
            <p:cNvSpPr>
              <a:spLocks/>
            </p:cNvSpPr>
            <p:nvPr/>
          </p:nvSpPr>
          <p:spPr bwMode="auto">
            <a:xfrm>
              <a:off x="-6263" y="-116"/>
              <a:ext cx="4770" cy="4644"/>
            </a:xfrm>
            <a:custGeom>
              <a:avLst/>
              <a:gdLst>
                <a:gd name="T0" fmla="*/ 0 w 4770"/>
                <a:gd name="T1" fmla="*/ 0 h 4644"/>
                <a:gd name="T2" fmla="*/ 0 w 4770"/>
                <a:gd name="T3" fmla="*/ 4644 h 4644"/>
                <a:gd name="T4" fmla="*/ 4770 w 4770"/>
                <a:gd name="T5" fmla="*/ 4644 h 4644"/>
                <a:gd name="T6" fmla="*/ 4770 w 4770"/>
                <a:gd name="T7" fmla="*/ 0 h 4644"/>
                <a:gd name="T8" fmla="*/ 0 w 4770"/>
                <a:gd name="T9" fmla="*/ 0 h 4644"/>
                <a:gd name="T10" fmla="*/ 0 w 4770"/>
                <a:gd name="T11" fmla="*/ 0 h 4644"/>
              </a:gdLst>
              <a:ahLst/>
              <a:cxnLst>
                <a:cxn ang="0">
                  <a:pos x="T0" y="T1"/>
                </a:cxn>
                <a:cxn ang="0">
                  <a:pos x="T2" y="T3"/>
                </a:cxn>
                <a:cxn ang="0">
                  <a:pos x="T4" y="T5"/>
                </a:cxn>
                <a:cxn ang="0">
                  <a:pos x="T6" y="T7"/>
                </a:cxn>
                <a:cxn ang="0">
                  <a:pos x="T8" y="T9"/>
                </a:cxn>
                <a:cxn ang="0">
                  <a:pos x="T10" y="T11"/>
                </a:cxn>
              </a:cxnLst>
              <a:rect l="0" t="0" r="r" b="b"/>
              <a:pathLst>
                <a:path w="4770" h="4644">
                  <a:moveTo>
                    <a:pt x="0" y="0"/>
                  </a:moveTo>
                  <a:lnTo>
                    <a:pt x="0" y="4644"/>
                  </a:lnTo>
                  <a:lnTo>
                    <a:pt x="4770" y="4644"/>
                  </a:lnTo>
                  <a:lnTo>
                    <a:pt x="4770" y="0"/>
                  </a:lnTo>
                  <a:lnTo>
                    <a:pt x="0" y="0"/>
                  </a:lnTo>
                  <a:lnTo>
                    <a:pt x="0" y="0"/>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7" name="Freeform 34"/>
            <p:cNvSpPr>
              <a:spLocks/>
            </p:cNvSpPr>
            <p:nvPr/>
          </p:nvSpPr>
          <p:spPr bwMode="auto">
            <a:xfrm>
              <a:off x="-5891" y="3674"/>
              <a:ext cx="4032" cy="487"/>
            </a:xfrm>
            <a:custGeom>
              <a:avLst/>
              <a:gdLst>
                <a:gd name="T0" fmla="*/ 672 w 672"/>
                <a:gd name="T1" fmla="*/ 81 h 81"/>
                <a:gd name="T2" fmla="*/ 0 w 672"/>
                <a:gd name="T3" fmla="*/ 81 h 81"/>
                <a:gd name="T4" fmla="*/ 0 w 672"/>
                <a:gd name="T5" fmla="*/ 0 h 81"/>
                <a:gd name="T6" fmla="*/ 314 w 672"/>
                <a:gd name="T7" fmla="*/ 0 h 81"/>
                <a:gd name="T8" fmla="*/ 364 w 672"/>
                <a:gd name="T9" fmla="*/ 32 h 81"/>
                <a:gd name="T10" fmla="*/ 413 w 672"/>
                <a:gd name="T11" fmla="*/ 0 h 81"/>
                <a:gd name="T12" fmla="*/ 424 w 672"/>
                <a:gd name="T13" fmla="*/ 0 h 81"/>
                <a:gd name="T14" fmla="*/ 474 w 672"/>
                <a:gd name="T15" fmla="*/ 32 h 81"/>
                <a:gd name="T16" fmla="*/ 524 w 672"/>
                <a:gd name="T17" fmla="*/ 0 h 81"/>
                <a:gd name="T18" fmla="*/ 535 w 672"/>
                <a:gd name="T19" fmla="*/ 0 h 81"/>
                <a:gd name="T20" fmla="*/ 585 w 672"/>
                <a:gd name="T21" fmla="*/ 32 h 81"/>
                <a:gd name="T22" fmla="*/ 635 w 672"/>
                <a:gd name="T23" fmla="*/ 0 h 81"/>
                <a:gd name="T24" fmla="*/ 672 w 672"/>
                <a:gd name="T25" fmla="*/ 0 h 81"/>
                <a:gd name="T26" fmla="*/ 672 w 672"/>
                <a:gd name="T2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81">
                  <a:moveTo>
                    <a:pt x="672" y="81"/>
                  </a:moveTo>
                  <a:cubicBezTo>
                    <a:pt x="0" y="81"/>
                    <a:pt x="0" y="81"/>
                    <a:pt x="0" y="81"/>
                  </a:cubicBezTo>
                  <a:cubicBezTo>
                    <a:pt x="0" y="0"/>
                    <a:pt x="0" y="0"/>
                    <a:pt x="0" y="0"/>
                  </a:cubicBezTo>
                  <a:cubicBezTo>
                    <a:pt x="314" y="0"/>
                    <a:pt x="314" y="0"/>
                    <a:pt x="314" y="0"/>
                  </a:cubicBezTo>
                  <a:cubicBezTo>
                    <a:pt x="323" y="19"/>
                    <a:pt x="341" y="32"/>
                    <a:pt x="364" y="32"/>
                  </a:cubicBezTo>
                  <a:cubicBezTo>
                    <a:pt x="386" y="32"/>
                    <a:pt x="404" y="19"/>
                    <a:pt x="413" y="0"/>
                  </a:cubicBezTo>
                  <a:cubicBezTo>
                    <a:pt x="424" y="0"/>
                    <a:pt x="424" y="0"/>
                    <a:pt x="424" y="0"/>
                  </a:cubicBezTo>
                  <a:cubicBezTo>
                    <a:pt x="433" y="19"/>
                    <a:pt x="452" y="32"/>
                    <a:pt x="474" y="32"/>
                  </a:cubicBezTo>
                  <a:cubicBezTo>
                    <a:pt x="496" y="32"/>
                    <a:pt x="515" y="19"/>
                    <a:pt x="524" y="0"/>
                  </a:cubicBezTo>
                  <a:cubicBezTo>
                    <a:pt x="535" y="0"/>
                    <a:pt x="535" y="0"/>
                    <a:pt x="535" y="0"/>
                  </a:cubicBezTo>
                  <a:cubicBezTo>
                    <a:pt x="544" y="19"/>
                    <a:pt x="563" y="32"/>
                    <a:pt x="585" y="32"/>
                  </a:cubicBezTo>
                  <a:cubicBezTo>
                    <a:pt x="607" y="32"/>
                    <a:pt x="626" y="19"/>
                    <a:pt x="635" y="0"/>
                  </a:cubicBezTo>
                  <a:cubicBezTo>
                    <a:pt x="672" y="0"/>
                    <a:pt x="672" y="0"/>
                    <a:pt x="672" y="0"/>
                  </a:cubicBezTo>
                  <a:lnTo>
                    <a:pt x="672" y="81"/>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8" name="Freeform 35"/>
            <p:cNvSpPr>
              <a:spLocks/>
            </p:cNvSpPr>
            <p:nvPr/>
          </p:nvSpPr>
          <p:spPr bwMode="auto">
            <a:xfrm>
              <a:off x="-5891" y="2820"/>
              <a:ext cx="4032" cy="607"/>
            </a:xfrm>
            <a:custGeom>
              <a:avLst/>
              <a:gdLst>
                <a:gd name="T0" fmla="*/ 672 w 672"/>
                <a:gd name="T1" fmla="*/ 101 h 101"/>
                <a:gd name="T2" fmla="*/ 638 w 672"/>
                <a:gd name="T3" fmla="*/ 101 h 101"/>
                <a:gd name="T4" fmla="*/ 585 w 672"/>
                <a:gd name="T5" fmla="*/ 63 h 101"/>
                <a:gd name="T6" fmla="*/ 533 w 672"/>
                <a:gd name="T7" fmla="*/ 101 h 101"/>
                <a:gd name="T8" fmla="*/ 527 w 672"/>
                <a:gd name="T9" fmla="*/ 101 h 101"/>
                <a:gd name="T10" fmla="*/ 474 w 672"/>
                <a:gd name="T11" fmla="*/ 63 h 101"/>
                <a:gd name="T12" fmla="*/ 422 w 672"/>
                <a:gd name="T13" fmla="*/ 101 h 101"/>
                <a:gd name="T14" fmla="*/ 416 w 672"/>
                <a:gd name="T15" fmla="*/ 101 h 101"/>
                <a:gd name="T16" fmla="*/ 364 w 672"/>
                <a:gd name="T17" fmla="*/ 63 h 101"/>
                <a:gd name="T18" fmla="*/ 311 w 672"/>
                <a:gd name="T19" fmla="*/ 101 h 101"/>
                <a:gd name="T20" fmla="*/ 0 w 672"/>
                <a:gd name="T21" fmla="*/ 101 h 101"/>
                <a:gd name="T22" fmla="*/ 0 w 672"/>
                <a:gd name="T23" fmla="*/ 0 h 101"/>
                <a:gd name="T24" fmla="*/ 65 w 672"/>
                <a:gd name="T25" fmla="*/ 0 h 101"/>
                <a:gd name="T26" fmla="*/ 107 w 672"/>
                <a:gd name="T27" fmla="*/ 19 h 101"/>
                <a:gd name="T28" fmla="*/ 149 w 672"/>
                <a:gd name="T29" fmla="*/ 0 h 101"/>
                <a:gd name="T30" fmla="*/ 432 w 672"/>
                <a:gd name="T31" fmla="*/ 0 h 101"/>
                <a:gd name="T32" fmla="*/ 474 w 672"/>
                <a:gd name="T33" fmla="*/ 19 h 101"/>
                <a:gd name="T34" fmla="*/ 516 w 672"/>
                <a:gd name="T35" fmla="*/ 0 h 101"/>
                <a:gd name="T36" fmla="*/ 543 w 672"/>
                <a:gd name="T37" fmla="*/ 0 h 101"/>
                <a:gd name="T38" fmla="*/ 585 w 672"/>
                <a:gd name="T39" fmla="*/ 19 h 101"/>
                <a:gd name="T40" fmla="*/ 627 w 672"/>
                <a:gd name="T41" fmla="*/ 0 h 101"/>
                <a:gd name="T42" fmla="*/ 672 w 672"/>
                <a:gd name="T43" fmla="*/ 0 h 101"/>
                <a:gd name="T44" fmla="*/ 672 w 672"/>
                <a:gd name="T4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2" h="101">
                  <a:moveTo>
                    <a:pt x="672" y="101"/>
                  </a:moveTo>
                  <a:cubicBezTo>
                    <a:pt x="638" y="101"/>
                    <a:pt x="638" y="101"/>
                    <a:pt x="638" y="101"/>
                  </a:cubicBezTo>
                  <a:cubicBezTo>
                    <a:pt x="631" y="79"/>
                    <a:pt x="610" y="63"/>
                    <a:pt x="585" y="63"/>
                  </a:cubicBezTo>
                  <a:cubicBezTo>
                    <a:pt x="561" y="63"/>
                    <a:pt x="540" y="79"/>
                    <a:pt x="533" y="101"/>
                  </a:cubicBezTo>
                  <a:cubicBezTo>
                    <a:pt x="527" y="101"/>
                    <a:pt x="527" y="101"/>
                    <a:pt x="527" y="101"/>
                  </a:cubicBezTo>
                  <a:cubicBezTo>
                    <a:pt x="520" y="79"/>
                    <a:pt x="499" y="63"/>
                    <a:pt x="474" y="63"/>
                  </a:cubicBezTo>
                  <a:cubicBezTo>
                    <a:pt x="450" y="63"/>
                    <a:pt x="429" y="79"/>
                    <a:pt x="422" y="101"/>
                  </a:cubicBezTo>
                  <a:cubicBezTo>
                    <a:pt x="416" y="101"/>
                    <a:pt x="416" y="101"/>
                    <a:pt x="416" y="101"/>
                  </a:cubicBezTo>
                  <a:cubicBezTo>
                    <a:pt x="409" y="79"/>
                    <a:pt x="388" y="63"/>
                    <a:pt x="364" y="63"/>
                  </a:cubicBezTo>
                  <a:cubicBezTo>
                    <a:pt x="339" y="63"/>
                    <a:pt x="318" y="79"/>
                    <a:pt x="311" y="101"/>
                  </a:cubicBezTo>
                  <a:cubicBezTo>
                    <a:pt x="0" y="101"/>
                    <a:pt x="0" y="101"/>
                    <a:pt x="0" y="101"/>
                  </a:cubicBezTo>
                  <a:cubicBezTo>
                    <a:pt x="0" y="0"/>
                    <a:pt x="0" y="0"/>
                    <a:pt x="0" y="0"/>
                  </a:cubicBezTo>
                  <a:cubicBezTo>
                    <a:pt x="65" y="0"/>
                    <a:pt x="65" y="0"/>
                    <a:pt x="65" y="0"/>
                  </a:cubicBezTo>
                  <a:cubicBezTo>
                    <a:pt x="76" y="12"/>
                    <a:pt x="91" y="19"/>
                    <a:pt x="107" y="19"/>
                  </a:cubicBezTo>
                  <a:cubicBezTo>
                    <a:pt x="124" y="19"/>
                    <a:pt x="139" y="12"/>
                    <a:pt x="149" y="0"/>
                  </a:cubicBezTo>
                  <a:cubicBezTo>
                    <a:pt x="432" y="0"/>
                    <a:pt x="432" y="0"/>
                    <a:pt x="432" y="0"/>
                  </a:cubicBezTo>
                  <a:cubicBezTo>
                    <a:pt x="443" y="12"/>
                    <a:pt x="458" y="19"/>
                    <a:pt x="474" y="19"/>
                  </a:cubicBezTo>
                  <a:cubicBezTo>
                    <a:pt x="491" y="19"/>
                    <a:pt x="506" y="12"/>
                    <a:pt x="516" y="0"/>
                  </a:cubicBezTo>
                  <a:cubicBezTo>
                    <a:pt x="543" y="0"/>
                    <a:pt x="543" y="0"/>
                    <a:pt x="543" y="0"/>
                  </a:cubicBezTo>
                  <a:cubicBezTo>
                    <a:pt x="554" y="12"/>
                    <a:pt x="568" y="19"/>
                    <a:pt x="585" y="19"/>
                  </a:cubicBezTo>
                  <a:cubicBezTo>
                    <a:pt x="602" y="19"/>
                    <a:pt x="617" y="12"/>
                    <a:pt x="627" y="0"/>
                  </a:cubicBezTo>
                  <a:cubicBezTo>
                    <a:pt x="672" y="0"/>
                    <a:pt x="672" y="0"/>
                    <a:pt x="672" y="0"/>
                  </a:cubicBezTo>
                  <a:lnTo>
                    <a:pt x="672" y="101"/>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9" name="Freeform 36"/>
            <p:cNvSpPr>
              <a:spLocks/>
            </p:cNvSpPr>
            <p:nvPr/>
          </p:nvSpPr>
          <p:spPr bwMode="auto">
            <a:xfrm>
              <a:off x="-5891" y="1839"/>
              <a:ext cx="4032" cy="734"/>
            </a:xfrm>
            <a:custGeom>
              <a:avLst/>
              <a:gdLst>
                <a:gd name="T0" fmla="*/ 672 w 672"/>
                <a:gd name="T1" fmla="*/ 122 h 122"/>
                <a:gd name="T2" fmla="*/ 640 w 672"/>
                <a:gd name="T3" fmla="*/ 122 h 122"/>
                <a:gd name="T4" fmla="*/ 585 w 672"/>
                <a:gd name="T5" fmla="*/ 71 h 122"/>
                <a:gd name="T6" fmla="*/ 530 w 672"/>
                <a:gd name="T7" fmla="*/ 122 h 122"/>
                <a:gd name="T8" fmla="*/ 529 w 672"/>
                <a:gd name="T9" fmla="*/ 122 h 122"/>
                <a:gd name="T10" fmla="*/ 474 w 672"/>
                <a:gd name="T11" fmla="*/ 71 h 122"/>
                <a:gd name="T12" fmla="*/ 419 w 672"/>
                <a:gd name="T13" fmla="*/ 122 h 122"/>
                <a:gd name="T14" fmla="*/ 162 w 672"/>
                <a:gd name="T15" fmla="*/ 122 h 122"/>
                <a:gd name="T16" fmla="*/ 107 w 672"/>
                <a:gd name="T17" fmla="*/ 71 h 122"/>
                <a:gd name="T18" fmla="*/ 52 w 672"/>
                <a:gd name="T19" fmla="*/ 122 h 122"/>
                <a:gd name="T20" fmla="*/ 0 w 672"/>
                <a:gd name="T21" fmla="*/ 122 h 122"/>
                <a:gd name="T22" fmla="*/ 0 w 672"/>
                <a:gd name="T23" fmla="*/ 0 h 122"/>
                <a:gd name="T24" fmla="*/ 311 w 672"/>
                <a:gd name="T25" fmla="*/ 0 h 122"/>
                <a:gd name="T26" fmla="*/ 364 w 672"/>
                <a:gd name="T27" fmla="*/ 38 h 122"/>
                <a:gd name="T28" fmla="*/ 416 w 672"/>
                <a:gd name="T29" fmla="*/ 0 h 122"/>
                <a:gd name="T30" fmla="*/ 422 w 672"/>
                <a:gd name="T31" fmla="*/ 0 h 122"/>
                <a:gd name="T32" fmla="*/ 474 w 672"/>
                <a:gd name="T33" fmla="*/ 38 h 122"/>
                <a:gd name="T34" fmla="*/ 527 w 672"/>
                <a:gd name="T35" fmla="*/ 0 h 122"/>
                <a:gd name="T36" fmla="*/ 533 w 672"/>
                <a:gd name="T37" fmla="*/ 0 h 122"/>
                <a:gd name="T38" fmla="*/ 585 w 672"/>
                <a:gd name="T39" fmla="*/ 38 h 122"/>
                <a:gd name="T40" fmla="*/ 638 w 672"/>
                <a:gd name="T41" fmla="*/ 0 h 122"/>
                <a:gd name="T42" fmla="*/ 672 w 672"/>
                <a:gd name="T43" fmla="*/ 0 h 122"/>
                <a:gd name="T44" fmla="*/ 672 w 672"/>
                <a:gd name="T4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2" h="122">
                  <a:moveTo>
                    <a:pt x="672" y="122"/>
                  </a:moveTo>
                  <a:cubicBezTo>
                    <a:pt x="640" y="122"/>
                    <a:pt x="640" y="122"/>
                    <a:pt x="640" y="122"/>
                  </a:cubicBezTo>
                  <a:cubicBezTo>
                    <a:pt x="638" y="94"/>
                    <a:pt x="614" y="71"/>
                    <a:pt x="585" y="71"/>
                  </a:cubicBezTo>
                  <a:cubicBezTo>
                    <a:pt x="556" y="71"/>
                    <a:pt x="533" y="94"/>
                    <a:pt x="530" y="122"/>
                  </a:cubicBezTo>
                  <a:cubicBezTo>
                    <a:pt x="529" y="122"/>
                    <a:pt x="529" y="122"/>
                    <a:pt x="529" y="122"/>
                  </a:cubicBezTo>
                  <a:cubicBezTo>
                    <a:pt x="527" y="94"/>
                    <a:pt x="503" y="71"/>
                    <a:pt x="474" y="71"/>
                  </a:cubicBezTo>
                  <a:cubicBezTo>
                    <a:pt x="445" y="71"/>
                    <a:pt x="422" y="94"/>
                    <a:pt x="419" y="122"/>
                  </a:cubicBezTo>
                  <a:cubicBezTo>
                    <a:pt x="162" y="122"/>
                    <a:pt x="162" y="122"/>
                    <a:pt x="162" y="122"/>
                  </a:cubicBezTo>
                  <a:cubicBezTo>
                    <a:pt x="160" y="94"/>
                    <a:pt x="136" y="71"/>
                    <a:pt x="107" y="71"/>
                  </a:cubicBezTo>
                  <a:cubicBezTo>
                    <a:pt x="78" y="71"/>
                    <a:pt x="55" y="94"/>
                    <a:pt x="52" y="122"/>
                  </a:cubicBezTo>
                  <a:cubicBezTo>
                    <a:pt x="0" y="122"/>
                    <a:pt x="0" y="122"/>
                    <a:pt x="0" y="122"/>
                  </a:cubicBezTo>
                  <a:cubicBezTo>
                    <a:pt x="0" y="0"/>
                    <a:pt x="0" y="0"/>
                    <a:pt x="0" y="0"/>
                  </a:cubicBezTo>
                  <a:cubicBezTo>
                    <a:pt x="311" y="0"/>
                    <a:pt x="311" y="0"/>
                    <a:pt x="311" y="0"/>
                  </a:cubicBezTo>
                  <a:cubicBezTo>
                    <a:pt x="319" y="22"/>
                    <a:pt x="339" y="38"/>
                    <a:pt x="364" y="38"/>
                  </a:cubicBezTo>
                  <a:cubicBezTo>
                    <a:pt x="388" y="38"/>
                    <a:pt x="408" y="22"/>
                    <a:pt x="416" y="0"/>
                  </a:cubicBezTo>
                  <a:cubicBezTo>
                    <a:pt x="422" y="0"/>
                    <a:pt x="422" y="0"/>
                    <a:pt x="422" y="0"/>
                  </a:cubicBezTo>
                  <a:cubicBezTo>
                    <a:pt x="429" y="22"/>
                    <a:pt x="450" y="38"/>
                    <a:pt x="474" y="38"/>
                  </a:cubicBezTo>
                  <a:cubicBezTo>
                    <a:pt x="499" y="38"/>
                    <a:pt x="519" y="22"/>
                    <a:pt x="527" y="0"/>
                  </a:cubicBezTo>
                  <a:cubicBezTo>
                    <a:pt x="533" y="0"/>
                    <a:pt x="533" y="0"/>
                    <a:pt x="533" y="0"/>
                  </a:cubicBezTo>
                  <a:cubicBezTo>
                    <a:pt x="540" y="22"/>
                    <a:pt x="561" y="38"/>
                    <a:pt x="585" y="38"/>
                  </a:cubicBezTo>
                  <a:cubicBezTo>
                    <a:pt x="610" y="38"/>
                    <a:pt x="630" y="22"/>
                    <a:pt x="638" y="0"/>
                  </a:cubicBezTo>
                  <a:cubicBezTo>
                    <a:pt x="672" y="0"/>
                    <a:pt x="672" y="0"/>
                    <a:pt x="672" y="0"/>
                  </a:cubicBezTo>
                  <a:lnTo>
                    <a:pt x="672" y="122"/>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40" name="Freeform 37"/>
            <p:cNvSpPr>
              <a:spLocks/>
            </p:cNvSpPr>
            <p:nvPr/>
          </p:nvSpPr>
          <p:spPr bwMode="auto">
            <a:xfrm>
              <a:off x="-5891" y="985"/>
              <a:ext cx="4032" cy="608"/>
            </a:xfrm>
            <a:custGeom>
              <a:avLst/>
              <a:gdLst>
                <a:gd name="T0" fmla="*/ 672 w 672"/>
                <a:gd name="T1" fmla="*/ 101 h 101"/>
                <a:gd name="T2" fmla="*/ 636 w 672"/>
                <a:gd name="T3" fmla="*/ 101 h 101"/>
                <a:gd name="T4" fmla="*/ 585 w 672"/>
                <a:gd name="T5" fmla="*/ 69 h 101"/>
                <a:gd name="T6" fmla="*/ 535 w 672"/>
                <a:gd name="T7" fmla="*/ 101 h 101"/>
                <a:gd name="T8" fmla="*/ 525 w 672"/>
                <a:gd name="T9" fmla="*/ 101 h 101"/>
                <a:gd name="T10" fmla="*/ 474 w 672"/>
                <a:gd name="T11" fmla="*/ 69 h 101"/>
                <a:gd name="T12" fmla="*/ 424 w 672"/>
                <a:gd name="T13" fmla="*/ 101 h 101"/>
                <a:gd name="T14" fmla="*/ 414 w 672"/>
                <a:gd name="T15" fmla="*/ 101 h 101"/>
                <a:gd name="T16" fmla="*/ 364 w 672"/>
                <a:gd name="T17" fmla="*/ 69 h 101"/>
                <a:gd name="T18" fmla="*/ 313 w 672"/>
                <a:gd name="T19" fmla="*/ 101 h 101"/>
                <a:gd name="T20" fmla="*/ 0 w 672"/>
                <a:gd name="T21" fmla="*/ 101 h 101"/>
                <a:gd name="T22" fmla="*/ 0 w 672"/>
                <a:gd name="T23" fmla="*/ 0 h 101"/>
                <a:gd name="T24" fmla="*/ 56 w 672"/>
                <a:gd name="T25" fmla="*/ 0 h 101"/>
                <a:gd name="T26" fmla="*/ 107 w 672"/>
                <a:gd name="T27" fmla="*/ 36 h 101"/>
                <a:gd name="T28" fmla="*/ 159 w 672"/>
                <a:gd name="T29" fmla="*/ 0 h 101"/>
                <a:gd name="T30" fmla="*/ 167 w 672"/>
                <a:gd name="T31" fmla="*/ 0 h 101"/>
                <a:gd name="T32" fmla="*/ 218 w 672"/>
                <a:gd name="T33" fmla="*/ 36 h 101"/>
                <a:gd name="T34" fmla="*/ 270 w 672"/>
                <a:gd name="T35" fmla="*/ 0 h 101"/>
                <a:gd name="T36" fmla="*/ 534 w 672"/>
                <a:gd name="T37" fmla="*/ 0 h 101"/>
                <a:gd name="T38" fmla="*/ 585 w 672"/>
                <a:gd name="T39" fmla="*/ 36 h 101"/>
                <a:gd name="T40" fmla="*/ 637 w 672"/>
                <a:gd name="T41" fmla="*/ 0 h 101"/>
                <a:gd name="T42" fmla="*/ 672 w 672"/>
                <a:gd name="T43" fmla="*/ 0 h 101"/>
                <a:gd name="T44" fmla="*/ 672 w 672"/>
                <a:gd name="T4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2" h="101">
                  <a:moveTo>
                    <a:pt x="672" y="101"/>
                  </a:moveTo>
                  <a:cubicBezTo>
                    <a:pt x="636" y="101"/>
                    <a:pt x="636" y="101"/>
                    <a:pt x="636" y="101"/>
                  </a:cubicBezTo>
                  <a:cubicBezTo>
                    <a:pt x="627" y="82"/>
                    <a:pt x="608" y="69"/>
                    <a:pt x="585" y="69"/>
                  </a:cubicBezTo>
                  <a:cubicBezTo>
                    <a:pt x="563" y="69"/>
                    <a:pt x="544" y="82"/>
                    <a:pt x="535" y="101"/>
                  </a:cubicBezTo>
                  <a:cubicBezTo>
                    <a:pt x="525" y="101"/>
                    <a:pt x="525" y="101"/>
                    <a:pt x="525" y="101"/>
                  </a:cubicBezTo>
                  <a:cubicBezTo>
                    <a:pt x="516" y="82"/>
                    <a:pt x="497" y="69"/>
                    <a:pt x="474" y="69"/>
                  </a:cubicBezTo>
                  <a:cubicBezTo>
                    <a:pt x="452" y="69"/>
                    <a:pt x="433" y="82"/>
                    <a:pt x="424" y="101"/>
                  </a:cubicBezTo>
                  <a:cubicBezTo>
                    <a:pt x="414" y="101"/>
                    <a:pt x="414" y="101"/>
                    <a:pt x="414" y="101"/>
                  </a:cubicBezTo>
                  <a:cubicBezTo>
                    <a:pt x="405" y="82"/>
                    <a:pt x="386" y="69"/>
                    <a:pt x="364" y="69"/>
                  </a:cubicBezTo>
                  <a:cubicBezTo>
                    <a:pt x="341" y="69"/>
                    <a:pt x="322" y="82"/>
                    <a:pt x="313" y="101"/>
                  </a:cubicBezTo>
                  <a:cubicBezTo>
                    <a:pt x="0" y="101"/>
                    <a:pt x="0" y="101"/>
                    <a:pt x="0" y="101"/>
                  </a:cubicBezTo>
                  <a:cubicBezTo>
                    <a:pt x="0" y="0"/>
                    <a:pt x="0" y="0"/>
                    <a:pt x="0" y="0"/>
                  </a:cubicBezTo>
                  <a:cubicBezTo>
                    <a:pt x="56" y="0"/>
                    <a:pt x="56" y="0"/>
                    <a:pt x="56" y="0"/>
                  </a:cubicBezTo>
                  <a:cubicBezTo>
                    <a:pt x="64" y="21"/>
                    <a:pt x="84" y="36"/>
                    <a:pt x="107" y="36"/>
                  </a:cubicBezTo>
                  <a:cubicBezTo>
                    <a:pt x="131" y="36"/>
                    <a:pt x="151" y="21"/>
                    <a:pt x="159" y="0"/>
                  </a:cubicBezTo>
                  <a:cubicBezTo>
                    <a:pt x="167" y="0"/>
                    <a:pt x="167" y="0"/>
                    <a:pt x="167" y="0"/>
                  </a:cubicBezTo>
                  <a:cubicBezTo>
                    <a:pt x="174" y="21"/>
                    <a:pt x="195" y="36"/>
                    <a:pt x="218" y="36"/>
                  </a:cubicBezTo>
                  <a:cubicBezTo>
                    <a:pt x="242" y="36"/>
                    <a:pt x="262" y="21"/>
                    <a:pt x="270" y="0"/>
                  </a:cubicBezTo>
                  <a:cubicBezTo>
                    <a:pt x="534" y="0"/>
                    <a:pt x="534" y="0"/>
                    <a:pt x="534" y="0"/>
                  </a:cubicBezTo>
                  <a:cubicBezTo>
                    <a:pt x="541" y="21"/>
                    <a:pt x="562" y="36"/>
                    <a:pt x="585" y="36"/>
                  </a:cubicBezTo>
                  <a:cubicBezTo>
                    <a:pt x="609" y="36"/>
                    <a:pt x="629" y="21"/>
                    <a:pt x="637" y="0"/>
                  </a:cubicBezTo>
                  <a:cubicBezTo>
                    <a:pt x="672" y="0"/>
                    <a:pt x="672" y="0"/>
                    <a:pt x="672" y="0"/>
                  </a:cubicBezTo>
                  <a:lnTo>
                    <a:pt x="672" y="101"/>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42" name="Freeform 38"/>
            <p:cNvSpPr>
              <a:spLocks/>
            </p:cNvSpPr>
            <p:nvPr/>
          </p:nvSpPr>
          <p:spPr bwMode="auto">
            <a:xfrm>
              <a:off x="-5891" y="125"/>
              <a:ext cx="4032" cy="613"/>
            </a:xfrm>
            <a:custGeom>
              <a:avLst/>
              <a:gdLst>
                <a:gd name="T0" fmla="*/ 672 w 672"/>
                <a:gd name="T1" fmla="*/ 102 h 102"/>
                <a:gd name="T2" fmla="*/ 637 w 672"/>
                <a:gd name="T3" fmla="*/ 102 h 102"/>
                <a:gd name="T4" fmla="*/ 585 w 672"/>
                <a:gd name="T5" fmla="*/ 68 h 102"/>
                <a:gd name="T6" fmla="*/ 534 w 672"/>
                <a:gd name="T7" fmla="*/ 102 h 102"/>
                <a:gd name="T8" fmla="*/ 270 w 672"/>
                <a:gd name="T9" fmla="*/ 102 h 102"/>
                <a:gd name="T10" fmla="*/ 218 w 672"/>
                <a:gd name="T11" fmla="*/ 68 h 102"/>
                <a:gd name="T12" fmla="*/ 167 w 672"/>
                <a:gd name="T13" fmla="*/ 102 h 102"/>
                <a:gd name="T14" fmla="*/ 159 w 672"/>
                <a:gd name="T15" fmla="*/ 102 h 102"/>
                <a:gd name="T16" fmla="*/ 107 w 672"/>
                <a:gd name="T17" fmla="*/ 68 h 102"/>
                <a:gd name="T18" fmla="*/ 56 w 672"/>
                <a:gd name="T19" fmla="*/ 102 h 102"/>
                <a:gd name="T20" fmla="*/ 0 w 672"/>
                <a:gd name="T21" fmla="*/ 102 h 102"/>
                <a:gd name="T22" fmla="*/ 0 w 672"/>
                <a:gd name="T23" fmla="*/ 0 h 102"/>
                <a:gd name="T24" fmla="*/ 672 w 672"/>
                <a:gd name="T25" fmla="*/ 0 h 102"/>
                <a:gd name="T26" fmla="*/ 672 w 672"/>
                <a:gd name="T2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102">
                  <a:moveTo>
                    <a:pt x="672" y="102"/>
                  </a:moveTo>
                  <a:cubicBezTo>
                    <a:pt x="637" y="102"/>
                    <a:pt x="637" y="102"/>
                    <a:pt x="637" y="102"/>
                  </a:cubicBezTo>
                  <a:cubicBezTo>
                    <a:pt x="628" y="82"/>
                    <a:pt x="608" y="68"/>
                    <a:pt x="585" y="68"/>
                  </a:cubicBezTo>
                  <a:cubicBezTo>
                    <a:pt x="562" y="68"/>
                    <a:pt x="542" y="82"/>
                    <a:pt x="534" y="102"/>
                  </a:cubicBezTo>
                  <a:cubicBezTo>
                    <a:pt x="270" y="102"/>
                    <a:pt x="270" y="102"/>
                    <a:pt x="270" y="102"/>
                  </a:cubicBezTo>
                  <a:cubicBezTo>
                    <a:pt x="261" y="82"/>
                    <a:pt x="241" y="68"/>
                    <a:pt x="218" y="68"/>
                  </a:cubicBezTo>
                  <a:cubicBezTo>
                    <a:pt x="195" y="68"/>
                    <a:pt x="175" y="82"/>
                    <a:pt x="167" y="102"/>
                  </a:cubicBezTo>
                  <a:cubicBezTo>
                    <a:pt x="159" y="102"/>
                    <a:pt x="159" y="102"/>
                    <a:pt x="159" y="102"/>
                  </a:cubicBezTo>
                  <a:cubicBezTo>
                    <a:pt x="150" y="82"/>
                    <a:pt x="130" y="68"/>
                    <a:pt x="107" y="68"/>
                  </a:cubicBezTo>
                  <a:cubicBezTo>
                    <a:pt x="84" y="68"/>
                    <a:pt x="65" y="82"/>
                    <a:pt x="56" y="102"/>
                  </a:cubicBezTo>
                  <a:cubicBezTo>
                    <a:pt x="0" y="102"/>
                    <a:pt x="0" y="102"/>
                    <a:pt x="0" y="102"/>
                  </a:cubicBezTo>
                  <a:cubicBezTo>
                    <a:pt x="0" y="0"/>
                    <a:pt x="0" y="0"/>
                    <a:pt x="0" y="0"/>
                  </a:cubicBezTo>
                  <a:cubicBezTo>
                    <a:pt x="672" y="0"/>
                    <a:pt x="672" y="0"/>
                    <a:pt x="672" y="0"/>
                  </a:cubicBezTo>
                  <a:lnTo>
                    <a:pt x="672" y="102"/>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81627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2"/>
                </a:solidFill>
              </a:rPr>
              <a:t>When Can You Collect Social Security?</a:t>
            </a:r>
          </a:p>
        </p:txBody>
      </p:sp>
      <p:sp>
        <p:nvSpPr>
          <p:cNvPr id="23" name="Content Placeholder 13"/>
          <p:cNvSpPr txBox="1">
            <a:spLocks/>
          </p:cNvSpPr>
          <p:nvPr/>
        </p:nvSpPr>
        <p:spPr>
          <a:xfrm>
            <a:off x="457197" y="1199119"/>
            <a:ext cx="8220456" cy="1317969"/>
          </a:xfrm>
          <a:prstGeom prst="rect">
            <a:avLst/>
          </a:prstGeom>
        </p:spPr>
        <p:txBody>
          <a:bodyPr vert="horz" lIns="0" tIns="0" rIns="0" bIns="0" rtlCol="0">
            <a:noAutofit/>
          </a:bodyPr>
          <a:lstStyle>
            <a:lvl1pPr marL="0" indent="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2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2pPr>
            <a:lvl3pPr marL="227013" indent="-227013"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461963" indent="-234950"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4pPr>
            <a:lvl5pPr marL="687388" indent="-225425"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a:r>
              <a:rPr lang="en-US" sz="1400" dirty="0"/>
              <a:t>You don’t automatically begin receiving benefits once you retire. You must apply online (</a:t>
            </a:r>
            <a:r>
              <a:rPr lang="en-US" sz="1400" dirty="0">
                <a:hlinkClick r:id="rId3"/>
              </a:rPr>
              <a:t>https://www.ssa.gov/planners/retire/applying8.html</a:t>
            </a:r>
            <a:r>
              <a:rPr lang="en-US" sz="1400" dirty="0"/>
              <a:t>),  by calling 1-800-772-1213 or by visiting a Social Security Office.</a:t>
            </a:r>
          </a:p>
        </p:txBody>
      </p:sp>
      <p:grpSp>
        <p:nvGrpSpPr>
          <p:cNvPr id="9" name="Group 8"/>
          <p:cNvGrpSpPr>
            <a:grpSpLocks noChangeAspect="1"/>
          </p:cNvGrpSpPr>
          <p:nvPr/>
        </p:nvGrpSpPr>
        <p:grpSpPr>
          <a:xfrm>
            <a:off x="457201" y="2517088"/>
            <a:ext cx="640080" cy="640080"/>
            <a:chOff x="2774950" y="4135438"/>
            <a:chExt cx="1985963" cy="1985962"/>
          </a:xfrm>
        </p:grpSpPr>
        <p:sp>
          <p:nvSpPr>
            <p:cNvPr id="6" name="Freeform 6"/>
            <p:cNvSpPr>
              <a:spLocks noEditPoints="1"/>
            </p:cNvSpPr>
            <p:nvPr/>
          </p:nvSpPr>
          <p:spPr bwMode="auto">
            <a:xfrm>
              <a:off x="2774950" y="4135438"/>
              <a:ext cx="1985963" cy="1985962"/>
            </a:xfrm>
            <a:custGeom>
              <a:avLst/>
              <a:gdLst>
                <a:gd name="T0" fmla="*/ 1079 w 2330"/>
                <a:gd name="T1" fmla="*/ 381 h 2330"/>
                <a:gd name="T2" fmla="*/ 1473 w 2330"/>
                <a:gd name="T3" fmla="*/ 552 h 2330"/>
                <a:gd name="T4" fmla="*/ 1656 w 2330"/>
                <a:gd name="T5" fmla="*/ 1177 h 2330"/>
                <a:gd name="T6" fmla="*/ 1575 w 2330"/>
                <a:gd name="T7" fmla="*/ 1248 h 2330"/>
                <a:gd name="T8" fmla="*/ 1354 w 2330"/>
                <a:gd name="T9" fmla="*/ 1295 h 2330"/>
                <a:gd name="T10" fmla="*/ 1546 w 2330"/>
                <a:gd name="T11" fmla="*/ 1592 h 2330"/>
                <a:gd name="T12" fmla="*/ 1982 w 2330"/>
                <a:gd name="T13" fmla="*/ 1776 h 2330"/>
                <a:gd name="T14" fmla="*/ 1364 w 2330"/>
                <a:gd name="T15" fmla="*/ 436 h 2330"/>
                <a:gd name="T16" fmla="*/ 1104 w 2330"/>
                <a:gd name="T17" fmla="*/ 375 h 2330"/>
                <a:gd name="T18" fmla="*/ 787 w 2330"/>
                <a:gd name="T19" fmla="*/ 1002 h 2330"/>
                <a:gd name="T20" fmla="*/ 801 w 2330"/>
                <a:gd name="T21" fmla="*/ 1269 h 2330"/>
                <a:gd name="T22" fmla="*/ 977 w 2330"/>
                <a:gd name="T23" fmla="*/ 1380 h 2330"/>
                <a:gd name="T24" fmla="*/ 472 w 2330"/>
                <a:gd name="T25" fmla="*/ 1666 h 2330"/>
                <a:gd name="T26" fmla="*/ 307 w 2330"/>
                <a:gd name="T27" fmla="*/ 1952 h 2330"/>
                <a:gd name="T28" fmla="*/ 1165 w 2330"/>
                <a:gd name="T29" fmla="*/ 2330 h 2330"/>
                <a:gd name="T30" fmla="*/ 1165 w 2330"/>
                <a:gd name="T31" fmla="*/ 0 h 2330"/>
                <a:gd name="T32" fmla="*/ 940 w 2330"/>
                <a:gd name="T33" fmla="*/ 1474 h 2330"/>
                <a:gd name="T34" fmla="*/ 793 w 2330"/>
                <a:gd name="T35" fmla="*/ 1369 h 2330"/>
                <a:gd name="T36" fmla="*/ 809 w 2330"/>
                <a:gd name="T37" fmla="*/ 1273 h 2330"/>
                <a:gd name="T38" fmla="*/ 307 w 2330"/>
                <a:gd name="T39" fmla="*/ 1504 h 2330"/>
                <a:gd name="T40" fmla="*/ 520 w 2330"/>
                <a:gd name="T41" fmla="*/ 1369 h 2330"/>
                <a:gd name="T42" fmla="*/ 476 w 2330"/>
                <a:gd name="T43" fmla="*/ 1218 h 2330"/>
                <a:gd name="T44" fmla="*/ 372 w 2330"/>
                <a:gd name="T45" fmla="*/ 1052 h 2330"/>
                <a:gd name="T46" fmla="*/ 414 w 2330"/>
                <a:gd name="T47" fmla="*/ 931 h 2330"/>
                <a:gd name="T48" fmla="*/ 430 w 2330"/>
                <a:gd name="T49" fmla="*/ 628 h 2330"/>
                <a:gd name="T50" fmla="*/ 640 w 2330"/>
                <a:gd name="T51" fmla="*/ 559 h 2330"/>
                <a:gd name="T52" fmla="*/ 1393 w 2330"/>
                <a:gd name="T53" fmla="*/ 1471 h 2330"/>
                <a:gd name="T54" fmla="*/ 1587 w 2330"/>
                <a:gd name="T55" fmla="*/ 1356 h 2330"/>
                <a:gd name="T56" fmla="*/ 1577 w 2330"/>
                <a:gd name="T57" fmla="*/ 1254 h 2330"/>
                <a:gd name="T58" fmla="*/ 1586 w 2330"/>
                <a:gd name="T59" fmla="*/ 583 h 2330"/>
                <a:gd name="T60" fmla="*/ 1818 w 2330"/>
                <a:gd name="T61" fmla="*/ 537 h 2330"/>
                <a:gd name="T62" fmla="*/ 1986 w 2330"/>
                <a:gd name="T63" fmla="*/ 620 h 2330"/>
                <a:gd name="T64" fmla="*/ 2010 w 2330"/>
                <a:gd name="T65" fmla="*/ 909 h 2330"/>
                <a:gd name="T66" fmla="*/ 1966 w 2330"/>
                <a:gd name="T67" fmla="*/ 1115 h 2330"/>
                <a:gd name="T68" fmla="*/ 1918 w 2330"/>
                <a:gd name="T69" fmla="*/ 1270 h 2330"/>
                <a:gd name="T70" fmla="*/ 1946 w 2330"/>
                <a:gd name="T71" fmla="*/ 1411 h 2330"/>
                <a:gd name="T72" fmla="*/ 2265 w 2330"/>
                <a:gd name="T73" fmla="*/ 1547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30" h="2330">
                  <a:moveTo>
                    <a:pt x="966" y="435"/>
                  </a:moveTo>
                  <a:cubicBezTo>
                    <a:pt x="966" y="435"/>
                    <a:pt x="998" y="404"/>
                    <a:pt x="1079" y="381"/>
                  </a:cubicBezTo>
                  <a:cubicBezTo>
                    <a:pt x="1159" y="358"/>
                    <a:pt x="1226" y="375"/>
                    <a:pt x="1226" y="375"/>
                  </a:cubicBezTo>
                  <a:cubicBezTo>
                    <a:pt x="1226" y="375"/>
                    <a:pt x="1368" y="390"/>
                    <a:pt x="1473" y="552"/>
                  </a:cubicBezTo>
                  <a:cubicBezTo>
                    <a:pt x="1545" y="663"/>
                    <a:pt x="1511" y="849"/>
                    <a:pt x="1543" y="1002"/>
                  </a:cubicBezTo>
                  <a:cubicBezTo>
                    <a:pt x="1559" y="1073"/>
                    <a:pt x="1604" y="1131"/>
                    <a:pt x="1656" y="1177"/>
                  </a:cubicBezTo>
                  <a:cubicBezTo>
                    <a:pt x="1664" y="1184"/>
                    <a:pt x="1628" y="1220"/>
                    <a:pt x="1575" y="1248"/>
                  </a:cubicBezTo>
                  <a:moveTo>
                    <a:pt x="1575" y="1248"/>
                  </a:moveTo>
                  <a:cubicBezTo>
                    <a:pt x="1561" y="1256"/>
                    <a:pt x="1545" y="1262"/>
                    <a:pt x="1529" y="1268"/>
                  </a:cubicBezTo>
                  <a:cubicBezTo>
                    <a:pt x="1451" y="1295"/>
                    <a:pt x="1354" y="1295"/>
                    <a:pt x="1354" y="1295"/>
                  </a:cubicBezTo>
                  <a:cubicBezTo>
                    <a:pt x="1354" y="1295"/>
                    <a:pt x="1348" y="1350"/>
                    <a:pt x="1353" y="1379"/>
                  </a:cubicBezTo>
                  <a:cubicBezTo>
                    <a:pt x="1359" y="1409"/>
                    <a:pt x="1388" y="1551"/>
                    <a:pt x="1546" y="1592"/>
                  </a:cubicBezTo>
                  <a:cubicBezTo>
                    <a:pt x="1703" y="1633"/>
                    <a:pt x="1814" y="1650"/>
                    <a:pt x="1858" y="1665"/>
                  </a:cubicBezTo>
                  <a:cubicBezTo>
                    <a:pt x="1902" y="1680"/>
                    <a:pt x="1953" y="1708"/>
                    <a:pt x="1982" y="1776"/>
                  </a:cubicBezTo>
                  <a:cubicBezTo>
                    <a:pt x="1982" y="1776"/>
                    <a:pt x="2033" y="1874"/>
                    <a:pt x="2025" y="1950"/>
                  </a:cubicBezTo>
                  <a:moveTo>
                    <a:pt x="1364" y="436"/>
                  </a:moveTo>
                  <a:cubicBezTo>
                    <a:pt x="1364" y="436"/>
                    <a:pt x="1332" y="405"/>
                    <a:pt x="1251" y="382"/>
                  </a:cubicBezTo>
                  <a:cubicBezTo>
                    <a:pt x="1171" y="359"/>
                    <a:pt x="1104" y="375"/>
                    <a:pt x="1104" y="375"/>
                  </a:cubicBezTo>
                  <a:cubicBezTo>
                    <a:pt x="1104" y="375"/>
                    <a:pt x="963" y="391"/>
                    <a:pt x="857" y="553"/>
                  </a:cubicBezTo>
                  <a:cubicBezTo>
                    <a:pt x="786" y="663"/>
                    <a:pt x="819" y="850"/>
                    <a:pt x="787" y="1002"/>
                  </a:cubicBezTo>
                  <a:cubicBezTo>
                    <a:pt x="772" y="1074"/>
                    <a:pt x="726" y="1132"/>
                    <a:pt x="674" y="1178"/>
                  </a:cubicBezTo>
                  <a:cubicBezTo>
                    <a:pt x="665" y="1186"/>
                    <a:pt x="723" y="1241"/>
                    <a:pt x="801" y="1269"/>
                  </a:cubicBezTo>
                  <a:cubicBezTo>
                    <a:pt x="879" y="1296"/>
                    <a:pt x="976" y="1296"/>
                    <a:pt x="976" y="1296"/>
                  </a:cubicBezTo>
                  <a:cubicBezTo>
                    <a:pt x="976" y="1296"/>
                    <a:pt x="982" y="1351"/>
                    <a:pt x="977" y="1380"/>
                  </a:cubicBezTo>
                  <a:cubicBezTo>
                    <a:pt x="971" y="1409"/>
                    <a:pt x="942" y="1552"/>
                    <a:pt x="784" y="1593"/>
                  </a:cubicBezTo>
                  <a:cubicBezTo>
                    <a:pt x="627" y="1634"/>
                    <a:pt x="516" y="1651"/>
                    <a:pt x="472" y="1666"/>
                  </a:cubicBezTo>
                  <a:cubicBezTo>
                    <a:pt x="428" y="1681"/>
                    <a:pt x="378" y="1709"/>
                    <a:pt x="348" y="1777"/>
                  </a:cubicBezTo>
                  <a:cubicBezTo>
                    <a:pt x="348" y="1777"/>
                    <a:pt x="304" y="1902"/>
                    <a:pt x="307" y="1952"/>
                  </a:cubicBezTo>
                  <a:moveTo>
                    <a:pt x="2330" y="1165"/>
                  </a:moveTo>
                  <a:cubicBezTo>
                    <a:pt x="2330" y="1808"/>
                    <a:pt x="1808" y="2330"/>
                    <a:pt x="1165" y="2330"/>
                  </a:cubicBezTo>
                  <a:cubicBezTo>
                    <a:pt x="522" y="2330"/>
                    <a:pt x="0" y="1808"/>
                    <a:pt x="0" y="1165"/>
                  </a:cubicBezTo>
                  <a:cubicBezTo>
                    <a:pt x="0" y="522"/>
                    <a:pt x="522" y="0"/>
                    <a:pt x="1165" y="0"/>
                  </a:cubicBezTo>
                  <a:cubicBezTo>
                    <a:pt x="1808" y="0"/>
                    <a:pt x="2330" y="522"/>
                    <a:pt x="2330" y="1165"/>
                  </a:cubicBezTo>
                  <a:close/>
                  <a:moveTo>
                    <a:pt x="940" y="1474"/>
                  </a:moveTo>
                  <a:cubicBezTo>
                    <a:pt x="876" y="1447"/>
                    <a:pt x="811" y="1425"/>
                    <a:pt x="811" y="1425"/>
                  </a:cubicBezTo>
                  <a:cubicBezTo>
                    <a:pt x="811" y="1425"/>
                    <a:pt x="796" y="1395"/>
                    <a:pt x="793" y="1369"/>
                  </a:cubicBezTo>
                  <a:cubicBezTo>
                    <a:pt x="789" y="1343"/>
                    <a:pt x="794" y="1298"/>
                    <a:pt x="794" y="1298"/>
                  </a:cubicBezTo>
                  <a:cubicBezTo>
                    <a:pt x="794" y="1298"/>
                    <a:pt x="801" y="1287"/>
                    <a:pt x="809" y="1273"/>
                  </a:cubicBezTo>
                  <a:moveTo>
                    <a:pt x="92" y="1604"/>
                  </a:moveTo>
                  <a:cubicBezTo>
                    <a:pt x="92" y="1604"/>
                    <a:pt x="236" y="1542"/>
                    <a:pt x="307" y="1504"/>
                  </a:cubicBezTo>
                  <a:cubicBezTo>
                    <a:pt x="381" y="1465"/>
                    <a:pt x="502" y="1425"/>
                    <a:pt x="502" y="1425"/>
                  </a:cubicBezTo>
                  <a:cubicBezTo>
                    <a:pt x="502" y="1425"/>
                    <a:pt x="517" y="1394"/>
                    <a:pt x="520" y="1369"/>
                  </a:cubicBezTo>
                  <a:cubicBezTo>
                    <a:pt x="523" y="1343"/>
                    <a:pt x="518" y="1297"/>
                    <a:pt x="518" y="1297"/>
                  </a:cubicBezTo>
                  <a:cubicBezTo>
                    <a:pt x="518" y="1297"/>
                    <a:pt x="487" y="1251"/>
                    <a:pt x="476" y="1218"/>
                  </a:cubicBezTo>
                  <a:cubicBezTo>
                    <a:pt x="466" y="1186"/>
                    <a:pt x="450" y="1140"/>
                    <a:pt x="450" y="1140"/>
                  </a:cubicBezTo>
                  <a:cubicBezTo>
                    <a:pt x="450" y="1140"/>
                    <a:pt x="384" y="1117"/>
                    <a:pt x="372" y="1052"/>
                  </a:cubicBezTo>
                  <a:cubicBezTo>
                    <a:pt x="360" y="988"/>
                    <a:pt x="391" y="946"/>
                    <a:pt x="391" y="946"/>
                  </a:cubicBezTo>
                  <a:cubicBezTo>
                    <a:pt x="414" y="931"/>
                    <a:pt x="414" y="931"/>
                    <a:pt x="414" y="931"/>
                  </a:cubicBezTo>
                  <a:cubicBezTo>
                    <a:pt x="398" y="688"/>
                    <a:pt x="398" y="688"/>
                    <a:pt x="398" y="688"/>
                  </a:cubicBezTo>
                  <a:cubicBezTo>
                    <a:pt x="398" y="688"/>
                    <a:pt x="403" y="651"/>
                    <a:pt x="430" y="628"/>
                  </a:cubicBezTo>
                  <a:cubicBezTo>
                    <a:pt x="457" y="604"/>
                    <a:pt x="493" y="612"/>
                    <a:pt x="493" y="612"/>
                  </a:cubicBezTo>
                  <a:cubicBezTo>
                    <a:pt x="493" y="612"/>
                    <a:pt x="552" y="564"/>
                    <a:pt x="640" y="559"/>
                  </a:cubicBezTo>
                  <a:cubicBezTo>
                    <a:pt x="729" y="553"/>
                    <a:pt x="816" y="614"/>
                    <a:pt x="816" y="614"/>
                  </a:cubicBezTo>
                  <a:moveTo>
                    <a:pt x="1393" y="1471"/>
                  </a:moveTo>
                  <a:cubicBezTo>
                    <a:pt x="1460" y="1448"/>
                    <a:pt x="1545" y="1422"/>
                    <a:pt x="1559" y="1411"/>
                  </a:cubicBezTo>
                  <a:cubicBezTo>
                    <a:pt x="1576" y="1398"/>
                    <a:pt x="1584" y="1387"/>
                    <a:pt x="1587" y="1356"/>
                  </a:cubicBezTo>
                  <a:cubicBezTo>
                    <a:pt x="1591" y="1326"/>
                    <a:pt x="1587" y="1270"/>
                    <a:pt x="1587" y="1270"/>
                  </a:cubicBezTo>
                  <a:cubicBezTo>
                    <a:pt x="1587" y="1270"/>
                    <a:pt x="1584" y="1266"/>
                    <a:pt x="1577" y="1254"/>
                  </a:cubicBezTo>
                  <a:moveTo>
                    <a:pt x="1508" y="593"/>
                  </a:moveTo>
                  <a:cubicBezTo>
                    <a:pt x="1508" y="593"/>
                    <a:pt x="1560" y="590"/>
                    <a:pt x="1586" y="583"/>
                  </a:cubicBezTo>
                  <a:cubicBezTo>
                    <a:pt x="1612" y="577"/>
                    <a:pt x="1652" y="558"/>
                    <a:pt x="1652" y="558"/>
                  </a:cubicBezTo>
                  <a:cubicBezTo>
                    <a:pt x="1652" y="558"/>
                    <a:pt x="1744" y="527"/>
                    <a:pt x="1818" y="537"/>
                  </a:cubicBezTo>
                  <a:cubicBezTo>
                    <a:pt x="1870" y="544"/>
                    <a:pt x="1911" y="593"/>
                    <a:pt x="1911" y="593"/>
                  </a:cubicBezTo>
                  <a:cubicBezTo>
                    <a:pt x="1911" y="593"/>
                    <a:pt x="1967" y="594"/>
                    <a:pt x="1986" y="620"/>
                  </a:cubicBezTo>
                  <a:cubicBezTo>
                    <a:pt x="2005" y="645"/>
                    <a:pt x="2012" y="715"/>
                    <a:pt x="2012" y="715"/>
                  </a:cubicBezTo>
                  <a:cubicBezTo>
                    <a:pt x="2010" y="909"/>
                    <a:pt x="2010" y="909"/>
                    <a:pt x="2010" y="909"/>
                  </a:cubicBezTo>
                  <a:cubicBezTo>
                    <a:pt x="2018" y="913"/>
                    <a:pt x="2057" y="956"/>
                    <a:pt x="2037" y="1027"/>
                  </a:cubicBezTo>
                  <a:cubicBezTo>
                    <a:pt x="2017" y="1096"/>
                    <a:pt x="1966" y="1115"/>
                    <a:pt x="1966" y="1115"/>
                  </a:cubicBezTo>
                  <a:cubicBezTo>
                    <a:pt x="1966" y="1115"/>
                    <a:pt x="1950" y="1195"/>
                    <a:pt x="1943" y="1220"/>
                  </a:cubicBezTo>
                  <a:cubicBezTo>
                    <a:pt x="1935" y="1245"/>
                    <a:pt x="1918" y="1270"/>
                    <a:pt x="1918" y="1270"/>
                  </a:cubicBezTo>
                  <a:cubicBezTo>
                    <a:pt x="1918" y="1270"/>
                    <a:pt x="1914" y="1326"/>
                    <a:pt x="1918" y="1356"/>
                  </a:cubicBezTo>
                  <a:cubicBezTo>
                    <a:pt x="1922" y="1387"/>
                    <a:pt x="1929" y="1398"/>
                    <a:pt x="1946" y="1411"/>
                  </a:cubicBezTo>
                  <a:cubicBezTo>
                    <a:pt x="1964" y="1425"/>
                    <a:pt x="2100" y="1464"/>
                    <a:pt x="2163" y="1490"/>
                  </a:cubicBezTo>
                  <a:cubicBezTo>
                    <a:pt x="2189" y="1501"/>
                    <a:pt x="2229" y="1524"/>
                    <a:pt x="2265" y="1547"/>
                  </a:cubicBez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554413" y="5416550"/>
              <a:ext cx="420688" cy="84137"/>
            </a:xfrm>
            <a:custGeom>
              <a:avLst/>
              <a:gdLst>
                <a:gd name="T0" fmla="*/ 0 w 265"/>
                <a:gd name="T1" fmla="*/ 5 h 53"/>
                <a:gd name="T2" fmla="*/ 133 w 265"/>
                <a:gd name="T3" fmla="*/ 53 h 53"/>
                <a:gd name="T4" fmla="*/ 265 w 265"/>
                <a:gd name="T5" fmla="*/ 0 h 53"/>
              </a:gdLst>
              <a:ahLst/>
              <a:cxnLst>
                <a:cxn ang="0">
                  <a:pos x="T0" y="T1"/>
                </a:cxn>
                <a:cxn ang="0">
                  <a:pos x="T2" y="T3"/>
                </a:cxn>
                <a:cxn ang="0">
                  <a:pos x="T4" y="T5"/>
                </a:cxn>
              </a:cxnLst>
              <a:rect l="0" t="0" r="r" b="b"/>
              <a:pathLst>
                <a:path w="265" h="53">
                  <a:moveTo>
                    <a:pt x="0" y="5"/>
                  </a:moveTo>
                  <a:lnTo>
                    <a:pt x="133" y="53"/>
                  </a:lnTo>
                  <a:lnTo>
                    <a:pt x="265" y="0"/>
                  </a:lnTo>
                </a:path>
              </a:pathLst>
            </a:custGeom>
            <a:noFill/>
            <a:ln w="952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p:nvSpPr>
          <p:spPr bwMode="auto">
            <a:xfrm>
              <a:off x="3556000" y="5429250"/>
              <a:ext cx="419100" cy="192087"/>
            </a:xfrm>
            <a:custGeom>
              <a:avLst/>
              <a:gdLst>
                <a:gd name="T0" fmla="*/ 132 w 264"/>
                <a:gd name="T1" fmla="*/ 45 h 121"/>
                <a:gd name="T2" fmla="*/ 24 w 264"/>
                <a:gd name="T3" fmla="*/ 121 h 121"/>
                <a:gd name="T4" fmla="*/ 0 w 264"/>
                <a:gd name="T5" fmla="*/ 0 h 121"/>
                <a:gd name="T6" fmla="*/ 132 w 264"/>
                <a:gd name="T7" fmla="*/ 45 h 121"/>
                <a:gd name="T8" fmla="*/ 240 w 264"/>
                <a:gd name="T9" fmla="*/ 121 h 121"/>
                <a:gd name="T10" fmla="*/ 264 w 264"/>
                <a:gd name="T11" fmla="*/ 0 h 121"/>
              </a:gdLst>
              <a:ahLst/>
              <a:cxnLst>
                <a:cxn ang="0">
                  <a:pos x="T0" y="T1"/>
                </a:cxn>
                <a:cxn ang="0">
                  <a:pos x="T2" y="T3"/>
                </a:cxn>
                <a:cxn ang="0">
                  <a:pos x="T4" y="T5"/>
                </a:cxn>
                <a:cxn ang="0">
                  <a:pos x="T6" y="T7"/>
                </a:cxn>
                <a:cxn ang="0">
                  <a:pos x="T8" y="T9"/>
                </a:cxn>
                <a:cxn ang="0">
                  <a:pos x="T10" y="T11"/>
                </a:cxn>
              </a:cxnLst>
              <a:rect l="0" t="0" r="r" b="b"/>
              <a:pathLst>
                <a:path w="264" h="121">
                  <a:moveTo>
                    <a:pt x="132" y="45"/>
                  </a:moveTo>
                  <a:lnTo>
                    <a:pt x="24" y="121"/>
                  </a:lnTo>
                  <a:lnTo>
                    <a:pt x="0" y="0"/>
                  </a:lnTo>
                  <a:moveTo>
                    <a:pt x="132" y="45"/>
                  </a:moveTo>
                  <a:lnTo>
                    <a:pt x="240" y="121"/>
                  </a:lnTo>
                  <a:lnTo>
                    <a:pt x="264" y="0"/>
                  </a:ln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p:cNvGrpSpPr>
            <a:grpSpLocks noChangeAspect="1"/>
          </p:cNvGrpSpPr>
          <p:nvPr/>
        </p:nvGrpSpPr>
        <p:grpSpPr>
          <a:xfrm>
            <a:off x="3332987" y="2517088"/>
            <a:ext cx="544142" cy="640080"/>
            <a:chOff x="12017375" y="3376613"/>
            <a:chExt cx="2332038" cy="2743201"/>
          </a:xfrm>
        </p:grpSpPr>
        <p:sp>
          <p:nvSpPr>
            <p:cNvPr id="13" name="Freeform 13"/>
            <p:cNvSpPr>
              <a:spLocks/>
            </p:cNvSpPr>
            <p:nvPr/>
          </p:nvSpPr>
          <p:spPr bwMode="auto">
            <a:xfrm>
              <a:off x="13895388" y="3852863"/>
              <a:ext cx="454025" cy="450850"/>
            </a:xfrm>
            <a:custGeom>
              <a:avLst/>
              <a:gdLst>
                <a:gd name="T0" fmla="*/ 286 w 286"/>
                <a:gd name="T1" fmla="*/ 185 h 284"/>
                <a:gd name="T2" fmla="*/ 98 w 286"/>
                <a:gd name="T3" fmla="*/ 0 h 284"/>
                <a:gd name="T4" fmla="*/ 0 w 286"/>
                <a:gd name="T5" fmla="*/ 96 h 284"/>
                <a:gd name="T6" fmla="*/ 44 w 286"/>
                <a:gd name="T7" fmla="*/ 140 h 284"/>
                <a:gd name="T8" fmla="*/ 2 w 286"/>
                <a:gd name="T9" fmla="*/ 185 h 284"/>
                <a:gd name="T10" fmla="*/ 100 w 286"/>
                <a:gd name="T11" fmla="*/ 281 h 284"/>
                <a:gd name="T12" fmla="*/ 143 w 286"/>
                <a:gd name="T13" fmla="*/ 239 h 284"/>
                <a:gd name="T14" fmla="*/ 188 w 286"/>
                <a:gd name="T15" fmla="*/ 284 h 284"/>
                <a:gd name="T16" fmla="*/ 286 w 286"/>
                <a:gd name="T17" fmla="*/ 185 h 284"/>
                <a:gd name="T18" fmla="*/ 286 w 286"/>
                <a:gd name="T19" fmla="*/ 18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284">
                  <a:moveTo>
                    <a:pt x="286" y="185"/>
                  </a:moveTo>
                  <a:lnTo>
                    <a:pt x="98" y="0"/>
                  </a:lnTo>
                  <a:lnTo>
                    <a:pt x="0" y="96"/>
                  </a:lnTo>
                  <a:lnTo>
                    <a:pt x="44" y="140"/>
                  </a:lnTo>
                  <a:lnTo>
                    <a:pt x="2" y="185"/>
                  </a:lnTo>
                  <a:lnTo>
                    <a:pt x="100" y="281"/>
                  </a:lnTo>
                  <a:lnTo>
                    <a:pt x="143" y="239"/>
                  </a:lnTo>
                  <a:lnTo>
                    <a:pt x="188" y="284"/>
                  </a:lnTo>
                  <a:lnTo>
                    <a:pt x="286" y="185"/>
                  </a:lnTo>
                  <a:lnTo>
                    <a:pt x="286" y="185"/>
                  </a:lnTo>
                  <a:close/>
                </a:path>
              </a:pathLst>
            </a:custGeom>
            <a:noFill/>
            <a:ln w="952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Oval 14"/>
            <p:cNvSpPr>
              <a:spLocks noChangeArrowheads="1"/>
            </p:cNvSpPr>
            <p:nvPr/>
          </p:nvSpPr>
          <p:spPr bwMode="auto">
            <a:xfrm>
              <a:off x="12017375" y="3927476"/>
              <a:ext cx="2197100" cy="2192338"/>
            </a:xfrm>
            <a:prstGeom prst="ellipse">
              <a:avLst/>
            </a:prstGeom>
            <a:noFill/>
            <a:ln w="952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12338050" y="4243388"/>
              <a:ext cx="1563688" cy="1565275"/>
            </a:xfrm>
            <a:custGeom>
              <a:avLst/>
              <a:gdLst>
                <a:gd name="T0" fmla="*/ 440 w 440"/>
                <a:gd name="T1" fmla="*/ 188 h 441"/>
                <a:gd name="T2" fmla="*/ 410 w 440"/>
                <a:gd name="T3" fmla="*/ 221 h 441"/>
                <a:gd name="T4" fmla="*/ 440 w 440"/>
                <a:gd name="T5" fmla="*/ 255 h 441"/>
                <a:gd name="T6" fmla="*/ 252 w 440"/>
                <a:gd name="T7" fmla="*/ 441 h 441"/>
                <a:gd name="T8" fmla="*/ 219 w 440"/>
                <a:gd name="T9" fmla="*/ 412 h 441"/>
                <a:gd name="T10" fmla="*/ 186 w 440"/>
                <a:gd name="T11" fmla="*/ 440 h 441"/>
                <a:gd name="T12" fmla="*/ 0 w 440"/>
                <a:gd name="T13" fmla="*/ 254 h 441"/>
                <a:gd name="T14" fmla="*/ 28 w 440"/>
                <a:gd name="T15" fmla="*/ 221 h 441"/>
                <a:gd name="T16" fmla="*/ 0 w 440"/>
                <a:gd name="T17" fmla="*/ 188 h 441"/>
                <a:gd name="T18" fmla="*/ 185 w 440"/>
                <a:gd name="T19" fmla="*/ 0 h 441"/>
                <a:gd name="T20" fmla="*/ 219 w 440"/>
                <a:gd name="T21" fmla="*/ 30 h 441"/>
                <a:gd name="T22" fmla="*/ 252 w 440"/>
                <a:gd name="T23" fmla="*/ 0 h 441"/>
                <a:gd name="T24" fmla="*/ 440 w 440"/>
                <a:gd name="T25" fmla="*/ 18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441">
                  <a:moveTo>
                    <a:pt x="440" y="188"/>
                  </a:moveTo>
                  <a:cubicBezTo>
                    <a:pt x="423" y="189"/>
                    <a:pt x="410" y="204"/>
                    <a:pt x="410" y="221"/>
                  </a:cubicBezTo>
                  <a:cubicBezTo>
                    <a:pt x="410" y="239"/>
                    <a:pt x="423" y="253"/>
                    <a:pt x="440" y="255"/>
                  </a:cubicBezTo>
                  <a:cubicBezTo>
                    <a:pt x="425" y="351"/>
                    <a:pt x="349" y="426"/>
                    <a:pt x="252" y="441"/>
                  </a:cubicBezTo>
                  <a:cubicBezTo>
                    <a:pt x="250" y="424"/>
                    <a:pt x="236" y="412"/>
                    <a:pt x="219" y="412"/>
                  </a:cubicBezTo>
                  <a:cubicBezTo>
                    <a:pt x="202" y="412"/>
                    <a:pt x="188" y="424"/>
                    <a:pt x="186" y="440"/>
                  </a:cubicBezTo>
                  <a:cubicBezTo>
                    <a:pt x="90" y="426"/>
                    <a:pt x="14" y="350"/>
                    <a:pt x="0" y="254"/>
                  </a:cubicBezTo>
                  <a:cubicBezTo>
                    <a:pt x="16" y="252"/>
                    <a:pt x="28" y="238"/>
                    <a:pt x="28" y="221"/>
                  </a:cubicBezTo>
                  <a:cubicBezTo>
                    <a:pt x="28" y="204"/>
                    <a:pt x="16" y="190"/>
                    <a:pt x="0" y="188"/>
                  </a:cubicBezTo>
                  <a:cubicBezTo>
                    <a:pt x="14" y="91"/>
                    <a:pt x="89" y="15"/>
                    <a:pt x="185" y="0"/>
                  </a:cubicBezTo>
                  <a:cubicBezTo>
                    <a:pt x="187" y="17"/>
                    <a:pt x="201" y="30"/>
                    <a:pt x="219" y="30"/>
                  </a:cubicBezTo>
                  <a:cubicBezTo>
                    <a:pt x="236" y="30"/>
                    <a:pt x="250" y="17"/>
                    <a:pt x="252" y="0"/>
                  </a:cubicBezTo>
                  <a:cubicBezTo>
                    <a:pt x="349" y="14"/>
                    <a:pt x="426" y="91"/>
                    <a:pt x="440" y="188"/>
                  </a:cubicBezTo>
                </a:path>
              </a:pathLst>
            </a:custGeom>
            <a:noFill/>
            <a:ln w="952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p:nvSpPr>
          <p:spPr bwMode="auto">
            <a:xfrm>
              <a:off x="12949238" y="4605338"/>
              <a:ext cx="579438" cy="585788"/>
            </a:xfrm>
            <a:custGeom>
              <a:avLst/>
              <a:gdLst>
                <a:gd name="T0" fmla="*/ 92 w 163"/>
                <a:gd name="T1" fmla="*/ 109 h 165"/>
                <a:gd name="T2" fmla="*/ 163 w 163"/>
                <a:gd name="T3" fmla="*/ 0 h 165"/>
                <a:gd name="T4" fmla="*/ 55 w 163"/>
                <a:gd name="T5" fmla="*/ 73 h 165"/>
                <a:gd name="T6" fmla="*/ 47 w 163"/>
                <a:gd name="T7" fmla="*/ 72 h 165"/>
                <a:gd name="T8" fmla="*/ 0 w 163"/>
                <a:gd name="T9" fmla="*/ 118 h 165"/>
                <a:gd name="T10" fmla="*/ 47 w 163"/>
                <a:gd name="T11" fmla="*/ 165 h 165"/>
                <a:gd name="T12" fmla="*/ 93 w 163"/>
                <a:gd name="T13" fmla="*/ 118 h 165"/>
                <a:gd name="T14" fmla="*/ 92 w 163"/>
                <a:gd name="T15" fmla="*/ 109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165">
                  <a:moveTo>
                    <a:pt x="92" y="109"/>
                  </a:moveTo>
                  <a:cubicBezTo>
                    <a:pt x="163" y="0"/>
                    <a:pt x="163" y="0"/>
                    <a:pt x="163" y="0"/>
                  </a:cubicBezTo>
                  <a:cubicBezTo>
                    <a:pt x="55" y="73"/>
                    <a:pt x="55" y="73"/>
                    <a:pt x="55" y="73"/>
                  </a:cubicBezTo>
                  <a:cubicBezTo>
                    <a:pt x="52" y="72"/>
                    <a:pt x="50" y="72"/>
                    <a:pt x="47" y="72"/>
                  </a:cubicBezTo>
                  <a:cubicBezTo>
                    <a:pt x="21" y="72"/>
                    <a:pt x="0" y="93"/>
                    <a:pt x="0" y="118"/>
                  </a:cubicBezTo>
                  <a:cubicBezTo>
                    <a:pt x="0" y="144"/>
                    <a:pt x="21" y="165"/>
                    <a:pt x="47" y="165"/>
                  </a:cubicBezTo>
                  <a:cubicBezTo>
                    <a:pt x="72" y="165"/>
                    <a:pt x="93" y="144"/>
                    <a:pt x="93" y="118"/>
                  </a:cubicBezTo>
                  <a:cubicBezTo>
                    <a:pt x="93" y="115"/>
                    <a:pt x="93" y="112"/>
                    <a:pt x="92" y="109"/>
                  </a:cubicBezTo>
                </a:path>
              </a:pathLst>
            </a:custGeom>
            <a:noFill/>
            <a:ln w="952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12800013" y="3376613"/>
              <a:ext cx="628650" cy="476250"/>
            </a:xfrm>
            <a:custGeom>
              <a:avLst/>
              <a:gdLst>
                <a:gd name="T0" fmla="*/ 302 w 396"/>
                <a:gd name="T1" fmla="*/ 206 h 300"/>
                <a:gd name="T2" fmla="*/ 396 w 396"/>
                <a:gd name="T3" fmla="*/ 206 h 300"/>
                <a:gd name="T4" fmla="*/ 396 w 396"/>
                <a:gd name="T5" fmla="*/ 0 h 300"/>
                <a:gd name="T6" fmla="*/ 0 w 396"/>
                <a:gd name="T7" fmla="*/ 0 h 300"/>
                <a:gd name="T8" fmla="*/ 0 w 396"/>
                <a:gd name="T9" fmla="*/ 206 h 300"/>
                <a:gd name="T10" fmla="*/ 94 w 396"/>
                <a:gd name="T11" fmla="*/ 206 h 300"/>
                <a:gd name="T12" fmla="*/ 94 w 396"/>
                <a:gd name="T13" fmla="*/ 300 h 300"/>
                <a:gd name="T14" fmla="*/ 302 w 396"/>
                <a:gd name="T15" fmla="*/ 300 h 300"/>
                <a:gd name="T16" fmla="*/ 302 w 396"/>
                <a:gd name="T17" fmla="*/ 206 h 300"/>
                <a:gd name="T18" fmla="*/ 302 w 396"/>
                <a:gd name="T19" fmla="*/ 20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00">
                  <a:moveTo>
                    <a:pt x="302" y="206"/>
                  </a:moveTo>
                  <a:lnTo>
                    <a:pt x="396" y="206"/>
                  </a:lnTo>
                  <a:lnTo>
                    <a:pt x="396" y="0"/>
                  </a:lnTo>
                  <a:lnTo>
                    <a:pt x="0" y="0"/>
                  </a:lnTo>
                  <a:lnTo>
                    <a:pt x="0" y="206"/>
                  </a:lnTo>
                  <a:lnTo>
                    <a:pt x="94" y="206"/>
                  </a:lnTo>
                  <a:lnTo>
                    <a:pt x="94" y="300"/>
                  </a:lnTo>
                  <a:lnTo>
                    <a:pt x="302" y="300"/>
                  </a:lnTo>
                  <a:lnTo>
                    <a:pt x="302" y="206"/>
                  </a:lnTo>
                  <a:lnTo>
                    <a:pt x="302" y="206"/>
                  </a:lnTo>
                  <a:close/>
                </a:path>
              </a:pathLst>
            </a:custGeom>
            <a:noFill/>
            <a:ln w="952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reeform 22"/>
          <p:cNvSpPr>
            <a:spLocks noChangeAspect="1" noEditPoints="1"/>
          </p:cNvSpPr>
          <p:nvPr/>
        </p:nvSpPr>
        <p:spPr bwMode="auto">
          <a:xfrm>
            <a:off x="6208773" y="2517088"/>
            <a:ext cx="772816" cy="640080"/>
          </a:xfrm>
          <a:custGeom>
            <a:avLst/>
            <a:gdLst>
              <a:gd name="T0" fmla="*/ 479 w 934"/>
              <a:gd name="T1" fmla="*/ 761 h 774"/>
              <a:gd name="T2" fmla="*/ 466 w 934"/>
              <a:gd name="T3" fmla="*/ 774 h 774"/>
              <a:gd name="T4" fmla="*/ 453 w 934"/>
              <a:gd name="T5" fmla="*/ 761 h 774"/>
              <a:gd name="T6" fmla="*/ 453 w 934"/>
              <a:gd name="T7" fmla="*/ 670 h 774"/>
              <a:gd name="T8" fmla="*/ 466 w 934"/>
              <a:gd name="T9" fmla="*/ 657 h 774"/>
              <a:gd name="T10" fmla="*/ 479 w 934"/>
              <a:gd name="T11" fmla="*/ 670 h 774"/>
              <a:gd name="T12" fmla="*/ 479 w 934"/>
              <a:gd name="T13" fmla="*/ 761 h 774"/>
              <a:gd name="T14" fmla="*/ 466 w 934"/>
              <a:gd name="T15" fmla="*/ 323 h 774"/>
              <a:gd name="T16" fmla="*/ 466 w 934"/>
              <a:gd name="T17" fmla="*/ 657 h 774"/>
              <a:gd name="T18" fmla="*/ 560 w 934"/>
              <a:gd name="T19" fmla="*/ 354 h 774"/>
              <a:gd name="T20" fmla="*/ 467 w 934"/>
              <a:gd name="T21" fmla="*/ 68 h 774"/>
              <a:gd name="T22" fmla="*/ 373 w 934"/>
              <a:gd name="T23" fmla="*/ 354 h 774"/>
              <a:gd name="T24" fmla="*/ 466 w 934"/>
              <a:gd name="T25" fmla="*/ 67 h 774"/>
              <a:gd name="T26" fmla="*/ 466 w 934"/>
              <a:gd name="T27" fmla="*/ 0 h 774"/>
              <a:gd name="T28" fmla="*/ 466 w 934"/>
              <a:gd name="T29" fmla="*/ 67 h 774"/>
              <a:gd name="T30" fmla="*/ 746 w 934"/>
              <a:gd name="T31" fmla="*/ 356 h 774"/>
              <a:gd name="T32" fmla="*/ 934 w 934"/>
              <a:gd name="T33" fmla="*/ 353 h 774"/>
              <a:gd name="T34" fmla="*/ 560 w 934"/>
              <a:gd name="T35" fmla="*/ 356 h 774"/>
              <a:gd name="T36" fmla="*/ 746 w 934"/>
              <a:gd name="T37" fmla="*/ 356 h 774"/>
              <a:gd name="T38" fmla="*/ 374 w 934"/>
              <a:gd name="T39" fmla="*/ 356 h 774"/>
              <a:gd name="T40" fmla="*/ 560 w 934"/>
              <a:gd name="T41" fmla="*/ 356 h 774"/>
              <a:gd name="T42" fmla="*/ 0 w 934"/>
              <a:gd name="T43" fmla="*/ 356 h 774"/>
              <a:gd name="T44" fmla="*/ 186 w 934"/>
              <a:gd name="T45" fmla="*/ 356 h 774"/>
              <a:gd name="T46" fmla="*/ 466 w 934"/>
              <a:gd name="T47" fmla="*/ 67 h 774"/>
              <a:gd name="T48" fmla="*/ 187 w 934"/>
              <a:gd name="T49" fmla="*/ 356 h 774"/>
              <a:gd name="T50" fmla="*/ 373 w 934"/>
              <a:gd name="T51" fmla="*/ 356 h 774"/>
              <a:gd name="T52" fmla="*/ 0 w 934"/>
              <a:gd name="T53" fmla="*/ 356 h 774"/>
              <a:gd name="T54" fmla="*/ 468 w 934"/>
              <a:gd name="T55" fmla="*/ 68 h 774"/>
              <a:gd name="T56" fmla="*/ 934 w 934"/>
              <a:gd name="T57" fmla="*/ 35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4" h="774">
                <a:moveTo>
                  <a:pt x="479" y="761"/>
                </a:moveTo>
                <a:cubicBezTo>
                  <a:pt x="479" y="768"/>
                  <a:pt x="473" y="774"/>
                  <a:pt x="466" y="774"/>
                </a:cubicBezTo>
                <a:cubicBezTo>
                  <a:pt x="458" y="774"/>
                  <a:pt x="453" y="768"/>
                  <a:pt x="453" y="761"/>
                </a:cubicBezTo>
                <a:cubicBezTo>
                  <a:pt x="453" y="670"/>
                  <a:pt x="453" y="670"/>
                  <a:pt x="453" y="670"/>
                </a:cubicBezTo>
                <a:cubicBezTo>
                  <a:pt x="453" y="663"/>
                  <a:pt x="458" y="657"/>
                  <a:pt x="466" y="657"/>
                </a:cubicBezTo>
                <a:cubicBezTo>
                  <a:pt x="473" y="657"/>
                  <a:pt x="479" y="663"/>
                  <a:pt x="479" y="670"/>
                </a:cubicBezTo>
                <a:lnTo>
                  <a:pt x="479" y="761"/>
                </a:lnTo>
                <a:close/>
                <a:moveTo>
                  <a:pt x="466" y="323"/>
                </a:moveTo>
                <a:cubicBezTo>
                  <a:pt x="466" y="657"/>
                  <a:pt x="466" y="657"/>
                  <a:pt x="466" y="657"/>
                </a:cubicBezTo>
                <a:moveTo>
                  <a:pt x="560" y="354"/>
                </a:moveTo>
                <a:cubicBezTo>
                  <a:pt x="560" y="354"/>
                  <a:pt x="565" y="203"/>
                  <a:pt x="467" y="68"/>
                </a:cubicBezTo>
                <a:moveTo>
                  <a:pt x="373" y="354"/>
                </a:moveTo>
                <a:cubicBezTo>
                  <a:pt x="373" y="354"/>
                  <a:pt x="390" y="136"/>
                  <a:pt x="466" y="67"/>
                </a:cubicBezTo>
                <a:moveTo>
                  <a:pt x="466" y="0"/>
                </a:moveTo>
                <a:cubicBezTo>
                  <a:pt x="466" y="67"/>
                  <a:pt x="466" y="67"/>
                  <a:pt x="466" y="67"/>
                </a:cubicBezTo>
                <a:cubicBezTo>
                  <a:pt x="466" y="67"/>
                  <a:pt x="677" y="125"/>
                  <a:pt x="746" y="356"/>
                </a:cubicBezTo>
                <a:cubicBezTo>
                  <a:pt x="746" y="356"/>
                  <a:pt x="833" y="279"/>
                  <a:pt x="934" y="353"/>
                </a:cubicBezTo>
                <a:moveTo>
                  <a:pt x="560" y="356"/>
                </a:moveTo>
                <a:cubicBezTo>
                  <a:pt x="560" y="356"/>
                  <a:pt x="644" y="282"/>
                  <a:pt x="746" y="356"/>
                </a:cubicBezTo>
                <a:moveTo>
                  <a:pt x="374" y="356"/>
                </a:moveTo>
                <a:cubicBezTo>
                  <a:pt x="374" y="356"/>
                  <a:pt x="459" y="282"/>
                  <a:pt x="560" y="356"/>
                </a:cubicBezTo>
                <a:moveTo>
                  <a:pt x="0" y="356"/>
                </a:moveTo>
                <a:cubicBezTo>
                  <a:pt x="0" y="356"/>
                  <a:pt x="84" y="282"/>
                  <a:pt x="186" y="356"/>
                </a:cubicBezTo>
                <a:cubicBezTo>
                  <a:pt x="186" y="356"/>
                  <a:pt x="257" y="129"/>
                  <a:pt x="466" y="67"/>
                </a:cubicBezTo>
                <a:moveTo>
                  <a:pt x="187" y="356"/>
                </a:moveTo>
                <a:cubicBezTo>
                  <a:pt x="187" y="356"/>
                  <a:pt x="272" y="282"/>
                  <a:pt x="373" y="356"/>
                </a:cubicBezTo>
                <a:moveTo>
                  <a:pt x="0" y="356"/>
                </a:moveTo>
                <a:cubicBezTo>
                  <a:pt x="76" y="187"/>
                  <a:pt x="257" y="68"/>
                  <a:pt x="468" y="68"/>
                </a:cubicBezTo>
                <a:cubicBezTo>
                  <a:pt x="677" y="68"/>
                  <a:pt x="857" y="186"/>
                  <a:pt x="934" y="353"/>
                </a:cubicBezTo>
              </a:path>
            </a:pathLst>
          </a:custGeom>
          <a:noFill/>
          <a:ln w="9525"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 name="Group 1"/>
          <p:cNvGrpSpPr/>
          <p:nvPr/>
        </p:nvGrpSpPr>
        <p:grpSpPr>
          <a:xfrm>
            <a:off x="3129534" y="2523058"/>
            <a:ext cx="2875786" cy="2582342"/>
            <a:chOff x="3129534" y="2523058"/>
            <a:chExt cx="2875786" cy="3147940"/>
          </a:xfrm>
        </p:grpSpPr>
        <p:cxnSp>
          <p:nvCxnSpPr>
            <p:cNvPr id="31" name="Straight Connector 30"/>
            <p:cNvCxnSpPr/>
            <p:nvPr/>
          </p:nvCxnSpPr>
          <p:spPr>
            <a:xfrm flipV="1">
              <a:off x="3129534" y="2523058"/>
              <a:ext cx="0" cy="3147940"/>
            </a:xfrm>
            <a:prstGeom prst="line">
              <a:avLst/>
            </a:prstGeom>
            <a:noFill/>
            <a:ln w="6350">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a:xfrm flipV="1">
              <a:off x="6005320" y="2523058"/>
              <a:ext cx="0" cy="3147940"/>
            </a:xfrm>
            <a:prstGeom prst="line">
              <a:avLst/>
            </a:prstGeom>
            <a:noFill/>
            <a:ln w="6350">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 name="TextBox 32"/>
          <p:cNvSpPr txBox="1"/>
          <p:nvPr/>
        </p:nvSpPr>
        <p:spPr>
          <a:xfrm>
            <a:off x="457201" y="3286698"/>
            <a:ext cx="2468880" cy="1886670"/>
          </a:xfrm>
          <a:prstGeom prst="rect">
            <a:avLst/>
          </a:prstGeom>
          <a:noFill/>
        </p:spPr>
        <p:txBody>
          <a:bodyPr wrap="square" lIns="0" tIns="0" rIns="0" bIns="0" rtlCol="0">
            <a:spAutoFit/>
          </a:bodyPr>
          <a:lstStyle/>
          <a:p>
            <a:pPr>
              <a:lnSpc>
                <a:spcPct val="120000"/>
              </a:lnSpc>
              <a:spcBef>
                <a:spcPts val="600"/>
              </a:spcBef>
            </a:pPr>
            <a:r>
              <a:rPr lang="en-GB" sz="1400" b="1" dirty="0">
                <a:solidFill>
                  <a:srgbClr val="00A1E2"/>
                </a:solidFill>
              </a:rPr>
              <a:t>FULL RETIREMENT AGE</a:t>
            </a:r>
          </a:p>
          <a:p>
            <a:pPr>
              <a:lnSpc>
                <a:spcPct val="120000"/>
              </a:lnSpc>
              <a:spcBef>
                <a:spcPts val="600"/>
              </a:spcBef>
            </a:pPr>
            <a:r>
              <a:rPr lang="en-US" sz="1400" dirty="0">
                <a:solidFill>
                  <a:srgbClr val="000000"/>
                </a:solidFill>
              </a:rPr>
              <a:t>Age at which you are entitled to full retirement benefits, which depends on your </a:t>
            </a:r>
            <a:br>
              <a:rPr lang="en-US" sz="1400" dirty="0">
                <a:solidFill>
                  <a:srgbClr val="000000"/>
                </a:solidFill>
              </a:rPr>
            </a:br>
            <a:r>
              <a:rPr lang="en-US" sz="1400" dirty="0">
                <a:solidFill>
                  <a:srgbClr val="000000"/>
                </a:solidFill>
              </a:rPr>
              <a:t>year of birth.</a:t>
            </a:r>
            <a:endParaRPr lang="en-GB" sz="1400" dirty="0">
              <a:solidFill>
                <a:srgbClr val="000000"/>
              </a:solidFill>
            </a:endParaRPr>
          </a:p>
        </p:txBody>
      </p:sp>
      <p:sp>
        <p:nvSpPr>
          <p:cNvPr id="34" name="TextBox 33"/>
          <p:cNvSpPr txBox="1"/>
          <p:nvPr/>
        </p:nvSpPr>
        <p:spPr>
          <a:xfrm>
            <a:off x="3332987" y="3286698"/>
            <a:ext cx="2468880" cy="1628138"/>
          </a:xfrm>
          <a:prstGeom prst="rect">
            <a:avLst/>
          </a:prstGeom>
          <a:noFill/>
        </p:spPr>
        <p:txBody>
          <a:bodyPr wrap="square" lIns="0" tIns="0" rIns="0" bIns="0" rtlCol="0">
            <a:spAutoFit/>
          </a:bodyPr>
          <a:lstStyle/>
          <a:p>
            <a:pPr>
              <a:lnSpc>
                <a:spcPct val="120000"/>
              </a:lnSpc>
              <a:spcBef>
                <a:spcPts val="600"/>
              </a:spcBef>
            </a:pPr>
            <a:r>
              <a:rPr lang="en-GB" sz="1400" b="1" dirty="0">
                <a:solidFill>
                  <a:schemeClr val="accent3"/>
                </a:solidFill>
              </a:rPr>
              <a:t>EARLY RETIREMENT</a:t>
            </a:r>
          </a:p>
          <a:p>
            <a:pPr>
              <a:lnSpc>
                <a:spcPct val="120000"/>
              </a:lnSpc>
              <a:spcBef>
                <a:spcPts val="600"/>
              </a:spcBef>
            </a:pPr>
            <a:r>
              <a:rPr lang="en-US" sz="1400" dirty="0">
                <a:solidFill>
                  <a:srgbClr val="000000"/>
                </a:solidFill>
              </a:rPr>
              <a:t>You may begin receiving benefits at age 62, but benefits will permanently be reduced by 25% – 35% depending on year of birth.</a:t>
            </a:r>
          </a:p>
        </p:txBody>
      </p:sp>
      <p:sp>
        <p:nvSpPr>
          <p:cNvPr id="35" name="TextBox 34"/>
          <p:cNvSpPr txBox="1"/>
          <p:nvPr/>
        </p:nvSpPr>
        <p:spPr>
          <a:xfrm>
            <a:off x="6208773" y="3286698"/>
            <a:ext cx="2468880" cy="1369606"/>
          </a:xfrm>
          <a:prstGeom prst="rect">
            <a:avLst/>
          </a:prstGeom>
          <a:noFill/>
        </p:spPr>
        <p:txBody>
          <a:bodyPr wrap="square" lIns="0" tIns="0" rIns="0" bIns="0" rtlCol="0">
            <a:spAutoFit/>
          </a:bodyPr>
          <a:lstStyle/>
          <a:p>
            <a:pPr>
              <a:lnSpc>
                <a:spcPct val="120000"/>
              </a:lnSpc>
              <a:spcBef>
                <a:spcPts val="600"/>
              </a:spcBef>
            </a:pPr>
            <a:r>
              <a:rPr lang="en-GB" sz="1400" b="1" dirty="0">
                <a:solidFill>
                  <a:schemeClr val="accent4"/>
                </a:solidFill>
              </a:rPr>
              <a:t>DELAYING RETIREMENT</a:t>
            </a:r>
          </a:p>
          <a:p>
            <a:pPr>
              <a:lnSpc>
                <a:spcPct val="120000"/>
              </a:lnSpc>
              <a:spcBef>
                <a:spcPts val="600"/>
              </a:spcBef>
            </a:pPr>
            <a:r>
              <a:rPr lang="en-US" sz="1400" dirty="0">
                <a:solidFill>
                  <a:srgbClr val="000000"/>
                </a:solidFill>
              </a:rPr>
              <a:t>For those born in 1943 or after, an additional 8% is credited to your permanent benefit each year until you reach age 70.</a:t>
            </a:r>
          </a:p>
        </p:txBody>
      </p:sp>
    </p:spTree>
    <p:extLst>
      <p:ext uri="{BB962C8B-B14F-4D97-AF65-F5344CB8AC3E}">
        <p14:creationId xmlns:p14="http://schemas.microsoft.com/office/powerpoint/2010/main" val="64324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3"/>
            <p:custDataLst>
              <p:tags r:id="rId1"/>
            </p:custDataLst>
          </p:nvPr>
        </p:nvSpPr>
        <p:spPr>
          <a:xfrm>
            <a:off x="4067944" y="1554163"/>
            <a:ext cx="4609712" cy="4538662"/>
          </a:xfrm>
        </p:spPr>
        <p:txBody>
          <a:bodyPr/>
          <a:lstStyle/>
          <a:p>
            <a:pPr marL="285750" lvl="2" indent="-285750">
              <a:spcBef>
                <a:spcPts val="0"/>
              </a:spcBef>
              <a:spcAft>
                <a:spcPts val="1800"/>
              </a:spcAft>
              <a:buFont typeface="+mj-lt"/>
              <a:buAutoNum type="arabicPeriod"/>
            </a:pPr>
            <a:endParaRPr lang="en-US" sz="1800" dirty="0"/>
          </a:p>
          <a:p>
            <a:pPr marL="285750" lvl="2" indent="-285750">
              <a:spcBef>
                <a:spcPts val="0"/>
              </a:spcBef>
              <a:spcAft>
                <a:spcPts val="1800"/>
              </a:spcAft>
              <a:buFont typeface="+mj-lt"/>
              <a:buAutoNum type="arabicPeriod"/>
            </a:pPr>
            <a:r>
              <a:rPr lang="en-US" sz="1800" dirty="0"/>
              <a:t>Facts about Social Security </a:t>
            </a:r>
          </a:p>
          <a:p>
            <a:pPr marL="285750" lvl="2" indent="-285750">
              <a:spcBef>
                <a:spcPts val="0"/>
              </a:spcBef>
              <a:spcAft>
                <a:spcPts val="1800"/>
              </a:spcAft>
              <a:buFont typeface="+mj-lt"/>
              <a:buAutoNum type="arabicPeriod"/>
            </a:pPr>
            <a:r>
              <a:rPr lang="en-US" sz="1800" dirty="0"/>
              <a:t>The Basics of Social Security</a:t>
            </a:r>
          </a:p>
          <a:p>
            <a:pPr marL="285750" lvl="2" indent="-285750">
              <a:spcBef>
                <a:spcPts val="0"/>
              </a:spcBef>
              <a:spcAft>
                <a:spcPts val="1800"/>
              </a:spcAft>
              <a:buFont typeface="+mj-lt"/>
              <a:buAutoNum type="arabicPeriod"/>
            </a:pPr>
            <a:r>
              <a:rPr lang="en-US" sz="1800" dirty="0"/>
              <a:t>Deciding When to Receive Benefits</a:t>
            </a:r>
          </a:p>
          <a:p>
            <a:pPr marL="285750" lvl="2" indent="-285750">
              <a:spcBef>
                <a:spcPts val="0"/>
              </a:spcBef>
              <a:spcAft>
                <a:spcPts val="1800"/>
              </a:spcAft>
              <a:buFont typeface="+mj-lt"/>
              <a:buAutoNum type="arabicPeriod"/>
            </a:pPr>
            <a:r>
              <a:rPr lang="en-US" sz="1800" dirty="0"/>
              <a:t>Benefits Beyond Retirement</a:t>
            </a:r>
          </a:p>
          <a:p>
            <a:pPr marL="285750" lvl="2" indent="-285750">
              <a:spcBef>
                <a:spcPts val="0"/>
              </a:spcBef>
              <a:spcAft>
                <a:spcPts val="1800"/>
              </a:spcAft>
              <a:buFont typeface="+mj-lt"/>
              <a:buAutoNum type="arabicPeriod"/>
            </a:pPr>
            <a:r>
              <a:rPr lang="en-US" sz="1800" dirty="0"/>
              <a:t>Planning Your Retirement Strategy</a:t>
            </a:r>
          </a:p>
        </p:txBody>
      </p:sp>
      <p:sp>
        <p:nvSpPr>
          <p:cNvPr id="6" name="Title 8"/>
          <p:cNvSpPr txBox="1">
            <a:spLocks/>
          </p:cNvSpPr>
          <p:nvPr/>
        </p:nvSpPr>
        <p:spPr>
          <a:xfrm>
            <a:off x="457200" y="731520"/>
            <a:ext cx="8220456" cy="369332"/>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400" b="1" kern="1200" spc="0" baseline="0">
                <a:solidFill>
                  <a:schemeClr val="tx1"/>
                </a:solidFill>
                <a:latin typeface="+mj-lt"/>
                <a:ea typeface="+mj-ea"/>
                <a:cs typeface="+mj-cs"/>
              </a:defRPr>
            </a:lvl1pPr>
          </a:lstStyle>
          <a:p>
            <a:r>
              <a:rPr lang="en-GB" dirty="0">
                <a:solidFill>
                  <a:schemeClr val="accent2"/>
                </a:solidFill>
              </a:rPr>
              <a:t>Today’s Agenda</a:t>
            </a: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776"/>
          <a:stretch/>
        </p:blipFill>
        <p:spPr bwMode="auto">
          <a:xfrm>
            <a:off x="468313" y="1596666"/>
            <a:ext cx="3233737" cy="458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09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solidFill>
              </a:rPr>
              <a:t>Calculating Social Security Benefits</a:t>
            </a:r>
          </a:p>
        </p:txBody>
      </p:sp>
      <p:grpSp>
        <p:nvGrpSpPr>
          <p:cNvPr id="13" name="Group 12"/>
          <p:cNvGrpSpPr/>
          <p:nvPr/>
        </p:nvGrpSpPr>
        <p:grpSpPr>
          <a:xfrm>
            <a:off x="2055019" y="1535946"/>
            <a:ext cx="5033962" cy="4393553"/>
            <a:chOff x="2055019" y="1535946"/>
            <a:chExt cx="5033962" cy="4393553"/>
          </a:xfrm>
        </p:grpSpPr>
        <p:sp>
          <p:nvSpPr>
            <p:cNvPr id="22" name="Freeform 7"/>
            <p:cNvSpPr>
              <a:spLocks/>
            </p:cNvSpPr>
            <p:nvPr/>
          </p:nvSpPr>
          <p:spPr bwMode="auto">
            <a:xfrm>
              <a:off x="2055019" y="3733898"/>
              <a:ext cx="2431789" cy="2195601"/>
            </a:xfrm>
            <a:custGeom>
              <a:avLst/>
              <a:gdLst>
                <a:gd name="T0" fmla="*/ 833 w 1752"/>
                <a:gd name="T1" fmla="*/ 0 h 1582"/>
                <a:gd name="T2" fmla="*/ 1225 w 1752"/>
                <a:gd name="T3" fmla="*/ 211 h 1582"/>
                <a:gd name="T4" fmla="*/ 1230 w 1752"/>
                <a:gd name="T5" fmla="*/ 232 h 1582"/>
                <a:gd name="T6" fmla="*/ 1177 w 1752"/>
                <a:gd name="T7" fmla="*/ 485 h 1582"/>
                <a:gd name="T8" fmla="*/ 1408 w 1752"/>
                <a:gd name="T9" fmla="*/ 974 h 1582"/>
                <a:gd name="T10" fmla="*/ 1409 w 1752"/>
                <a:gd name="T11" fmla="*/ 978 h 1582"/>
                <a:gd name="T12" fmla="*/ 1443 w 1752"/>
                <a:gd name="T13" fmla="*/ 1004 h 1582"/>
                <a:gd name="T14" fmla="*/ 1462 w 1752"/>
                <a:gd name="T15" fmla="*/ 1017 h 1582"/>
                <a:gd name="T16" fmla="*/ 1481 w 1752"/>
                <a:gd name="T17" fmla="*/ 1029 h 1582"/>
                <a:gd name="T18" fmla="*/ 1506 w 1752"/>
                <a:gd name="T19" fmla="*/ 1044 h 1582"/>
                <a:gd name="T20" fmla="*/ 1530 w 1752"/>
                <a:gd name="T21" fmla="*/ 1056 h 1582"/>
                <a:gd name="T22" fmla="*/ 1551 w 1752"/>
                <a:gd name="T23" fmla="*/ 1066 h 1582"/>
                <a:gd name="T24" fmla="*/ 1571 w 1752"/>
                <a:gd name="T25" fmla="*/ 1075 h 1582"/>
                <a:gd name="T26" fmla="*/ 1591 w 1752"/>
                <a:gd name="T27" fmla="*/ 1083 h 1582"/>
                <a:gd name="T28" fmla="*/ 1614 w 1752"/>
                <a:gd name="T29" fmla="*/ 1091 h 1582"/>
                <a:gd name="T30" fmla="*/ 1637 w 1752"/>
                <a:gd name="T31" fmla="*/ 1098 h 1582"/>
                <a:gd name="T32" fmla="*/ 1656 w 1752"/>
                <a:gd name="T33" fmla="*/ 1104 h 1582"/>
                <a:gd name="T34" fmla="*/ 1671 w 1752"/>
                <a:gd name="T35" fmla="*/ 1107 h 1582"/>
                <a:gd name="T36" fmla="*/ 1686 w 1752"/>
                <a:gd name="T37" fmla="*/ 1110 h 1582"/>
                <a:gd name="T38" fmla="*/ 1705 w 1752"/>
                <a:gd name="T39" fmla="*/ 1111 h 1582"/>
                <a:gd name="T40" fmla="*/ 1708 w 1752"/>
                <a:gd name="T41" fmla="*/ 1111 h 1582"/>
                <a:gd name="T42" fmla="*/ 1725 w 1752"/>
                <a:gd name="T43" fmla="*/ 1114 h 1582"/>
                <a:gd name="T44" fmla="*/ 1728 w 1752"/>
                <a:gd name="T45" fmla="*/ 1114 h 1582"/>
                <a:gd name="T46" fmla="*/ 1729 w 1752"/>
                <a:gd name="T47" fmla="*/ 1114 h 1582"/>
                <a:gd name="T48" fmla="*/ 1750 w 1752"/>
                <a:gd name="T49" fmla="*/ 1117 h 1582"/>
                <a:gd name="T50" fmla="*/ 1752 w 1752"/>
                <a:gd name="T51" fmla="*/ 1117 h 1582"/>
                <a:gd name="T52" fmla="*/ 1750 w 1752"/>
                <a:gd name="T53" fmla="*/ 1578 h 1582"/>
                <a:gd name="T54" fmla="*/ 401 w 1752"/>
                <a:gd name="T55" fmla="*/ 1582 h 1582"/>
                <a:gd name="T56" fmla="*/ 208 w 1752"/>
                <a:gd name="T57" fmla="*/ 1578 h 1582"/>
                <a:gd name="T58" fmla="*/ 160 w 1752"/>
                <a:gd name="T59" fmla="*/ 1576 h 1582"/>
                <a:gd name="T60" fmla="*/ 104 w 1752"/>
                <a:gd name="T61" fmla="*/ 1571 h 1582"/>
                <a:gd name="T62" fmla="*/ 75 w 1752"/>
                <a:gd name="T63" fmla="*/ 1567 h 1582"/>
                <a:gd name="T64" fmla="*/ 61 w 1752"/>
                <a:gd name="T65" fmla="*/ 1564 h 1582"/>
                <a:gd name="T66" fmla="*/ 49 w 1752"/>
                <a:gd name="T67" fmla="*/ 1560 h 1582"/>
                <a:gd name="T68" fmla="*/ 42 w 1752"/>
                <a:gd name="T69" fmla="*/ 1554 h 1582"/>
                <a:gd name="T70" fmla="*/ 33 w 1752"/>
                <a:gd name="T71" fmla="*/ 1545 h 1582"/>
                <a:gd name="T72" fmla="*/ 25 w 1752"/>
                <a:gd name="T73" fmla="*/ 1537 h 1582"/>
                <a:gd name="T74" fmla="*/ 16 w 1752"/>
                <a:gd name="T75" fmla="*/ 1525 h 1582"/>
                <a:gd name="T76" fmla="*/ 10 w 1752"/>
                <a:gd name="T77" fmla="*/ 1515 h 1582"/>
                <a:gd name="T78" fmla="*/ 4 w 1752"/>
                <a:gd name="T79" fmla="*/ 1502 h 1582"/>
                <a:gd name="T80" fmla="*/ 1 w 1752"/>
                <a:gd name="T81" fmla="*/ 1489 h 1582"/>
                <a:gd name="T82" fmla="*/ 0 w 1752"/>
                <a:gd name="T83" fmla="*/ 1476 h 1582"/>
                <a:gd name="T84" fmla="*/ 2 w 1752"/>
                <a:gd name="T85" fmla="*/ 1460 h 1582"/>
                <a:gd name="T86" fmla="*/ 3 w 1752"/>
                <a:gd name="T87" fmla="*/ 1455 h 1582"/>
                <a:gd name="T88" fmla="*/ 5 w 1752"/>
                <a:gd name="T89" fmla="*/ 1446 h 1582"/>
                <a:gd name="T90" fmla="*/ 14 w 1752"/>
                <a:gd name="T91" fmla="*/ 1421 h 1582"/>
                <a:gd name="T92" fmla="*/ 833 w 1752"/>
                <a:gd name="T93" fmla="*/ 0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2" h="1582">
                  <a:moveTo>
                    <a:pt x="833" y="0"/>
                  </a:moveTo>
                  <a:cubicBezTo>
                    <a:pt x="1225" y="211"/>
                    <a:pt x="1225" y="211"/>
                    <a:pt x="1225" y="211"/>
                  </a:cubicBezTo>
                  <a:cubicBezTo>
                    <a:pt x="1230" y="232"/>
                    <a:pt x="1230" y="232"/>
                    <a:pt x="1230" y="232"/>
                  </a:cubicBezTo>
                  <a:cubicBezTo>
                    <a:pt x="1196" y="309"/>
                    <a:pt x="1177" y="395"/>
                    <a:pt x="1177" y="485"/>
                  </a:cubicBezTo>
                  <a:cubicBezTo>
                    <a:pt x="1177" y="682"/>
                    <a:pt x="1267" y="858"/>
                    <a:pt x="1408" y="974"/>
                  </a:cubicBezTo>
                  <a:cubicBezTo>
                    <a:pt x="1409" y="978"/>
                    <a:pt x="1409" y="978"/>
                    <a:pt x="1409" y="978"/>
                  </a:cubicBezTo>
                  <a:cubicBezTo>
                    <a:pt x="1443" y="1004"/>
                    <a:pt x="1443" y="1004"/>
                    <a:pt x="1443" y="1004"/>
                  </a:cubicBezTo>
                  <a:cubicBezTo>
                    <a:pt x="1462" y="1017"/>
                    <a:pt x="1462" y="1017"/>
                    <a:pt x="1462" y="1017"/>
                  </a:cubicBezTo>
                  <a:cubicBezTo>
                    <a:pt x="1481" y="1029"/>
                    <a:pt x="1481" y="1029"/>
                    <a:pt x="1481" y="1029"/>
                  </a:cubicBezTo>
                  <a:cubicBezTo>
                    <a:pt x="1506" y="1044"/>
                    <a:pt x="1506" y="1044"/>
                    <a:pt x="1506" y="1044"/>
                  </a:cubicBezTo>
                  <a:cubicBezTo>
                    <a:pt x="1530" y="1056"/>
                    <a:pt x="1530" y="1056"/>
                    <a:pt x="1530" y="1056"/>
                  </a:cubicBezTo>
                  <a:cubicBezTo>
                    <a:pt x="1551" y="1066"/>
                    <a:pt x="1551" y="1066"/>
                    <a:pt x="1551" y="1066"/>
                  </a:cubicBezTo>
                  <a:cubicBezTo>
                    <a:pt x="1571" y="1075"/>
                    <a:pt x="1571" y="1075"/>
                    <a:pt x="1571" y="1075"/>
                  </a:cubicBezTo>
                  <a:cubicBezTo>
                    <a:pt x="1591" y="1083"/>
                    <a:pt x="1591" y="1083"/>
                    <a:pt x="1591" y="1083"/>
                  </a:cubicBezTo>
                  <a:cubicBezTo>
                    <a:pt x="1614" y="1091"/>
                    <a:pt x="1614" y="1091"/>
                    <a:pt x="1614" y="1091"/>
                  </a:cubicBezTo>
                  <a:cubicBezTo>
                    <a:pt x="1637" y="1098"/>
                    <a:pt x="1637" y="1098"/>
                    <a:pt x="1637" y="1098"/>
                  </a:cubicBezTo>
                  <a:cubicBezTo>
                    <a:pt x="1656" y="1104"/>
                    <a:pt x="1656" y="1104"/>
                    <a:pt x="1656" y="1104"/>
                  </a:cubicBezTo>
                  <a:cubicBezTo>
                    <a:pt x="1671" y="1107"/>
                    <a:pt x="1671" y="1107"/>
                    <a:pt x="1671" y="1107"/>
                  </a:cubicBezTo>
                  <a:cubicBezTo>
                    <a:pt x="1686" y="1110"/>
                    <a:pt x="1686" y="1110"/>
                    <a:pt x="1686" y="1110"/>
                  </a:cubicBezTo>
                  <a:cubicBezTo>
                    <a:pt x="1705" y="1111"/>
                    <a:pt x="1705" y="1111"/>
                    <a:pt x="1705" y="1111"/>
                  </a:cubicBezTo>
                  <a:cubicBezTo>
                    <a:pt x="1708" y="1111"/>
                    <a:pt x="1708" y="1111"/>
                    <a:pt x="1708" y="1111"/>
                  </a:cubicBezTo>
                  <a:cubicBezTo>
                    <a:pt x="1714" y="1112"/>
                    <a:pt x="1719" y="1113"/>
                    <a:pt x="1725" y="1114"/>
                  </a:cubicBezTo>
                  <a:cubicBezTo>
                    <a:pt x="1728" y="1114"/>
                    <a:pt x="1728" y="1114"/>
                    <a:pt x="1728" y="1114"/>
                  </a:cubicBezTo>
                  <a:cubicBezTo>
                    <a:pt x="1729" y="1114"/>
                    <a:pt x="1729" y="1114"/>
                    <a:pt x="1729" y="1114"/>
                  </a:cubicBezTo>
                  <a:cubicBezTo>
                    <a:pt x="1736" y="1115"/>
                    <a:pt x="1743" y="1116"/>
                    <a:pt x="1750" y="1117"/>
                  </a:cubicBezTo>
                  <a:cubicBezTo>
                    <a:pt x="1752" y="1117"/>
                    <a:pt x="1752" y="1117"/>
                    <a:pt x="1752" y="1117"/>
                  </a:cubicBezTo>
                  <a:cubicBezTo>
                    <a:pt x="1750" y="1578"/>
                    <a:pt x="1750" y="1578"/>
                    <a:pt x="1750" y="1578"/>
                  </a:cubicBezTo>
                  <a:cubicBezTo>
                    <a:pt x="401" y="1582"/>
                    <a:pt x="401" y="1582"/>
                    <a:pt x="401" y="1582"/>
                  </a:cubicBezTo>
                  <a:cubicBezTo>
                    <a:pt x="208" y="1578"/>
                    <a:pt x="208" y="1578"/>
                    <a:pt x="208" y="1578"/>
                  </a:cubicBezTo>
                  <a:cubicBezTo>
                    <a:pt x="160" y="1576"/>
                    <a:pt x="160" y="1576"/>
                    <a:pt x="160" y="1576"/>
                  </a:cubicBezTo>
                  <a:cubicBezTo>
                    <a:pt x="104" y="1571"/>
                    <a:pt x="104" y="1571"/>
                    <a:pt x="104" y="1571"/>
                  </a:cubicBezTo>
                  <a:cubicBezTo>
                    <a:pt x="75" y="1567"/>
                    <a:pt x="75" y="1567"/>
                    <a:pt x="75" y="1567"/>
                  </a:cubicBezTo>
                  <a:cubicBezTo>
                    <a:pt x="61" y="1564"/>
                    <a:pt x="61" y="1564"/>
                    <a:pt x="61" y="1564"/>
                  </a:cubicBezTo>
                  <a:cubicBezTo>
                    <a:pt x="49" y="1560"/>
                    <a:pt x="49" y="1560"/>
                    <a:pt x="49" y="1560"/>
                  </a:cubicBezTo>
                  <a:cubicBezTo>
                    <a:pt x="42" y="1554"/>
                    <a:pt x="42" y="1554"/>
                    <a:pt x="42" y="1554"/>
                  </a:cubicBezTo>
                  <a:cubicBezTo>
                    <a:pt x="33" y="1545"/>
                    <a:pt x="33" y="1545"/>
                    <a:pt x="33" y="1545"/>
                  </a:cubicBezTo>
                  <a:cubicBezTo>
                    <a:pt x="25" y="1537"/>
                    <a:pt x="25" y="1537"/>
                    <a:pt x="25" y="1537"/>
                  </a:cubicBezTo>
                  <a:cubicBezTo>
                    <a:pt x="16" y="1525"/>
                    <a:pt x="16" y="1525"/>
                    <a:pt x="16" y="1525"/>
                  </a:cubicBezTo>
                  <a:cubicBezTo>
                    <a:pt x="10" y="1515"/>
                    <a:pt x="10" y="1515"/>
                    <a:pt x="10" y="1515"/>
                  </a:cubicBezTo>
                  <a:cubicBezTo>
                    <a:pt x="4" y="1502"/>
                    <a:pt x="4" y="1502"/>
                    <a:pt x="4" y="1502"/>
                  </a:cubicBezTo>
                  <a:cubicBezTo>
                    <a:pt x="1" y="1489"/>
                    <a:pt x="1" y="1489"/>
                    <a:pt x="1" y="1489"/>
                  </a:cubicBezTo>
                  <a:cubicBezTo>
                    <a:pt x="0" y="1476"/>
                    <a:pt x="0" y="1476"/>
                    <a:pt x="0" y="1476"/>
                  </a:cubicBezTo>
                  <a:cubicBezTo>
                    <a:pt x="2" y="1460"/>
                    <a:pt x="2" y="1460"/>
                    <a:pt x="2" y="1460"/>
                  </a:cubicBezTo>
                  <a:cubicBezTo>
                    <a:pt x="3" y="1455"/>
                    <a:pt x="3" y="1455"/>
                    <a:pt x="3" y="1455"/>
                  </a:cubicBezTo>
                  <a:cubicBezTo>
                    <a:pt x="5" y="1446"/>
                    <a:pt x="5" y="1446"/>
                    <a:pt x="5" y="1446"/>
                  </a:cubicBezTo>
                  <a:cubicBezTo>
                    <a:pt x="14" y="1421"/>
                    <a:pt x="14" y="1421"/>
                    <a:pt x="14" y="1421"/>
                  </a:cubicBezTo>
                  <a:cubicBezTo>
                    <a:pt x="833" y="0"/>
                    <a:pt x="833" y="0"/>
                    <a:pt x="833"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8"/>
            <p:cNvSpPr>
              <a:spLocks/>
            </p:cNvSpPr>
            <p:nvPr/>
          </p:nvSpPr>
          <p:spPr bwMode="auto">
            <a:xfrm>
              <a:off x="4657192" y="3722734"/>
              <a:ext cx="2431789" cy="2195601"/>
            </a:xfrm>
            <a:custGeom>
              <a:avLst/>
              <a:gdLst>
                <a:gd name="T0" fmla="*/ 920 w 1752"/>
                <a:gd name="T1" fmla="*/ 0 h 1582"/>
                <a:gd name="T2" fmla="*/ 528 w 1752"/>
                <a:gd name="T3" fmla="*/ 211 h 1582"/>
                <a:gd name="T4" fmla="*/ 523 w 1752"/>
                <a:gd name="T5" fmla="*/ 232 h 1582"/>
                <a:gd name="T6" fmla="*/ 575 w 1752"/>
                <a:gd name="T7" fmla="*/ 485 h 1582"/>
                <a:gd name="T8" fmla="*/ 345 w 1752"/>
                <a:gd name="T9" fmla="*/ 974 h 1582"/>
                <a:gd name="T10" fmla="*/ 344 w 1752"/>
                <a:gd name="T11" fmla="*/ 978 h 1582"/>
                <a:gd name="T12" fmla="*/ 310 w 1752"/>
                <a:gd name="T13" fmla="*/ 1004 h 1582"/>
                <a:gd name="T14" fmla="*/ 291 w 1752"/>
                <a:gd name="T15" fmla="*/ 1017 h 1582"/>
                <a:gd name="T16" fmla="*/ 271 w 1752"/>
                <a:gd name="T17" fmla="*/ 1029 h 1582"/>
                <a:gd name="T18" fmla="*/ 247 w 1752"/>
                <a:gd name="T19" fmla="*/ 1043 h 1582"/>
                <a:gd name="T20" fmla="*/ 223 w 1752"/>
                <a:gd name="T21" fmla="*/ 1056 h 1582"/>
                <a:gd name="T22" fmla="*/ 202 w 1752"/>
                <a:gd name="T23" fmla="*/ 1066 h 1582"/>
                <a:gd name="T24" fmla="*/ 182 w 1752"/>
                <a:gd name="T25" fmla="*/ 1075 h 1582"/>
                <a:gd name="T26" fmla="*/ 162 w 1752"/>
                <a:gd name="T27" fmla="*/ 1083 h 1582"/>
                <a:gd name="T28" fmla="*/ 139 w 1752"/>
                <a:gd name="T29" fmla="*/ 1091 h 1582"/>
                <a:gd name="T30" fmla="*/ 115 w 1752"/>
                <a:gd name="T31" fmla="*/ 1098 h 1582"/>
                <a:gd name="T32" fmla="*/ 96 w 1752"/>
                <a:gd name="T33" fmla="*/ 1103 h 1582"/>
                <a:gd name="T34" fmla="*/ 82 w 1752"/>
                <a:gd name="T35" fmla="*/ 1107 h 1582"/>
                <a:gd name="T36" fmla="*/ 66 w 1752"/>
                <a:gd name="T37" fmla="*/ 1110 h 1582"/>
                <a:gd name="T38" fmla="*/ 47 w 1752"/>
                <a:gd name="T39" fmla="*/ 1111 h 1582"/>
                <a:gd name="T40" fmla="*/ 44 w 1752"/>
                <a:gd name="T41" fmla="*/ 1111 h 1582"/>
                <a:gd name="T42" fmla="*/ 28 w 1752"/>
                <a:gd name="T43" fmla="*/ 1113 h 1582"/>
                <a:gd name="T44" fmla="*/ 25 w 1752"/>
                <a:gd name="T45" fmla="*/ 1114 h 1582"/>
                <a:gd name="T46" fmla="*/ 24 w 1752"/>
                <a:gd name="T47" fmla="*/ 1114 h 1582"/>
                <a:gd name="T48" fmla="*/ 2 w 1752"/>
                <a:gd name="T49" fmla="*/ 1116 h 1582"/>
                <a:gd name="T50" fmla="*/ 0 w 1752"/>
                <a:gd name="T51" fmla="*/ 1117 h 1582"/>
                <a:gd name="T52" fmla="*/ 2 w 1752"/>
                <a:gd name="T53" fmla="*/ 1578 h 1582"/>
                <a:gd name="T54" fmla="*/ 1351 w 1752"/>
                <a:gd name="T55" fmla="*/ 1582 h 1582"/>
                <a:gd name="T56" fmla="*/ 1545 w 1752"/>
                <a:gd name="T57" fmla="*/ 1578 h 1582"/>
                <a:gd name="T58" fmla="*/ 1593 w 1752"/>
                <a:gd name="T59" fmla="*/ 1576 h 1582"/>
                <a:gd name="T60" fmla="*/ 1648 w 1752"/>
                <a:gd name="T61" fmla="*/ 1571 h 1582"/>
                <a:gd name="T62" fmla="*/ 1678 w 1752"/>
                <a:gd name="T63" fmla="*/ 1567 h 1582"/>
                <a:gd name="T64" fmla="*/ 1692 w 1752"/>
                <a:gd name="T65" fmla="*/ 1564 h 1582"/>
                <a:gd name="T66" fmla="*/ 1703 w 1752"/>
                <a:gd name="T67" fmla="*/ 1560 h 1582"/>
                <a:gd name="T68" fmla="*/ 1710 w 1752"/>
                <a:gd name="T69" fmla="*/ 1554 h 1582"/>
                <a:gd name="T70" fmla="*/ 1720 w 1752"/>
                <a:gd name="T71" fmla="*/ 1545 h 1582"/>
                <a:gd name="T72" fmla="*/ 1727 w 1752"/>
                <a:gd name="T73" fmla="*/ 1537 h 1582"/>
                <a:gd name="T74" fmla="*/ 1737 w 1752"/>
                <a:gd name="T75" fmla="*/ 1525 h 1582"/>
                <a:gd name="T76" fmla="*/ 1743 w 1752"/>
                <a:gd name="T77" fmla="*/ 1515 h 1582"/>
                <a:gd name="T78" fmla="*/ 1748 w 1752"/>
                <a:gd name="T79" fmla="*/ 1502 h 1582"/>
                <a:gd name="T80" fmla="*/ 1751 w 1752"/>
                <a:gd name="T81" fmla="*/ 1489 h 1582"/>
                <a:gd name="T82" fmla="*/ 1752 w 1752"/>
                <a:gd name="T83" fmla="*/ 1476 h 1582"/>
                <a:gd name="T84" fmla="*/ 1751 w 1752"/>
                <a:gd name="T85" fmla="*/ 1460 h 1582"/>
                <a:gd name="T86" fmla="*/ 1750 w 1752"/>
                <a:gd name="T87" fmla="*/ 1455 h 1582"/>
                <a:gd name="T88" fmla="*/ 1748 w 1752"/>
                <a:gd name="T89" fmla="*/ 1446 h 1582"/>
                <a:gd name="T90" fmla="*/ 1738 w 1752"/>
                <a:gd name="T91" fmla="*/ 1421 h 1582"/>
                <a:gd name="T92" fmla="*/ 920 w 1752"/>
                <a:gd name="T93" fmla="*/ 0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2" h="1582">
                  <a:moveTo>
                    <a:pt x="920" y="0"/>
                  </a:moveTo>
                  <a:cubicBezTo>
                    <a:pt x="528" y="211"/>
                    <a:pt x="528" y="211"/>
                    <a:pt x="528" y="211"/>
                  </a:cubicBezTo>
                  <a:cubicBezTo>
                    <a:pt x="523" y="232"/>
                    <a:pt x="523" y="232"/>
                    <a:pt x="523" y="232"/>
                  </a:cubicBezTo>
                  <a:cubicBezTo>
                    <a:pt x="557" y="309"/>
                    <a:pt x="575" y="395"/>
                    <a:pt x="575" y="485"/>
                  </a:cubicBezTo>
                  <a:cubicBezTo>
                    <a:pt x="575" y="682"/>
                    <a:pt x="486" y="858"/>
                    <a:pt x="345" y="974"/>
                  </a:cubicBezTo>
                  <a:cubicBezTo>
                    <a:pt x="344" y="978"/>
                    <a:pt x="344" y="978"/>
                    <a:pt x="344" y="978"/>
                  </a:cubicBezTo>
                  <a:cubicBezTo>
                    <a:pt x="310" y="1004"/>
                    <a:pt x="310" y="1004"/>
                    <a:pt x="310" y="1004"/>
                  </a:cubicBezTo>
                  <a:cubicBezTo>
                    <a:pt x="291" y="1017"/>
                    <a:pt x="291" y="1017"/>
                    <a:pt x="291" y="1017"/>
                  </a:cubicBezTo>
                  <a:cubicBezTo>
                    <a:pt x="271" y="1029"/>
                    <a:pt x="271" y="1029"/>
                    <a:pt x="271" y="1029"/>
                  </a:cubicBezTo>
                  <a:cubicBezTo>
                    <a:pt x="247" y="1043"/>
                    <a:pt x="247" y="1043"/>
                    <a:pt x="247" y="1043"/>
                  </a:cubicBezTo>
                  <a:cubicBezTo>
                    <a:pt x="223" y="1056"/>
                    <a:pt x="223" y="1056"/>
                    <a:pt x="223" y="1056"/>
                  </a:cubicBezTo>
                  <a:cubicBezTo>
                    <a:pt x="202" y="1066"/>
                    <a:pt x="202" y="1066"/>
                    <a:pt x="202" y="1066"/>
                  </a:cubicBezTo>
                  <a:cubicBezTo>
                    <a:pt x="182" y="1075"/>
                    <a:pt x="182" y="1075"/>
                    <a:pt x="182" y="1075"/>
                  </a:cubicBezTo>
                  <a:cubicBezTo>
                    <a:pt x="162" y="1083"/>
                    <a:pt x="162" y="1083"/>
                    <a:pt x="162" y="1083"/>
                  </a:cubicBezTo>
                  <a:cubicBezTo>
                    <a:pt x="139" y="1091"/>
                    <a:pt x="139" y="1091"/>
                    <a:pt x="139" y="1091"/>
                  </a:cubicBezTo>
                  <a:cubicBezTo>
                    <a:pt x="115" y="1098"/>
                    <a:pt x="115" y="1098"/>
                    <a:pt x="115" y="1098"/>
                  </a:cubicBezTo>
                  <a:cubicBezTo>
                    <a:pt x="96" y="1103"/>
                    <a:pt x="96" y="1103"/>
                    <a:pt x="96" y="1103"/>
                  </a:cubicBezTo>
                  <a:cubicBezTo>
                    <a:pt x="82" y="1107"/>
                    <a:pt x="82" y="1107"/>
                    <a:pt x="82" y="1107"/>
                  </a:cubicBezTo>
                  <a:cubicBezTo>
                    <a:pt x="66" y="1110"/>
                    <a:pt x="66" y="1110"/>
                    <a:pt x="66" y="1110"/>
                  </a:cubicBezTo>
                  <a:cubicBezTo>
                    <a:pt x="47" y="1111"/>
                    <a:pt x="47" y="1111"/>
                    <a:pt x="47" y="1111"/>
                  </a:cubicBezTo>
                  <a:cubicBezTo>
                    <a:pt x="44" y="1111"/>
                    <a:pt x="44" y="1111"/>
                    <a:pt x="44" y="1111"/>
                  </a:cubicBezTo>
                  <a:cubicBezTo>
                    <a:pt x="39" y="1112"/>
                    <a:pt x="33" y="1113"/>
                    <a:pt x="28" y="1113"/>
                  </a:cubicBezTo>
                  <a:cubicBezTo>
                    <a:pt x="25" y="1114"/>
                    <a:pt x="25" y="1114"/>
                    <a:pt x="25" y="1114"/>
                  </a:cubicBezTo>
                  <a:cubicBezTo>
                    <a:pt x="24" y="1114"/>
                    <a:pt x="24" y="1114"/>
                    <a:pt x="24" y="1114"/>
                  </a:cubicBezTo>
                  <a:cubicBezTo>
                    <a:pt x="17" y="1115"/>
                    <a:pt x="9" y="1116"/>
                    <a:pt x="2" y="1116"/>
                  </a:cubicBezTo>
                  <a:cubicBezTo>
                    <a:pt x="0" y="1117"/>
                    <a:pt x="0" y="1117"/>
                    <a:pt x="0" y="1117"/>
                  </a:cubicBezTo>
                  <a:cubicBezTo>
                    <a:pt x="2" y="1578"/>
                    <a:pt x="2" y="1578"/>
                    <a:pt x="2" y="1578"/>
                  </a:cubicBezTo>
                  <a:cubicBezTo>
                    <a:pt x="1351" y="1582"/>
                    <a:pt x="1351" y="1582"/>
                    <a:pt x="1351" y="1582"/>
                  </a:cubicBezTo>
                  <a:cubicBezTo>
                    <a:pt x="1545" y="1578"/>
                    <a:pt x="1545" y="1578"/>
                    <a:pt x="1545" y="1578"/>
                  </a:cubicBezTo>
                  <a:cubicBezTo>
                    <a:pt x="1593" y="1576"/>
                    <a:pt x="1593" y="1576"/>
                    <a:pt x="1593" y="1576"/>
                  </a:cubicBezTo>
                  <a:cubicBezTo>
                    <a:pt x="1648" y="1571"/>
                    <a:pt x="1648" y="1571"/>
                    <a:pt x="1648" y="1571"/>
                  </a:cubicBezTo>
                  <a:cubicBezTo>
                    <a:pt x="1678" y="1567"/>
                    <a:pt x="1678" y="1567"/>
                    <a:pt x="1678" y="1567"/>
                  </a:cubicBezTo>
                  <a:cubicBezTo>
                    <a:pt x="1692" y="1564"/>
                    <a:pt x="1692" y="1564"/>
                    <a:pt x="1692" y="1564"/>
                  </a:cubicBezTo>
                  <a:cubicBezTo>
                    <a:pt x="1703" y="1560"/>
                    <a:pt x="1703" y="1560"/>
                    <a:pt x="1703" y="1560"/>
                  </a:cubicBezTo>
                  <a:cubicBezTo>
                    <a:pt x="1710" y="1554"/>
                    <a:pt x="1710" y="1554"/>
                    <a:pt x="1710" y="1554"/>
                  </a:cubicBezTo>
                  <a:cubicBezTo>
                    <a:pt x="1720" y="1545"/>
                    <a:pt x="1720" y="1545"/>
                    <a:pt x="1720" y="1545"/>
                  </a:cubicBezTo>
                  <a:cubicBezTo>
                    <a:pt x="1727" y="1537"/>
                    <a:pt x="1727" y="1537"/>
                    <a:pt x="1727" y="1537"/>
                  </a:cubicBezTo>
                  <a:cubicBezTo>
                    <a:pt x="1737" y="1525"/>
                    <a:pt x="1737" y="1525"/>
                    <a:pt x="1737" y="1525"/>
                  </a:cubicBezTo>
                  <a:cubicBezTo>
                    <a:pt x="1743" y="1515"/>
                    <a:pt x="1743" y="1515"/>
                    <a:pt x="1743" y="1515"/>
                  </a:cubicBezTo>
                  <a:cubicBezTo>
                    <a:pt x="1748" y="1502"/>
                    <a:pt x="1748" y="1502"/>
                    <a:pt x="1748" y="1502"/>
                  </a:cubicBezTo>
                  <a:cubicBezTo>
                    <a:pt x="1751" y="1489"/>
                    <a:pt x="1751" y="1489"/>
                    <a:pt x="1751" y="1489"/>
                  </a:cubicBezTo>
                  <a:cubicBezTo>
                    <a:pt x="1752" y="1476"/>
                    <a:pt x="1752" y="1476"/>
                    <a:pt x="1752" y="1476"/>
                  </a:cubicBezTo>
                  <a:cubicBezTo>
                    <a:pt x="1751" y="1460"/>
                    <a:pt x="1751" y="1460"/>
                    <a:pt x="1751" y="1460"/>
                  </a:cubicBezTo>
                  <a:cubicBezTo>
                    <a:pt x="1750" y="1455"/>
                    <a:pt x="1750" y="1455"/>
                    <a:pt x="1750" y="1455"/>
                  </a:cubicBezTo>
                  <a:cubicBezTo>
                    <a:pt x="1748" y="1446"/>
                    <a:pt x="1748" y="1446"/>
                    <a:pt x="1748" y="1446"/>
                  </a:cubicBezTo>
                  <a:cubicBezTo>
                    <a:pt x="1738" y="1421"/>
                    <a:pt x="1738" y="1421"/>
                    <a:pt x="1738" y="1421"/>
                  </a:cubicBezTo>
                  <a:cubicBezTo>
                    <a:pt x="920" y="0"/>
                    <a:pt x="920" y="0"/>
                    <a:pt x="92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9"/>
            <p:cNvSpPr>
              <a:spLocks/>
            </p:cNvSpPr>
            <p:nvPr/>
          </p:nvSpPr>
          <p:spPr bwMode="auto">
            <a:xfrm>
              <a:off x="3291771" y="1535946"/>
              <a:ext cx="2534019" cy="2364810"/>
            </a:xfrm>
            <a:custGeom>
              <a:avLst/>
              <a:gdLst>
                <a:gd name="T0" fmla="*/ 0 w 1826"/>
                <a:gd name="T1" fmla="*/ 1479 h 1704"/>
                <a:gd name="T2" fmla="*/ 404 w 1826"/>
                <a:gd name="T3" fmla="*/ 1704 h 1704"/>
                <a:gd name="T4" fmla="*/ 603 w 1826"/>
                <a:gd name="T5" fmla="*/ 1520 h 1704"/>
                <a:gd name="T6" fmla="*/ 1221 w 1826"/>
                <a:gd name="T7" fmla="*/ 1520 h 1704"/>
                <a:gd name="T8" fmla="*/ 1421 w 1826"/>
                <a:gd name="T9" fmla="*/ 1704 h 1704"/>
                <a:gd name="T10" fmla="*/ 1826 w 1826"/>
                <a:gd name="T11" fmla="*/ 1482 h 1704"/>
                <a:gd name="T12" fmla="*/ 1012 w 1826"/>
                <a:gd name="T13" fmla="*/ 67 h 1704"/>
                <a:gd name="T14" fmla="*/ 1005 w 1826"/>
                <a:gd name="T15" fmla="*/ 59 h 1704"/>
                <a:gd name="T16" fmla="*/ 1000 w 1826"/>
                <a:gd name="T17" fmla="*/ 53 h 1704"/>
                <a:gd name="T18" fmla="*/ 992 w 1826"/>
                <a:gd name="T19" fmla="*/ 45 h 1704"/>
                <a:gd name="T20" fmla="*/ 987 w 1826"/>
                <a:gd name="T21" fmla="*/ 39 h 1704"/>
                <a:gd name="T22" fmla="*/ 980 w 1826"/>
                <a:gd name="T23" fmla="*/ 33 h 1704"/>
                <a:gd name="T24" fmla="*/ 974 w 1826"/>
                <a:gd name="T25" fmla="*/ 28 h 1704"/>
                <a:gd name="T26" fmla="*/ 965 w 1826"/>
                <a:gd name="T27" fmla="*/ 21 h 1704"/>
                <a:gd name="T28" fmla="*/ 958 w 1826"/>
                <a:gd name="T29" fmla="*/ 16 h 1704"/>
                <a:gd name="T30" fmla="*/ 950 w 1826"/>
                <a:gd name="T31" fmla="*/ 11 h 1704"/>
                <a:gd name="T32" fmla="*/ 944 w 1826"/>
                <a:gd name="T33" fmla="*/ 8 h 1704"/>
                <a:gd name="T34" fmla="*/ 938 w 1826"/>
                <a:gd name="T35" fmla="*/ 6 h 1704"/>
                <a:gd name="T36" fmla="*/ 931 w 1826"/>
                <a:gd name="T37" fmla="*/ 3 h 1704"/>
                <a:gd name="T38" fmla="*/ 924 w 1826"/>
                <a:gd name="T39" fmla="*/ 1 h 1704"/>
                <a:gd name="T40" fmla="*/ 917 w 1826"/>
                <a:gd name="T41" fmla="*/ 0 h 1704"/>
                <a:gd name="T42" fmla="*/ 911 w 1826"/>
                <a:gd name="T43" fmla="*/ 0 h 1704"/>
                <a:gd name="T44" fmla="*/ 905 w 1826"/>
                <a:gd name="T45" fmla="*/ 0 h 1704"/>
                <a:gd name="T46" fmla="*/ 898 w 1826"/>
                <a:gd name="T47" fmla="*/ 1 h 1704"/>
                <a:gd name="T48" fmla="*/ 890 w 1826"/>
                <a:gd name="T49" fmla="*/ 2 h 1704"/>
                <a:gd name="T50" fmla="*/ 880 w 1826"/>
                <a:gd name="T51" fmla="*/ 6 h 1704"/>
                <a:gd name="T52" fmla="*/ 872 w 1826"/>
                <a:gd name="T53" fmla="*/ 10 h 1704"/>
                <a:gd name="T54" fmla="*/ 861 w 1826"/>
                <a:gd name="T55" fmla="*/ 17 h 1704"/>
                <a:gd name="T56" fmla="*/ 852 w 1826"/>
                <a:gd name="T57" fmla="*/ 23 h 1704"/>
                <a:gd name="T58" fmla="*/ 843 w 1826"/>
                <a:gd name="T59" fmla="*/ 32 h 1704"/>
                <a:gd name="T60" fmla="*/ 834 w 1826"/>
                <a:gd name="T61" fmla="*/ 42 h 1704"/>
                <a:gd name="T62" fmla="*/ 824 w 1826"/>
                <a:gd name="T63" fmla="*/ 55 h 1704"/>
                <a:gd name="T64" fmla="*/ 0 w 1826"/>
                <a:gd name="T65" fmla="*/ 1479 h 1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6" h="1704">
                  <a:moveTo>
                    <a:pt x="0" y="1479"/>
                  </a:moveTo>
                  <a:cubicBezTo>
                    <a:pt x="404" y="1704"/>
                    <a:pt x="404" y="1704"/>
                    <a:pt x="404" y="1704"/>
                  </a:cubicBezTo>
                  <a:cubicBezTo>
                    <a:pt x="421" y="1642"/>
                    <a:pt x="536" y="1560"/>
                    <a:pt x="603" y="1520"/>
                  </a:cubicBezTo>
                  <a:cubicBezTo>
                    <a:pt x="780" y="1415"/>
                    <a:pt x="1045" y="1415"/>
                    <a:pt x="1221" y="1520"/>
                  </a:cubicBezTo>
                  <a:cubicBezTo>
                    <a:pt x="1291" y="1561"/>
                    <a:pt x="1399" y="1641"/>
                    <a:pt x="1421" y="1704"/>
                  </a:cubicBezTo>
                  <a:cubicBezTo>
                    <a:pt x="1826" y="1482"/>
                    <a:pt x="1826" y="1482"/>
                    <a:pt x="1826" y="1482"/>
                  </a:cubicBezTo>
                  <a:cubicBezTo>
                    <a:pt x="1012" y="67"/>
                    <a:pt x="1012" y="67"/>
                    <a:pt x="1012" y="67"/>
                  </a:cubicBezTo>
                  <a:cubicBezTo>
                    <a:pt x="1005" y="59"/>
                    <a:pt x="1005" y="59"/>
                    <a:pt x="1005" y="59"/>
                  </a:cubicBezTo>
                  <a:cubicBezTo>
                    <a:pt x="1000" y="53"/>
                    <a:pt x="1000" y="53"/>
                    <a:pt x="1000" y="53"/>
                  </a:cubicBezTo>
                  <a:cubicBezTo>
                    <a:pt x="992" y="45"/>
                    <a:pt x="992" y="45"/>
                    <a:pt x="992" y="45"/>
                  </a:cubicBezTo>
                  <a:cubicBezTo>
                    <a:pt x="987" y="39"/>
                    <a:pt x="987" y="39"/>
                    <a:pt x="987" y="39"/>
                  </a:cubicBezTo>
                  <a:cubicBezTo>
                    <a:pt x="980" y="33"/>
                    <a:pt x="980" y="33"/>
                    <a:pt x="980" y="33"/>
                  </a:cubicBezTo>
                  <a:cubicBezTo>
                    <a:pt x="974" y="28"/>
                    <a:pt x="974" y="28"/>
                    <a:pt x="974" y="28"/>
                  </a:cubicBezTo>
                  <a:cubicBezTo>
                    <a:pt x="965" y="21"/>
                    <a:pt x="965" y="21"/>
                    <a:pt x="965" y="21"/>
                  </a:cubicBezTo>
                  <a:cubicBezTo>
                    <a:pt x="958" y="16"/>
                    <a:pt x="958" y="16"/>
                    <a:pt x="958" y="16"/>
                  </a:cubicBezTo>
                  <a:cubicBezTo>
                    <a:pt x="950" y="11"/>
                    <a:pt x="950" y="11"/>
                    <a:pt x="950" y="11"/>
                  </a:cubicBezTo>
                  <a:cubicBezTo>
                    <a:pt x="944" y="8"/>
                    <a:pt x="944" y="8"/>
                    <a:pt x="944" y="8"/>
                  </a:cubicBezTo>
                  <a:cubicBezTo>
                    <a:pt x="938" y="6"/>
                    <a:pt x="938" y="6"/>
                    <a:pt x="938" y="6"/>
                  </a:cubicBezTo>
                  <a:cubicBezTo>
                    <a:pt x="931" y="3"/>
                    <a:pt x="931" y="3"/>
                    <a:pt x="931" y="3"/>
                  </a:cubicBezTo>
                  <a:cubicBezTo>
                    <a:pt x="924" y="1"/>
                    <a:pt x="924" y="1"/>
                    <a:pt x="924" y="1"/>
                  </a:cubicBezTo>
                  <a:cubicBezTo>
                    <a:pt x="917" y="0"/>
                    <a:pt x="917" y="0"/>
                    <a:pt x="917" y="0"/>
                  </a:cubicBezTo>
                  <a:cubicBezTo>
                    <a:pt x="911" y="0"/>
                    <a:pt x="911" y="0"/>
                    <a:pt x="911" y="0"/>
                  </a:cubicBezTo>
                  <a:cubicBezTo>
                    <a:pt x="905" y="0"/>
                    <a:pt x="905" y="0"/>
                    <a:pt x="905" y="0"/>
                  </a:cubicBezTo>
                  <a:cubicBezTo>
                    <a:pt x="898" y="1"/>
                    <a:pt x="898" y="1"/>
                    <a:pt x="898" y="1"/>
                  </a:cubicBezTo>
                  <a:cubicBezTo>
                    <a:pt x="890" y="2"/>
                    <a:pt x="890" y="2"/>
                    <a:pt x="890" y="2"/>
                  </a:cubicBezTo>
                  <a:cubicBezTo>
                    <a:pt x="880" y="6"/>
                    <a:pt x="880" y="6"/>
                    <a:pt x="880" y="6"/>
                  </a:cubicBezTo>
                  <a:cubicBezTo>
                    <a:pt x="872" y="10"/>
                    <a:pt x="872" y="10"/>
                    <a:pt x="872" y="10"/>
                  </a:cubicBezTo>
                  <a:cubicBezTo>
                    <a:pt x="861" y="17"/>
                    <a:pt x="861" y="17"/>
                    <a:pt x="861" y="17"/>
                  </a:cubicBezTo>
                  <a:cubicBezTo>
                    <a:pt x="852" y="23"/>
                    <a:pt x="852" y="23"/>
                    <a:pt x="852" y="23"/>
                  </a:cubicBezTo>
                  <a:cubicBezTo>
                    <a:pt x="843" y="32"/>
                    <a:pt x="843" y="32"/>
                    <a:pt x="843" y="32"/>
                  </a:cubicBezTo>
                  <a:cubicBezTo>
                    <a:pt x="834" y="42"/>
                    <a:pt x="834" y="42"/>
                    <a:pt x="834" y="42"/>
                  </a:cubicBezTo>
                  <a:cubicBezTo>
                    <a:pt x="824" y="55"/>
                    <a:pt x="824" y="55"/>
                    <a:pt x="824" y="55"/>
                  </a:cubicBezTo>
                  <a:cubicBezTo>
                    <a:pt x="0" y="1479"/>
                    <a:pt x="0" y="1479"/>
                    <a:pt x="0" y="14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Rectangle 46"/>
            <p:cNvSpPr/>
            <p:nvPr/>
          </p:nvSpPr>
          <p:spPr>
            <a:xfrm>
              <a:off x="4066491" y="2637513"/>
              <a:ext cx="984579" cy="513605"/>
            </a:xfrm>
            <a:prstGeom prst="rect">
              <a:avLst/>
            </a:prstGeom>
          </p:spPr>
          <p:txBody>
            <a:bodyPr wrap="none" lIns="81922" tIns="40959" rIns="81922" bIns="40959" anchor="ctr">
              <a:spAutoFit/>
            </a:bodyPr>
            <a:lstStyle/>
            <a:p>
              <a:pPr algn="ctr"/>
              <a:r>
                <a:rPr lang="en-US" sz="1400" b="1" dirty="0">
                  <a:solidFill>
                    <a:srgbClr val="FFFFFF"/>
                  </a:solidFill>
                  <a:latin typeface="+mj-lt"/>
                </a:rPr>
                <a:t>YEARS</a:t>
              </a:r>
              <a:br>
                <a:rPr lang="en-US" sz="1400" b="1" dirty="0">
                  <a:solidFill>
                    <a:srgbClr val="FFFFFF"/>
                  </a:solidFill>
                  <a:latin typeface="+mj-lt"/>
                </a:rPr>
              </a:br>
              <a:r>
                <a:rPr lang="en-US" sz="1400" b="1" dirty="0">
                  <a:solidFill>
                    <a:srgbClr val="FFFFFF"/>
                  </a:solidFill>
                  <a:latin typeface="+mj-lt"/>
                </a:rPr>
                <a:t>WORKED</a:t>
              </a:r>
            </a:p>
          </p:txBody>
        </p:sp>
        <p:sp>
          <p:nvSpPr>
            <p:cNvPr id="73" name="Rectangle 72"/>
            <p:cNvSpPr/>
            <p:nvPr/>
          </p:nvSpPr>
          <p:spPr>
            <a:xfrm>
              <a:off x="4657192" y="5062286"/>
              <a:ext cx="1596869" cy="729049"/>
            </a:xfrm>
            <a:prstGeom prst="rect">
              <a:avLst/>
            </a:prstGeom>
          </p:spPr>
          <p:txBody>
            <a:bodyPr wrap="square" lIns="548640" tIns="40959" rIns="45720" bIns="40959" anchor="ctr">
              <a:spAutoFit/>
            </a:bodyPr>
            <a:lstStyle/>
            <a:p>
              <a:r>
                <a:rPr lang="en-US" sz="1400" b="1" dirty="0">
                  <a:solidFill>
                    <a:srgbClr val="FFFFFF"/>
                  </a:solidFill>
                  <a:latin typeface="+mj-lt"/>
                </a:rPr>
                <a:t>AMOUNT </a:t>
              </a:r>
              <a:br>
                <a:rPr lang="en-US" sz="1400" b="1" dirty="0">
                  <a:solidFill>
                    <a:srgbClr val="FFFFFF"/>
                  </a:solidFill>
                  <a:latin typeface="+mj-lt"/>
                </a:rPr>
              </a:br>
              <a:r>
                <a:rPr lang="en-US" sz="1400" b="1" dirty="0">
                  <a:solidFill>
                    <a:srgbClr val="FFFFFF"/>
                  </a:solidFill>
                  <a:latin typeface="+mj-lt"/>
                </a:rPr>
                <a:t>OF </a:t>
              </a:r>
              <a:br>
                <a:rPr lang="en-US" sz="1400" b="1" dirty="0">
                  <a:solidFill>
                    <a:srgbClr val="FFFFFF"/>
                  </a:solidFill>
                  <a:latin typeface="+mj-lt"/>
                </a:rPr>
              </a:br>
              <a:r>
                <a:rPr lang="en-US" sz="1400" b="1" dirty="0">
                  <a:solidFill>
                    <a:srgbClr val="FFFFFF"/>
                  </a:solidFill>
                  <a:latin typeface="+mj-lt"/>
                </a:rPr>
                <a:t>EARNINGS</a:t>
              </a:r>
            </a:p>
          </p:txBody>
        </p:sp>
        <p:sp>
          <p:nvSpPr>
            <p:cNvPr id="74" name="Rectangle 73"/>
            <p:cNvSpPr/>
            <p:nvPr/>
          </p:nvSpPr>
          <p:spPr>
            <a:xfrm>
              <a:off x="2264468" y="5062286"/>
              <a:ext cx="2222340" cy="729049"/>
            </a:xfrm>
            <a:prstGeom prst="rect">
              <a:avLst/>
            </a:prstGeom>
          </p:spPr>
          <p:txBody>
            <a:bodyPr wrap="none" lIns="45720" tIns="40959" rIns="548640" bIns="40959" anchor="ctr">
              <a:spAutoFit/>
            </a:bodyPr>
            <a:lstStyle/>
            <a:p>
              <a:pPr algn="r"/>
              <a:r>
                <a:rPr lang="en-GB" sz="1400" b="1" dirty="0">
                  <a:solidFill>
                    <a:srgbClr val="FFFFFF"/>
                  </a:solidFill>
                  <a:latin typeface="+mj-lt"/>
                </a:rPr>
                <a:t>FICA OR </a:t>
              </a:r>
              <a:br>
                <a:rPr lang="en-GB" sz="1400" b="1" dirty="0">
                  <a:solidFill>
                    <a:srgbClr val="FFFFFF"/>
                  </a:solidFill>
                  <a:latin typeface="+mj-lt"/>
                </a:rPr>
              </a:br>
              <a:r>
                <a:rPr lang="en-GB" sz="1400" b="1" dirty="0">
                  <a:solidFill>
                    <a:srgbClr val="FFFFFF"/>
                  </a:solidFill>
                  <a:latin typeface="+mj-lt"/>
                </a:rPr>
                <a:t>SECA PAID</a:t>
              </a:r>
              <a:br>
                <a:rPr lang="en-GB" sz="1400" b="1" dirty="0">
                  <a:solidFill>
                    <a:srgbClr val="FFFFFF"/>
                  </a:solidFill>
                  <a:latin typeface="+mj-lt"/>
                </a:rPr>
              </a:br>
              <a:r>
                <a:rPr lang="en-GB" sz="1400" b="1" dirty="0">
                  <a:solidFill>
                    <a:srgbClr val="FFFFFF"/>
                  </a:solidFill>
                  <a:latin typeface="+mj-lt"/>
                </a:rPr>
                <a:t>INTO THE SYSTEM</a:t>
              </a:r>
            </a:p>
          </p:txBody>
        </p:sp>
      </p:grpSp>
      <p:sp>
        <p:nvSpPr>
          <p:cNvPr id="75" name="Text Box 6"/>
          <p:cNvSpPr txBox="1">
            <a:spLocks noChangeArrowheads="1"/>
          </p:cNvSpPr>
          <p:nvPr/>
        </p:nvSpPr>
        <p:spPr bwMode="gray">
          <a:xfrm>
            <a:off x="4273040" y="4695457"/>
            <a:ext cx="597920"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none" lIns="0" tIns="0" rIns="0" bIns="0" anchor="ctr" anchorCtr="0">
            <a:spAutoFit/>
          </a:bodyPr>
          <a:lstStyle>
            <a:lvl1pPr eaLnBrk="0" hangingPunct="0">
              <a:defRPr sz="1600">
                <a:solidFill>
                  <a:schemeClr val="tx1"/>
                </a:solidFill>
                <a:latin typeface="Times New Roman" pitchFamily="18" charset="0"/>
                <a:cs typeface="Arial" pitchFamily="34" charset="0"/>
              </a:defRPr>
            </a:lvl1pPr>
            <a:lvl2pPr marL="742950" indent="-285750" eaLnBrk="0" hangingPunct="0">
              <a:defRPr sz="1600">
                <a:solidFill>
                  <a:schemeClr val="tx1"/>
                </a:solidFill>
                <a:latin typeface="Times New Roman" pitchFamily="18" charset="0"/>
                <a:cs typeface="Arial" pitchFamily="34" charset="0"/>
              </a:defRPr>
            </a:lvl2pPr>
            <a:lvl3pPr marL="1143000" indent="-228600" eaLnBrk="0" hangingPunct="0">
              <a:defRPr sz="1600">
                <a:solidFill>
                  <a:schemeClr val="tx1"/>
                </a:solidFill>
                <a:latin typeface="Times New Roman" pitchFamily="18" charset="0"/>
                <a:cs typeface="Arial" pitchFamily="34" charset="0"/>
              </a:defRPr>
            </a:lvl3pPr>
            <a:lvl4pPr marL="1600200" indent="-228600" eaLnBrk="0" hangingPunct="0">
              <a:defRPr sz="1600">
                <a:solidFill>
                  <a:schemeClr val="tx1"/>
                </a:solidFill>
                <a:latin typeface="Times New Roman" pitchFamily="18" charset="0"/>
                <a:cs typeface="Arial" pitchFamily="34" charset="0"/>
              </a:defRPr>
            </a:lvl4pPr>
            <a:lvl5pPr marL="2057400" indent="-228600" eaLnBrk="0" hangingPunct="0">
              <a:defRPr sz="16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pitchFamily="34" charset="0"/>
              </a:defRPr>
            </a:lvl9pPr>
          </a:lstStyle>
          <a:p>
            <a:pPr algn="ctr" eaLnBrk="1" hangingPunct="1">
              <a:lnSpc>
                <a:spcPct val="90000"/>
              </a:lnSpc>
              <a:spcAft>
                <a:spcPts val="1081"/>
              </a:spcAft>
              <a:buClr>
                <a:srgbClr val="97D0FF"/>
              </a:buClr>
              <a:defRPr/>
            </a:pPr>
            <a:r>
              <a:rPr lang="en-GB" sz="2800" b="1" dirty="0">
                <a:solidFill>
                  <a:schemeClr val="accent2"/>
                </a:solidFill>
                <a:latin typeface="Arial"/>
              </a:rPr>
              <a:t>PIA</a:t>
            </a:r>
          </a:p>
        </p:txBody>
      </p:sp>
      <p:grpSp>
        <p:nvGrpSpPr>
          <p:cNvPr id="76" name="Group 75"/>
          <p:cNvGrpSpPr/>
          <p:nvPr/>
        </p:nvGrpSpPr>
        <p:grpSpPr>
          <a:xfrm>
            <a:off x="4119576" y="3721101"/>
            <a:ext cx="904849" cy="904846"/>
            <a:chOff x="231776" y="3171826"/>
            <a:chExt cx="595313" cy="595313"/>
          </a:xfrm>
        </p:grpSpPr>
        <p:sp>
          <p:nvSpPr>
            <p:cNvPr id="77" name="Freeform 76"/>
            <p:cNvSpPr>
              <a:spLocks/>
            </p:cNvSpPr>
            <p:nvPr/>
          </p:nvSpPr>
          <p:spPr bwMode="auto">
            <a:xfrm>
              <a:off x="231776" y="3171826"/>
              <a:ext cx="520700" cy="520700"/>
            </a:xfrm>
            <a:custGeom>
              <a:avLst/>
              <a:gdLst>
                <a:gd name="T0" fmla="*/ 397 w 676"/>
                <a:gd name="T1" fmla="*/ 671 h 676"/>
                <a:gd name="T2" fmla="*/ 338 w 676"/>
                <a:gd name="T3" fmla="*/ 676 h 676"/>
                <a:gd name="T4" fmla="*/ 0 w 676"/>
                <a:gd name="T5" fmla="*/ 338 h 676"/>
                <a:gd name="T6" fmla="*/ 338 w 676"/>
                <a:gd name="T7" fmla="*/ 0 h 676"/>
                <a:gd name="T8" fmla="*/ 676 w 676"/>
                <a:gd name="T9" fmla="*/ 320 h 676"/>
              </a:gdLst>
              <a:ahLst/>
              <a:cxnLst>
                <a:cxn ang="0">
                  <a:pos x="T0" y="T1"/>
                </a:cxn>
                <a:cxn ang="0">
                  <a:pos x="T2" y="T3"/>
                </a:cxn>
                <a:cxn ang="0">
                  <a:pos x="T4" y="T5"/>
                </a:cxn>
                <a:cxn ang="0">
                  <a:pos x="T6" y="T7"/>
                </a:cxn>
                <a:cxn ang="0">
                  <a:pos x="T8" y="T9"/>
                </a:cxn>
              </a:cxnLst>
              <a:rect l="0" t="0" r="r" b="b"/>
              <a:pathLst>
                <a:path w="676" h="676">
                  <a:moveTo>
                    <a:pt x="397" y="671"/>
                  </a:moveTo>
                  <a:cubicBezTo>
                    <a:pt x="378" y="675"/>
                    <a:pt x="358" y="676"/>
                    <a:pt x="338" y="676"/>
                  </a:cubicBezTo>
                  <a:cubicBezTo>
                    <a:pt x="151" y="676"/>
                    <a:pt x="0" y="525"/>
                    <a:pt x="0" y="338"/>
                  </a:cubicBezTo>
                  <a:cubicBezTo>
                    <a:pt x="0" y="151"/>
                    <a:pt x="151" y="0"/>
                    <a:pt x="338" y="0"/>
                  </a:cubicBezTo>
                  <a:cubicBezTo>
                    <a:pt x="519" y="0"/>
                    <a:pt x="667" y="142"/>
                    <a:pt x="676" y="320"/>
                  </a:cubicBezTo>
                </a:path>
              </a:pathLst>
            </a:custGeom>
            <a:noFill/>
            <a:ln w="127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78" name="Freeform 77"/>
            <p:cNvSpPr>
              <a:spLocks/>
            </p:cNvSpPr>
            <p:nvPr/>
          </p:nvSpPr>
          <p:spPr bwMode="auto">
            <a:xfrm>
              <a:off x="587376" y="3590926"/>
              <a:ext cx="239713" cy="176213"/>
            </a:xfrm>
            <a:custGeom>
              <a:avLst/>
              <a:gdLst>
                <a:gd name="T0" fmla="*/ 312 w 312"/>
                <a:gd name="T1" fmla="*/ 199 h 230"/>
                <a:gd name="T2" fmla="*/ 280 w 312"/>
                <a:gd name="T3" fmla="*/ 230 h 230"/>
                <a:gd name="T4" fmla="*/ 32 w 312"/>
                <a:gd name="T5" fmla="*/ 230 h 230"/>
                <a:gd name="T6" fmla="*/ 0 w 312"/>
                <a:gd name="T7" fmla="*/ 199 h 230"/>
                <a:gd name="T8" fmla="*/ 0 w 312"/>
                <a:gd name="T9" fmla="*/ 32 h 230"/>
                <a:gd name="T10" fmla="*/ 32 w 312"/>
                <a:gd name="T11" fmla="*/ 0 h 230"/>
                <a:gd name="T12" fmla="*/ 280 w 312"/>
                <a:gd name="T13" fmla="*/ 0 h 230"/>
                <a:gd name="T14" fmla="*/ 312 w 312"/>
                <a:gd name="T15" fmla="*/ 32 h 230"/>
                <a:gd name="T16" fmla="*/ 312 w 312"/>
                <a:gd name="T17" fmla="*/ 1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230">
                  <a:moveTo>
                    <a:pt x="312" y="199"/>
                  </a:moveTo>
                  <a:cubicBezTo>
                    <a:pt x="312" y="216"/>
                    <a:pt x="298" y="230"/>
                    <a:pt x="280" y="230"/>
                  </a:cubicBezTo>
                  <a:cubicBezTo>
                    <a:pt x="32" y="230"/>
                    <a:pt x="32" y="230"/>
                    <a:pt x="32" y="230"/>
                  </a:cubicBezTo>
                  <a:cubicBezTo>
                    <a:pt x="14" y="230"/>
                    <a:pt x="0" y="216"/>
                    <a:pt x="0" y="199"/>
                  </a:cubicBezTo>
                  <a:cubicBezTo>
                    <a:pt x="0" y="32"/>
                    <a:pt x="0" y="32"/>
                    <a:pt x="0" y="32"/>
                  </a:cubicBezTo>
                  <a:cubicBezTo>
                    <a:pt x="0" y="14"/>
                    <a:pt x="14" y="0"/>
                    <a:pt x="32" y="0"/>
                  </a:cubicBezTo>
                  <a:cubicBezTo>
                    <a:pt x="280" y="0"/>
                    <a:pt x="280" y="0"/>
                    <a:pt x="280" y="0"/>
                  </a:cubicBezTo>
                  <a:cubicBezTo>
                    <a:pt x="298" y="0"/>
                    <a:pt x="312" y="14"/>
                    <a:pt x="312" y="32"/>
                  </a:cubicBezTo>
                  <a:lnTo>
                    <a:pt x="312" y="199"/>
                  </a:lnTo>
                  <a:close/>
                </a:path>
              </a:pathLst>
            </a:custGeom>
            <a:noFill/>
            <a:ln w="127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79" name="Freeform 78"/>
            <p:cNvSpPr>
              <a:spLocks/>
            </p:cNvSpPr>
            <p:nvPr/>
          </p:nvSpPr>
          <p:spPr bwMode="auto">
            <a:xfrm>
              <a:off x="627063" y="3467101"/>
              <a:ext cx="161925" cy="123825"/>
            </a:xfrm>
            <a:custGeom>
              <a:avLst/>
              <a:gdLst>
                <a:gd name="T0" fmla="*/ 211 w 211"/>
                <a:gd name="T1" fmla="*/ 157 h 159"/>
                <a:gd name="T2" fmla="*/ 211 w 211"/>
                <a:gd name="T3" fmla="*/ 105 h 159"/>
                <a:gd name="T4" fmla="*/ 106 w 211"/>
                <a:gd name="T5" fmla="*/ 0 h 159"/>
                <a:gd name="T6" fmla="*/ 0 w 211"/>
                <a:gd name="T7" fmla="*/ 105 h 159"/>
                <a:gd name="T8" fmla="*/ 0 w 211"/>
                <a:gd name="T9" fmla="*/ 159 h 159"/>
              </a:gdLst>
              <a:ahLst/>
              <a:cxnLst>
                <a:cxn ang="0">
                  <a:pos x="T0" y="T1"/>
                </a:cxn>
                <a:cxn ang="0">
                  <a:pos x="T2" y="T3"/>
                </a:cxn>
                <a:cxn ang="0">
                  <a:pos x="T4" y="T5"/>
                </a:cxn>
                <a:cxn ang="0">
                  <a:pos x="T6" y="T7"/>
                </a:cxn>
                <a:cxn ang="0">
                  <a:pos x="T8" y="T9"/>
                </a:cxn>
              </a:cxnLst>
              <a:rect l="0" t="0" r="r" b="b"/>
              <a:pathLst>
                <a:path w="211" h="159">
                  <a:moveTo>
                    <a:pt x="211" y="157"/>
                  </a:moveTo>
                  <a:cubicBezTo>
                    <a:pt x="211" y="105"/>
                    <a:pt x="211" y="105"/>
                    <a:pt x="211" y="105"/>
                  </a:cubicBezTo>
                  <a:cubicBezTo>
                    <a:pt x="211" y="47"/>
                    <a:pt x="164" y="0"/>
                    <a:pt x="106" y="0"/>
                  </a:cubicBezTo>
                  <a:cubicBezTo>
                    <a:pt x="47" y="0"/>
                    <a:pt x="0" y="47"/>
                    <a:pt x="0" y="105"/>
                  </a:cubicBezTo>
                  <a:cubicBezTo>
                    <a:pt x="0" y="159"/>
                    <a:pt x="0" y="159"/>
                    <a:pt x="0" y="159"/>
                  </a:cubicBezTo>
                </a:path>
              </a:pathLst>
            </a:custGeom>
            <a:noFill/>
            <a:ln w="127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80" name="Freeform 79"/>
            <p:cNvSpPr>
              <a:spLocks noEditPoints="1"/>
            </p:cNvSpPr>
            <p:nvPr/>
          </p:nvSpPr>
          <p:spPr bwMode="auto">
            <a:xfrm>
              <a:off x="357188" y="3294063"/>
              <a:ext cx="244475" cy="244475"/>
            </a:xfrm>
            <a:custGeom>
              <a:avLst/>
              <a:gdLst>
                <a:gd name="T0" fmla="*/ 95 w 317"/>
                <a:gd name="T1" fmla="*/ 173 h 317"/>
                <a:gd name="T2" fmla="*/ 134 w 317"/>
                <a:gd name="T3" fmla="*/ 214 h 317"/>
                <a:gd name="T4" fmla="*/ 230 w 317"/>
                <a:gd name="T5" fmla="*/ 107 h 317"/>
                <a:gd name="T6" fmla="*/ 317 w 317"/>
                <a:gd name="T7" fmla="*/ 159 h 317"/>
                <a:gd name="T8" fmla="*/ 158 w 317"/>
                <a:gd name="T9" fmla="*/ 317 h 317"/>
                <a:gd name="T10" fmla="*/ 0 w 317"/>
                <a:gd name="T11" fmla="*/ 159 h 317"/>
                <a:gd name="T12" fmla="*/ 158 w 317"/>
                <a:gd name="T13" fmla="*/ 0 h 317"/>
                <a:gd name="T14" fmla="*/ 317 w 317"/>
                <a:gd name="T15" fmla="*/ 159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317">
                  <a:moveTo>
                    <a:pt x="95" y="173"/>
                  </a:moveTo>
                  <a:cubicBezTo>
                    <a:pt x="134" y="214"/>
                    <a:pt x="134" y="214"/>
                    <a:pt x="134" y="214"/>
                  </a:cubicBezTo>
                  <a:cubicBezTo>
                    <a:pt x="230" y="107"/>
                    <a:pt x="230" y="107"/>
                    <a:pt x="230" y="107"/>
                  </a:cubicBezTo>
                  <a:moveTo>
                    <a:pt x="317" y="159"/>
                  </a:moveTo>
                  <a:cubicBezTo>
                    <a:pt x="317" y="246"/>
                    <a:pt x="246" y="317"/>
                    <a:pt x="158" y="317"/>
                  </a:cubicBezTo>
                  <a:cubicBezTo>
                    <a:pt x="71" y="317"/>
                    <a:pt x="0" y="246"/>
                    <a:pt x="0" y="159"/>
                  </a:cubicBezTo>
                  <a:cubicBezTo>
                    <a:pt x="0" y="71"/>
                    <a:pt x="71" y="0"/>
                    <a:pt x="158" y="0"/>
                  </a:cubicBezTo>
                  <a:cubicBezTo>
                    <a:pt x="246" y="0"/>
                    <a:pt x="317" y="71"/>
                    <a:pt x="317" y="159"/>
                  </a:cubicBez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grpSp>
    </p:spTree>
    <p:extLst>
      <p:ext uri="{BB962C8B-B14F-4D97-AF65-F5344CB8AC3E}">
        <p14:creationId xmlns:p14="http://schemas.microsoft.com/office/powerpoint/2010/main" val="552804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lstStyle/>
          <a:p>
            <a:pPr lvl="1"/>
            <a:r>
              <a:rPr lang="en-US" dirty="0"/>
              <a:t>Use earnings to calculate your Average Indexed Monthly earnings (AIME)</a:t>
            </a:r>
          </a:p>
          <a:p>
            <a:pPr lvl="2"/>
            <a:r>
              <a:rPr lang="en-US" dirty="0"/>
              <a:t>Must have 40 quarters of Social Security wages</a:t>
            </a:r>
          </a:p>
          <a:p>
            <a:pPr lvl="2"/>
            <a:r>
              <a:rPr lang="en-US" dirty="0"/>
              <a:t>Check your Social Security Earnings Statement. </a:t>
            </a:r>
          </a:p>
          <a:p>
            <a:pPr lvl="2"/>
            <a:r>
              <a:rPr lang="en-US" dirty="0"/>
              <a:t>Adjust each year of earnings for Inflation</a:t>
            </a:r>
          </a:p>
          <a:p>
            <a:pPr lvl="2"/>
            <a:r>
              <a:rPr lang="en-US" dirty="0"/>
              <a:t>35 years of wages or 420 months </a:t>
            </a:r>
          </a:p>
          <a:p>
            <a:pPr lvl="1"/>
            <a:r>
              <a:rPr lang="en-US" dirty="0"/>
              <a:t>Use your AIME to calculate your Primary Insurance Amount (PIA) –Use your PIA  and adjust for the age you will begin benefits. (Based on $7500/</a:t>
            </a:r>
            <a:r>
              <a:rPr lang="en-US" dirty="0" err="1"/>
              <a:t>mo</a:t>
            </a:r>
            <a:r>
              <a:rPr lang="en-US" dirty="0"/>
              <a:t> AIME)</a:t>
            </a:r>
          </a:p>
          <a:p>
            <a:pPr lvl="2"/>
            <a:r>
              <a:rPr lang="en-US" dirty="0"/>
              <a:t>90% of $960 per month = $864 ($960 = 11,520 per year)</a:t>
            </a:r>
          </a:p>
          <a:p>
            <a:pPr lvl="2"/>
            <a:r>
              <a:rPr lang="en-US" dirty="0"/>
              <a:t>32% of between $960 and $5,785 = 1,544 ($5,785 = $69,420 per year)</a:t>
            </a:r>
          </a:p>
          <a:p>
            <a:pPr lvl="2"/>
            <a:r>
              <a:rPr lang="en-US" dirty="0"/>
              <a:t>15% above $5785 = 257.</a:t>
            </a:r>
          </a:p>
          <a:p>
            <a:pPr lvl="2"/>
            <a:r>
              <a:rPr lang="en-US" dirty="0"/>
              <a:t>$2,665 per month</a:t>
            </a:r>
          </a:p>
          <a:p>
            <a:pPr lvl="1"/>
            <a:r>
              <a:rPr lang="en-US" dirty="0"/>
              <a:t>Amount you receive at FRA</a:t>
            </a:r>
          </a:p>
          <a:p>
            <a:pPr lvl="1"/>
            <a:r>
              <a:rPr lang="en-US" dirty="0"/>
              <a:t>Adjust for Age you will take retirement</a:t>
            </a:r>
          </a:p>
        </p:txBody>
      </p:sp>
      <p:sp>
        <p:nvSpPr>
          <p:cNvPr id="2" name="Title 1"/>
          <p:cNvSpPr>
            <a:spLocks noGrp="1"/>
          </p:cNvSpPr>
          <p:nvPr>
            <p:ph type="title"/>
          </p:nvPr>
        </p:nvSpPr>
        <p:spPr/>
        <p:txBody>
          <a:bodyPr/>
          <a:lstStyle/>
          <a:p>
            <a:r>
              <a:rPr lang="en-US" dirty="0">
                <a:solidFill>
                  <a:schemeClr val="accent2"/>
                </a:solidFill>
              </a:rPr>
              <a:t>Calculating PIA</a:t>
            </a:r>
          </a:p>
        </p:txBody>
      </p:sp>
    </p:spTree>
    <p:extLst>
      <p:ext uri="{BB962C8B-B14F-4D97-AF65-F5344CB8AC3E}">
        <p14:creationId xmlns:p14="http://schemas.microsoft.com/office/powerpoint/2010/main" val="3548636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pPr marL="0" indent="0">
              <a:buNone/>
            </a:pPr>
            <a:r>
              <a:rPr lang="en-US" dirty="0">
                <a:solidFill>
                  <a:schemeClr val="tx1"/>
                </a:solidFill>
              </a:rPr>
              <a:t>Who may be affected?</a:t>
            </a:r>
          </a:p>
          <a:p>
            <a:pPr marL="171450" indent="-171450">
              <a:buFont typeface="Wingdings" panose="05000000000000000000" pitchFamily="2" charset="2"/>
              <a:buChar char="ü"/>
            </a:pPr>
            <a:r>
              <a:rPr lang="en-US" dirty="0">
                <a:solidFill>
                  <a:schemeClr val="tx1"/>
                </a:solidFill>
              </a:rPr>
              <a:t>Individuals who earned a pension and did not pay Social Security taxes and are eligible for Social Security benefits based on their earnings and work history.</a:t>
            </a:r>
          </a:p>
          <a:p>
            <a:pPr marL="171450" indent="-171450">
              <a:buFont typeface="Wingdings" panose="05000000000000000000" pitchFamily="2" charset="2"/>
              <a:buChar char="ü"/>
            </a:pPr>
            <a:r>
              <a:rPr lang="en-US" dirty="0">
                <a:solidFill>
                  <a:schemeClr val="tx1"/>
                </a:solidFill>
              </a:rPr>
              <a:t>A modified formula is used to calculate PIA</a:t>
            </a:r>
          </a:p>
          <a:p>
            <a:pPr marL="398463" lvl="2" indent="-171450">
              <a:buFont typeface="Wingdings" panose="05000000000000000000" pitchFamily="2" charset="2"/>
              <a:buChar char="ü"/>
            </a:pPr>
            <a:r>
              <a:rPr lang="en-US" dirty="0"/>
              <a:t>It reduces replacement rate of 90% of the first $960 to 40%</a:t>
            </a:r>
          </a:p>
          <a:p>
            <a:pPr marL="171450" lvl="1" indent="-171450">
              <a:buFont typeface="Wingdings" panose="05000000000000000000" pitchFamily="2" charset="2"/>
              <a:buChar char="ü"/>
            </a:pPr>
            <a:r>
              <a:rPr lang="en-US" b="1" dirty="0"/>
              <a:t>Maximum reduction in 2019 is $480 or 50% of pension, whichever is less</a:t>
            </a:r>
          </a:p>
          <a:p>
            <a:pPr marL="171450" lvl="1" indent="-171450">
              <a:buFont typeface="Wingdings" panose="05000000000000000000" pitchFamily="2" charset="2"/>
              <a:buChar char="ü"/>
            </a:pPr>
            <a:r>
              <a:rPr lang="en-US" b="1" dirty="0"/>
              <a:t>WEP reduction may be as low as $0</a:t>
            </a:r>
          </a:p>
          <a:p>
            <a:pPr marL="171450" lvl="1" indent="-171450">
              <a:buFont typeface="Wingdings" panose="05000000000000000000" pitchFamily="2" charset="2"/>
              <a:buChar char="ü"/>
            </a:pPr>
            <a:r>
              <a:rPr lang="en-US" u="sng" dirty="0">
                <a:hlinkClick r:id="rId3"/>
              </a:rPr>
              <a:t>https://www.ssa.gov/OACT/anypia/anypia.html</a:t>
            </a:r>
            <a:endParaRPr lang="en-US" dirty="0"/>
          </a:p>
          <a:p>
            <a:pPr lvl="1">
              <a:buNone/>
            </a:pPr>
            <a:endParaRPr lang="en-US" b="1" dirty="0"/>
          </a:p>
          <a:p>
            <a:pPr marL="171450" lvl="1" indent="-171450">
              <a:buFont typeface="Wingdings" panose="05000000000000000000" pitchFamily="2" charset="2"/>
              <a:buChar char="ü"/>
            </a:pPr>
            <a:endParaRPr lang="en-US" dirty="0"/>
          </a:p>
        </p:txBody>
      </p:sp>
      <p:sp>
        <p:nvSpPr>
          <p:cNvPr id="4" name="Text Placeholder 3"/>
          <p:cNvSpPr>
            <a:spLocks noGrp="1"/>
          </p:cNvSpPr>
          <p:nvPr>
            <p:ph type="body" sz="quarter" idx="2"/>
          </p:nvPr>
        </p:nvSpPr>
        <p:spPr>
          <a:xfrm>
            <a:off x="4754564" y="1554164"/>
            <a:ext cx="3903662" cy="265111"/>
          </a:xfrm>
        </p:spPr>
        <p:txBody>
          <a:bodyPr/>
          <a:lstStyle/>
          <a:p>
            <a:pPr algn="ctr"/>
            <a:r>
              <a:rPr lang="en-US" dirty="0">
                <a:solidFill>
                  <a:sysClr val="windowText" lastClr="000000"/>
                </a:solidFill>
              </a:rPr>
              <a:t>Calculating WEP</a:t>
            </a:r>
          </a:p>
          <a:p>
            <a:pPr algn="ctr"/>
            <a:endParaRPr lang="en-US" dirty="0"/>
          </a:p>
        </p:txBody>
      </p:sp>
      <p:sp>
        <p:nvSpPr>
          <p:cNvPr id="3" name="Title 2"/>
          <p:cNvSpPr>
            <a:spLocks noGrp="1"/>
          </p:cNvSpPr>
          <p:nvPr>
            <p:ph type="title"/>
          </p:nvPr>
        </p:nvSpPr>
        <p:spPr>
          <a:xfrm>
            <a:off x="457200" y="731520"/>
            <a:ext cx="8220456" cy="861774"/>
          </a:xfrm>
        </p:spPr>
        <p:txBody>
          <a:bodyPr/>
          <a:lstStyle/>
          <a:p>
            <a:r>
              <a:rPr lang="en-US" dirty="0">
                <a:solidFill>
                  <a:schemeClr val="accent2"/>
                </a:solidFill>
              </a:rPr>
              <a:t>Windfall Elimination Provision</a:t>
            </a:r>
            <a:br>
              <a:rPr lang="en-US" dirty="0"/>
            </a:br>
            <a:r>
              <a:rPr lang="en-US" sz="1600" dirty="0"/>
              <a:t>Calculating a reduction in individual benefits</a:t>
            </a:r>
            <a:br>
              <a:rPr lang="en-US" dirty="0"/>
            </a:br>
            <a:endParaRPr lang="en-US" dirty="0"/>
          </a:p>
        </p:txBody>
      </p:sp>
      <p:sp>
        <p:nvSpPr>
          <p:cNvPr id="5" name="TextBox 4"/>
          <p:cNvSpPr txBox="1"/>
          <p:nvPr/>
        </p:nvSpPr>
        <p:spPr>
          <a:xfrm>
            <a:off x="6440898" y="2228850"/>
            <a:ext cx="744798" cy="276999"/>
          </a:xfrm>
          <a:prstGeom prst="rect">
            <a:avLst/>
          </a:prstGeom>
          <a:solidFill>
            <a:schemeClr val="tx2">
              <a:lumMod val="40000"/>
              <a:lumOff val="60000"/>
            </a:schemeClr>
          </a:solidFill>
          <a:ln w="28575">
            <a:solidFill>
              <a:schemeClr val="accent1"/>
            </a:solidFill>
          </a:ln>
        </p:spPr>
        <p:txBody>
          <a:bodyPr wrap="square" lIns="0" tIns="0" rIns="0" bIns="0" rtlCol="0">
            <a:spAutoFit/>
          </a:bodyPr>
          <a:lstStyle/>
          <a:p>
            <a:pPr algn="ctr"/>
            <a:r>
              <a:rPr lang="en-US" dirty="0"/>
              <a:t>WEP</a:t>
            </a:r>
          </a:p>
        </p:txBody>
      </p:sp>
      <p:sp>
        <p:nvSpPr>
          <p:cNvPr id="6" name="Down Arrow 5"/>
          <p:cNvSpPr/>
          <p:nvPr/>
        </p:nvSpPr>
        <p:spPr>
          <a:xfrm>
            <a:off x="6681199" y="2651641"/>
            <a:ext cx="242316" cy="36195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5380374" y="3171824"/>
            <a:ext cx="2843966" cy="1914526"/>
            <a:chOff x="5248276" y="3171824"/>
            <a:chExt cx="2843966" cy="1914526"/>
          </a:xfrm>
        </p:grpSpPr>
        <p:sp>
          <p:nvSpPr>
            <p:cNvPr id="8" name="Rectangle 7"/>
            <p:cNvSpPr/>
            <p:nvPr/>
          </p:nvSpPr>
          <p:spPr>
            <a:xfrm>
              <a:off x="5248276" y="3171824"/>
              <a:ext cx="2843966" cy="1914526"/>
            </a:xfrm>
            <a:prstGeom prst="rect">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618408" y="3495675"/>
              <a:ext cx="2125582" cy="1477328"/>
            </a:xfrm>
            <a:prstGeom prst="rect">
              <a:avLst/>
            </a:prstGeom>
            <a:noFill/>
          </p:spPr>
          <p:txBody>
            <a:bodyPr wrap="none" lIns="0" tIns="0" rIns="0" bIns="0" rtlCol="0">
              <a:spAutoFit/>
            </a:bodyPr>
            <a:lstStyle/>
            <a:p>
              <a:r>
                <a:rPr lang="en-US" sz="1200" dirty="0"/>
                <a:t>40% -90% of the first Average </a:t>
              </a:r>
            </a:p>
            <a:p>
              <a:r>
                <a:rPr lang="en-US" sz="1200" dirty="0"/>
                <a:t>Index Monthly Earnings (AIME)</a:t>
              </a:r>
            </a:p>
            <a:p>
              <a:r>
                <a:rPr lang="en-US" sz="1200" dirty="0"/>
                <a:t>$960</a:t>
              </a:r>
            </a:p>
            <a:p>
              <a:r>
                <a:rPr lang="en-US" sz="1200" dirty="0"/>
                <a:t>+</a:t>
              </a:r>
            </a:p>
            <a:p>
              <a:r>
                <a:rPr lang="en-US" sz="1200" dirty="0"/>
                <a:t>32% of AIME $960</a:t>
              </a:r>
            </a:p>
            <a:p>
              <a:r>
                <a:rPr lang="en-US" sz="1200" dirty="0"/>
                <a:t>Through $5785</a:t>
              </a:r>
            </a:p>
            <a:p>
              <a:r>
                <a:rPr lang="en-US" sz="1200" dirty="0"/>
                <a:t>+</a:t>
              </a:r>
            </a:p>
            <a:p>
              <a:r>
                <a:rPr lang="en-US" sz="1200" dirty="0"/>
                <a:t>15% of AIME over $5,785</a:t>
              </a:r>
            </a:p>
          </p:txBody>
        </p:sp>
      </p:grpSp>
    </p:spTree>
    <p:extLst>
      <p:ext uri="{BB962C8B-B14F-4D97-AF65-F5344CB8AC3E}">
        <p14:creationId xmlns:p14="http://schemas.microsoft.com/office/powerpoint/2010/main" val="2976383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
          </p:nvPr>
        </p:nvSpPr>
        <p:spPr>
          <a:xfrm>
            <a:off x="457199" y="1554163"/>
            <a:ext cx="8277225" cy="4526597"/>
          </a:xfrm>
        </p:spPr>
        <p:txBody>
          <a:bodyPr numCol="3"/>
          <a:lstStyle/>
          <a:p>
            <a:pPr marL="0" indent="0">
              <a:buNone/>
            </a:pPr>
            <a:r>
              <a:rPr lang="en-US" dirty="0"/>
              <a:t>Worker with $7,500 AIME</a:t>
            </a:r>
          </a:p>
          <a:p>
            <a:pPr marL="0" indent="0">
              <a:buNone/>
            </a:pPr>
            <a:r>
              <a:rPr lang="en-US" dirty="0"/>
              <a:t>Using the percentages based upon years worked:</a:t>
            </a:r>
          </a:p>
          <a:p>
            <a:pPr marL="0" indent="0">
              <a:buNone/>
            </a:pPr>
            <a:endParaRPr lang="en-US" dirty="0"/>
          </a:p>
          <a:p>
            <a:pPr marL="0" indent="0">
              <a:buNone/>
            </a:pPr>
            <a:r>
              <a:rPr lang="en-US" dirty="0"/>
              <a:t>    20years of Coverage</a:t>
            </a:r>
          </a:p>
          <a:p>
            <a:pPr marL="227013" lvl="1" indent="0">
              <a:buNone/>
            </a:pPr>
            <a:r>
              <a:rPr lang="en-US" dirty="0"/>
              <a:t>$960 x .40 = $384</a:t>
            </a:r>
          </a:p>
          <a:p>
            <a:pPr marL="227013" lvl="1" indent="0">
              <a:buNone/>
            </a:pPr>
            <a:r>
              <a:rPr lang="en-US" dirty="0"/>
              <a:t>($5,785-$960) x .32 = $1,544</a:t>
            </a:r>
          </a:p>
          <a:p>
            <a:pPr marL="227013" lvl="1" indent="0">
              <a:buNone/>
            </a:pPr>
            <a:r>
              <a:rPr lang="en-US" dirty="0"/>
              <a:t>$1,715 x .15 = $257</a:t>
            </a:r>
          </a:p>
          <a:p>
            <a:pPr marL="227013" lvl="1" indent="0">
              <a:buNone/>
            </a:pPr>
            <a:r>
              <a:rPr lang="en-US" dirty="0"/>
              <a:t>Total = $1,839</a:t>
            </a:r>
          </a:p>
          <a:p>
            <a:pPr marL="227013" lvl="1" indent="0">
              <a:buNone/>
            </a:pPr>
            <a:endParaRPr lang="en-US" dirty="0"/>
          </a:p>
          <a:p>
            <a:pPr marL="227013" lvl="1" indent="0">
              <a:buNone/>
            </a:pPr>
            <a:endParaRPr lang="en-US" dirty="0"/>
          </a:p>
          <a:p>
            <a:pPr marL="227013" lvl="1" indent="0">
              <a:buNone/>
            </a:pPr>
            <a:endParaRPr lang="en-US" dirty="0"/>
          </a:p>
          <a:p>
            <a:pPr marL="227013" lvl="1" indent="0">
              <a:buNone/>
            </a:pPr>
            <a:endParaRPr lang="en-US" dirty="0"/>
          </a:p>
          <a:p>
            <a:pPr marL="227013" lvl="1" indent="0">
              <a:buNone/>
            </a:pPr>
            <a:endParaRPr lang="en-US" dirty="0"/>
          </a:p>
          <a:p>
            <a:pPr marL="227013" lvl="1" indent="0">
              <a:buNone/>
            </a:pPr>
            <a:endParaRPr lang="en-US" dirty="0"/>
          </a:p>
          <a:p>
            <a:pPr marL="227013" lvl="1" indent="0">
              <a:buNone/>
            </a:pPr>
            <a:endParaRPr lang="en-US" dirty="0"/>
          </a:p>
          <a:p>
            <a:pPr marL="227013" lvl="1" indent="0">
              <a:buNone/>
            </a:pPr>
            <a:r>
              <a:rPr lang="en-US" dirty="0"/>
              <a:t>25 years of Coverage</a:t>
            </a:r>
          </a:p>
          <a:p>
            <a:pPr marL="227013" lvl="1" indent="0">
              <a:buNone/>
            </a:pPr>
            <a:r>
              <a:rPr lang="en-US" dirty="0"/>
              <a:t>$960 x .65 = $624</a:t>
            </a:r>
          </a:p>
          <a:p>
            <a:pPr marL="227013" lvl="1" indent="0">
              <a:buNone/>
            </a:pPr>
            <a:r>
              <a:rPr lang="en-US" dirty="0"/>
              <a:t>($5,785-4960) x .32 =  1,544</a:t>
            </a:r>
          </a:p>
          <a:p>
            <a:pPr marL="227013" lvl="1" indent="0">
              <a:buNone/>
            </a:pPr>
            <a:r>
              <a:rPr lang="en-US" dirty="0"/>
              <a:t> $1,715 x .15 = 257</a:t>
            </a:r>
          </a:p>
          <a:p>
            <a:pPr marL="227013" lvl="1" indent="0">
              <a:buNone/>
            </a:pPr>
            <a:r>
              <a:rPr lang="en-US" dirty="0"/>
              <a:t>Total= $2,225</a:t>
            </a:r>
          </a:p>
          <a:p>
            <a:pPr marL="227013" lvl="1" indent="0">
              <a:buNone/>
            </a:pPr>
            <a:endParaRPr lang="en-US" dirty="0"/>
          </a:p>
          <a:p>
            <a:pPr marL="227013" lvl="1" indent="0">
              <a:buNone/>
            </a:pPr>
            <a:endParaRPr lang="en-US" dirty="0"/>
          </a:p>
          <a:p>
            <a:pPr marL="227013" lvl="1" indent="0">
              <a:buNone/>
            </a:pPr>
            <a:endParaRPr lang="en-US" dirty="0"/>
          </a:p>
          <a:p>
            <a:pPr marL="227013" lvl="1" indent="0">
              <a:buNone/>
            </a:pPr>
            <a:endParaRPr lang="en-US" dirty="0"/>
          </a:p>
          <a:p>
            <a:pPr marL="227013" lvl="1" indent="0">
              <a:buNone/>
            </a:pPr>
            <a:endParaRPr lang="en-US" dirty="0"/>
          </a:p>
          <a:p>
            <a:pPr marL="227013" lvl="1" indent="0">
              <a:buNone/>
            </a:pPr>
            <a:endParaRPr lang="en-US" dirty="0"/>
          </a:p>
          <a:p>
            <a:pPr marL="227013" lvl="1" indent="0">
              <a:buNone/>
            </a:pPr>
            <a:endParaRPr lang="en-US" dirty="0"/>
          </a:p>
          <a:p>
            <a:pPr marL="227013" lvl="1" indent="0">
              <a:buNone/>
            </a:pPr>
            <a:r>
              <a:rPr lang="en-US" dirty="0"/>
              <a:t>30+ years of coverage</a:t>
            </a:r>
          </a:p>
          <a:p>
            <a:pPr marL="227013" lvl="1" indent="0">
              <a:buNone/>
            </a:pPr>
            <a:r>
              <a:rPr lang="en-US" dirty="0"/>
              <a:t>$926 x .9 = $864</a:t>
            </a:r>
          </a:p>
          <a:p>
            <a:pPr marL="227013" lvl="1" indent="0">
              <a:buNone/>
            </a:pPr>
            <a:r>
              <a:rPr lang="en-US" dirty="0"/>
              <a:t>($5,785 - $960) x .32 = $1,544 </a:t>
            </a:r>
          </a:p>
          <a:p>
            <a:pPr marL="227013" lvl="1" indent="0">
              <a:buNone/>
            </a:pPr>
            <a:r>
              <a:rPr lang="en-US" dirty="0"/>
              <a:t>$1,715 x .15 = $257</a:t>
            </a:r>
          </a:p>
          <a:p>
            <a:pPr marL="227013" lvl="1" indent="0">
              <a:buNone/>
            </a:pPr>
            <a:r>
              <a:rPr lang="en-US" dirty="0"/>
              <a:t>Total = $2,665</a:t>
            </a:r>
          </a:p>
        </p:txBody>
      </p:sp>
      <p:sp>
        <p:nvSpPr>
          <p:cNvPr id="4" name="Title 3"/>
          <p:cNvSpPr>
            <a:spLocks noGrp="1"/>
          </p:cNvSpPr>
          <p:nvPr>
            <p:ph type="title"/>
          </p:nvPr>
        </p:nvSpPr>
        <p:spPr/>
        <p:txBody>
          <a:bodyPr/>
          <a:lstStyle/>
          <a:p>
            <a:r>
              <a:rPr lang="en-US" dirty="0">
                <a:solidFill>
                  <a:schemeClr val="accent2"/>
                </a:solidFill>
              </a:rPr>
              <a:t>Calculating WEP</a:t>
            </a:r>
          </a:p>
        </p:txBody>
      </p:sp>
    </p:spTree>
    <p:extLst>
      <p:ext uri="{BB962C8B-B14F-4D97-AF65-F5344CB8AC3E}">
        <p14:creationId xmlns:p14="http://schemas.microsoft.com/office/powerpoint/2010/main" val="2489803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457200" y="1311567"/>
            <a:ext cx="7315200" cy="4526597"/>
          </a:xfrm>
        </p:spPr>
        <p:txBody>
          <a:bodyPr/>
          <a:lstStyle/>
          <a:p>
            <a:r>
              <a:rPr lang="en-US" sz="1800" dirty="0"/>
              <a:t>May reduce benefits to spouses, widows(ers)</a:t>
            </a:r>
          </a:p>
          <a:p>
            <a:r>
              <a:rPr lang="en-US" sz="1800" dirty="0"/>
              <a:t>Reduced by 2/3s of Government Pension</a:t>
            </a:r>
          </a:p>
          <a:p>
            <a:r>
              <a:rPr lang="en-US" sz="1800" dirty="0"/>
              <a:t>Social Security benefit could be zero</a:t>
            </a:r>
          </a:p>
          <a:p>
            <a:r>
              <a:rPr lang="en-US" sz="1800" dirty="0"/>
              <a:t>Benefits paid to survivors are dependent benefits. </a:t>
            </a:r>
          </a:p>
          <a:p>
            <a:r>
              <a:rPr lang="en-US" sz="1800" dirty="0"/>
              <a:t>Designed to compensate “at home” spouses</a:t>
            </a:r>
          </a:p>
        </p:txBody>
      </p:sp>
      <p:sp>
        <p:nvSpPr>
          <p:cNvPr id="3" name="Title 2"/>
          <p:cNvSpPr>
            <a:spLocks noGrp="1"/>
          </p:cNvSpPr>
          <p:nvPr>
            <p:ph type="title"/>
          </p:nvPr>
        </p:nvSpPr>
        <p:spPr>
          <a:xfrm>
            <a:off x="457200" y="731520"/>
            <a:ext cx="8220456" cy="307777"/>
          </a:xfrm>
        </p:spPr>
        <p:txBody>
          <a:bodyPr/>
          <a:lstStyle/>
          <a:p>
            <a:r>
              <a:rPr lang="en-US" dirty="0">
                <a:solidFill>
                  <a:schemeClr val="accent2"/>
                </a:solidFill>
              </a:rPr>
              <a:t>Government Pension Offset</a:t>
            </a:r>
          </a:p>
        </p:txBody>
      </p:sp>
      <p:pic>
        <p:nvPicPr>
          <p:cNvPr id="4" name="Picture 3">
            <a:extLst>
              <a:ext uri="{FF2B5EF4-FFF2-40B4-BE49-F238E27FC236}">
                <a16:creationId xmlns:a16="http://schemas.microsoft.com/office/drawing/2014/main" id="{4E1393BA-5ED3-4B3A-91CA-5019B1F4FBE3}"/>
              </a:ext>
            </a:extLst>
          </p:cNvPr>
          <p:cNvPicPr>
            <a:picLocks noChangeAspect="1"/>
          </p:cNvPicPr>
          <p:nvPr/>
        </p:nvPicPr>
        <p:blipFill>
          <a:blip r:embed="rId2"/>
          <a:stretch>
            <a:fillRect/>
          </a:stretch>
        </p:blipFill>
        <p:spPr>
          <a:xfrm>
            <a:off x="5498087" y="3265713"/>
            <a:ext cx="3017457" cy="3241611"/>
          </a:xfrm>
          <a:prstGeom prst="rect">
            <a:avLst/>
          </a:prstGeom>
        </p:spPr>
      </p:pic>
    </p:spTree>
    <p:extLst>
      <p:ext uri="{BB962C8B-B14F-4D97-AF65-F5344CB8AC3E}">
        <p14:creationId xmlns:p14="http://schemas.microsoft.com/office/powerpoint/2010/main" val="1048347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A655B-04A5-4023-B518-E8D8C9519224}"/>
              </a:ext>
            </a:extLst>
          </p:cNvPr>
          <p:cNvSpPr>
            <a:spLocks noGrp="1"/>
          </p:cNvSpPr>
          <p:nvPr>
            <p:ph type="body" sz="quarter" idx="1"/>
          </p:nvPr>
        </p:nvSpPr>
        <p:spPr/>
        <p:txBody>
          <a:bodyPr/>
          <a:lstStyle/>
          <a:p>
            <a:r>
              <a:rPr lang="en-US" sz="1600" dirty="0"/>
              <a:t>The law requires a person’s survivor benefit  be offset by the dollar amount of their own benefit</a:t>
            </a:r>
          </a:p>
          <a:p>
            <a:r>
              <a:rPr lang="en-US" sz="1600" dirty="0"/>
              <a:t>Ensures the benefits of government employees are the same as workers in the private sector. </a:t>
            </a:r>
          </a:p>
          <a:p>
            <a:r>
              <a:rPr lang="en-US" sz="1600" dirty="0"/>
              <a:t>Exceptions: pension not based on earnings, contributed to Social Security and last day before 7-1-04, entitled to survivor benefits before 4-1-04 or paid Social Security during the last 60 moths (5 years) government service. </a:t>
            </a:r>
          </a:p>
          <a:p>
            <a:r>
              <a:rPr lang="en-US" sz="1600" dirty="0"/>
              <a:t>Can still get Medicare based on Spouses record</a:t>
            </a:r>
          </a:p>
          <a:p>
            <a:endParaRPr lang="en-US" dirty="0"/>
          </a:p>
        </p:txBody>
      </p:sp>
      <p:sp>
        <p:nvSpPr>
          <p:cNvPr id="3" name="Title 2">
            <a:extLst>
              <a:ext uri="{FF2B5EF4-FFF2-40B4-BE49-F238E27FC236}">
                <a16:creationId xmlns:a16="http://schemas.microsoft.com/office/drawing/2014/main" id="{B6CD7451-CB48-4A69-A0B2-7F18E1814040}"/>
              </a:ext>
            </a:extLst>
          </p:cNvPr>
          <p:cNvSpPr>
            <a:spLocks noGrp="1"/>
          </p:cNvSpPr>
          <p:nvPr>
            <p:ph type="title"/>
          </p:nvPr>
        </p:nvSpPr>
        <p:spPr/>
        <p:txBody>
          <a:bodyPr/>
          <a:lstStyle/>
          <a:p>
            <a:r>
              <a:rPr lang="en-US" dirty="0">
                <a:solidFill>
                  <a:schemeClr val="accent2"/>
                </a:solidFill>
              </a:rPr>
              <a:t>Government Pension Offset</a:t>
            </a:r>
            <a:endParaRPr lang="en-US" dirty="0"/>
          </a:p>
        </p:txBody>
      </p:sp>
      <p:pic>
        <p:nvPicPr>
          <p:cNvPr id="4" name="Picture 3">
            <a:extLst>
              <a:ext uri="{FF2B5EF4-FFF2-40B4-BE49-F238E27FC236}">
                <a16:creationId xmlns:a16="http://schemas.microsoft.com/office/drawing/2014/main" id="{746C0E33-3AFE-434A-9504-0F4192B9D312}"/>
              </a:ext>
            </a:extLst>
          </p:cNvPr>
          <p:cNvPicPr>
            <a:picLocks noChangeAspect="1"/>
          </p:cNvPicPr>
          <p:nvPr/>
        </p:nvPicPr>
        <p:blipFill>
          <a:blip r:embed="rId2"/>
          <a:stretch>
            <a:fillRect/>
          </a:stretch>
        </p:blipFill>
        <p:spPr>
          <a:xfrm>
            <a:off x="6435119" y="4170784"/>
            <a:ext cx="1940465" cy="2084614"/>
          </a:xfrm>
          <a:prstGeom prst="rect">
            <a:avLst/>
          </a:prstGeom>
        </p:spPr>
      </p:pic>
    </p:spTree>
    <p:extLst>
      <p:ext uri="{BB962C8B-B14F-4D97-AF65-F5344CB8AC3E}">
        <p14:creationId xmlns:p14="http://schemas.microsoft.com/office/powerpoint/2010/main" val="1969383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31520"/>
            <a:ext cx="8220456" cy="923330"/>
          </a:xfrm>
        </p:spPr>
        <p:txBody>
          <a:bodyPr/>
          <a:lstStyle/>
          <a:p>
            <a:r>
              <a:rPr lang="en-US" dirty="0">
                <a:solidFill>
                  <a:schemeClr val="accent2"/>
                </a:solidFill>
              </a:rPr>
              <a:t>Government Pension Offset</a:t>
            </a:r>
            <a:br>
              <a:rPr lang="en-US" dirty="0"/>
            </a:br>
            <a:br>
              <a:rPr lang="en-US" dirty="0"/>
            </a:br>
            <a:r>
              <a:rPr lang="en-US" sz="1800" b="0" dirty="0"/>
              <a:t>Your pension could reduce your spousal or survivor benefits</a:t>
            </a:r>
          </a:p>
        </p:txBody>
      </p:sp>
      <p:sp>
        <p:nvSpPr>
          <p:cNvPr id="5" name="TextBox 4"/>
          <p:cNvSpPr txBox="1"/>
          <p:nvPr/>
        </p:nvSpPr>
        <p:spPr>
          <a:xfrm>
            <a:off x="1308639" y="2150447"/>
            <a:ext cx="928139" cy="615553"/>
          </a:xfrm>
          <a:prstGeom prst="rect">
            <a:avLst/>
          </a:prstGeom>
          <a:noFill/>
        </p:spPr>
        <p:txBody>
          <a:bodyPr wrap="none" lIns="0" tIns="0" rIns="0" bIns="0" rtlCol="0">
            <a:spAutoFit/>
          </a:bodyPr>
          <a:lstStyle/>
          <a:p>
            <a:r>
              <a:rPr lang="en-US" sz="2000" dirty="0"/>
              <a:t>Pension</a:t>
            </a:r>
          </a:p>
          <a:p>
            <a:r>
              <a:rPr lang="en-US" sz="2000" dirty="0"/>
              <a:t>$1500</a:t>
            </a:r>
          </a:p>
        </p:txBody>
      </p:sp>
      <p:sp>
        <p:nvSpPr>
          <p:cNvPr id="6" name="TextBox 5"/>
          <p:cNvSpPr txBox="1"/>
          <p:nvPr/>
        </p:nvSpPr>
        <p:spPr>
          <a:xfrm>
            <a:off x="3028950" y="2365891"/>
            <a:ext cx="476250" cy="307777"/>
          </a:xfrm>
          <a:prstGeom prst="rect">
            <a:avLst/>
          </a:prstGeom>
          <a:noFill/>
        </p:spPr>
        <p:txBody>
          <a:bodyPr wrap="square" lIns="0" tIns="0" rIns="0" bIns="0" rtlCol="0">
            <a:spAutoFit/>
          </a:bodyPr>
          <a:lstStyle/>
          <a:p>
            <a:r>
              <a:rPr lang="en-US" sz="2000" dirty="0"/>
              <a:t>x</a:t>
            </a:r>
          </a:p>
        </p:txBody>
      </p:sp>
      <p:sp>
        <p:nvSpPr>
          <p:cNvPr id="7" name="TextBox 6"/>
          <p:cNvSpPr txBox="1"/>
          <p:nvPr/>
        </p:nvSpPr>
        <p:spPr>
          <a:xfrm>
            <a:off x="4381500" y="2365891"/>
            <a:ext cx="552450" cy="307777"/>
          </a:xfrm>
          <a:prstGeom prst="rect">
            <a:avLst/>
          </a:prstGeom>
          <a:noFill/>
        </p:spPr>
        <p:txBody>
          <a:bodyPr wrap="square" lIns="0" tIns="0" rIns="0" bIns="0" rtlCol="0">
            <a:spAutoFit/>
          </a:bodyPr>
          <a:lstStyle/>
          <a:p>
            <a:r>
              <a:rPr lang="en-US" sz="2000" dirty="0"/>
              <a:t>2/3</a:t>
            </a:r>
          </a:p>
        </p:txBody>
      </p:sp>
      <p:sp>
        <p:nvSpPr>
          <p:cNvPr id="8" name="TextBox 7"/>
          <p:cNvSpPr txBox="1"/>
          <p:nvPr/>
        </p:nvSpPr>
        <p:spPr>
          <a:xfrm>
            <a:off x="5788459" y="2407682"/>
            <a:ext cx="149080" cy="307777"/>
          </a:xfrm>
          <a:prstGeom prst="rect">
            <a:avLst/>
          </a:prstGeom>
          <a:noFill/>
        </p:spPr>
        <p:txBody>
          <a:bodyPr wrap="none" lIns="0" tIns="0" rIns="0" bIns="0" rtlCol="0">
            <a:spAutoFit/>
          </a:bodyPr>
          <a:lstStyle/>
          <a:p>
            <a:r>
              <a:rPr lang="en-US" sz="2000" dirty="0"/>
              <a:t>=</a:t>
            </a:r>
          </a:p>
        </p:txBody>
      </p:sp>
      <p:sp>
        <p:nvSpPr>
          <p:cNvPr id="9" name="TextBox 8"/>
          <p:cNvSpPr txBox="1"/>
          <p:nvPr/>
        </p:nvSpPr>
        <p:spPr>
          <a:xfrm>
            <a:off x="6476999" y="2212002"/>
            <a:ext cx="783869" cy="615553"/>
          </a:xfrm>
          <a:prstGeom prst="rect">
            <a:avLst/>
          </a:prstGeom>
          <a:noFill/>
        </p:spPr>
        <p:txBody>
          <a:bodyPr wrap="none" lIns="0" tIns="0" rIns="0" bIns="0" rtlCol="0">
            <a:spAutoFit/>
          </a:bodyPr>
          <a:lstStyle/>
          <a:p>
            <a:r>
              <a:rPr lang="en-US" sz="2000" dirty="0"/>
              <a:t>Offset</a:t>
            </a:r>
          </a:p>
          <a:p>
            <a:r>
              <a:rPr lang="en-US" sz="2000" dirty="0"/>
              <a:t>$1,000</a:t>
            </a:r>
          </a:p>
        </p:txBody>
      </p:sp>
      <p:sp>
        <p:nvSpPr>
          <p:cNvPr id="10" name="TextBox 9"/>
          <p:cNvSpPr txBox="1"/>
          <p:nvPr/>
        </p:nvSpPr>
        <p:spPr>
          <a:xfrm>
            <a:off x="775511" y="3476625"/>
            <a:ext cx="1925207" cy="615553"/>
          </a:xfrm>
          <a:prstGeom prst="rect">
            <a:avLst/>
          </a:prstGeom>
          <a:noFill/>
        </p:spPr>
        <p:txBody>
          <a:bodyPr wrap="none" lIns="0" tIns="0" rIns="0" bIns="0" rtlCol="0">
            <a:spAutoFit/>
          </a:bodyPr>
          <a:lstStyle/>
          <a:p>
            <a:pPr algn="ctr"/>
            <a:r>
              <a:rPr lang="en-US" sz="2000" dirty="0"/>
              <a:t>Spousal Benefits</a:t>
            </a:r>
          </a:p>
          <a:p>
            <a:pPr algn="ctr"/>
            <a:r>
              <a:rPr lang="en-US" sz="2000" dirty="0"/>
              <a:t>$1,100</a:t>
            </a:r>
          </a:p>
        </p:txBody>
      </p:sp>
      <p:cxnSp>
        <p:nvCxnSpPr>
          <p:cNvPr id="12" name="Straight Arrow Connector 11"/>
          <p:cNvCxnSpPr/>
          <p:nvPr/>
        </p:nvCxnSpPr>
        <p:spPr>
          <a:xfrm>
            <a:off x="1738115" y="4181475"/>
            <a:ext cx="0" cy="781050"/>
          </a:xfrm>
          <a:prstGeom prst="straightConnector1">
            <a:avLst/>
          </a:prstGeom>
          <a:ln w="63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17513" y="5193326"/>
            <a:ext cx="641201" cy="307777"/>
          </a:xfrm>
          <a:prstGeom prst="rect">
            <a:avLst/>
          </a:prstGeom>
          <a:noFill/>
        </p:spPr>
        <p:txBody>
          <a:bodyPr wrap="none" lIns="0" tIns="0" rIns="0" bIns="0" rtlCol="0">
            <a:spAutoFit/>
          </a:bodyPr>
          <a:lstStyle/>
          <a:p>
            <a:r>
              <a:rPr lang="en-US" sz="2000" dirty="0"/>
              <a:t>$100 </a:t>
            </a:r>
          </a:p>
        </p:txBody>
      </p:sp>
      <p:sp>
        <p:nvSpPr>
          <p:cNvPr id="14" name="TextBox 13"/>
          <p:cNvSpPr txBox="1"/>
          <p:nvPr/>
        </p:nvSpPr>
        <p:spPr>
          <a:xfrm>
            <a:off x="5854232" y="3341013"/>
            <a:ext cx="1938031" cy="615553"/>
          </a:xfrm>
          <a:prstGeom prst="rect">
            <a:avLst/>
          </a:prstGeom>
          <a:noFill/>
        </p:spPr>
        <p:txBody>
          <a:bodyPr wrap="none" lIns="0" tIns="0" rIns="0" bIns="0" rtlCol="0">
            <a:spAutoFit/>
          </a:bodyPr>
          <a:lstStyle/>
          <a:p>
            <a:pPr algn="ctr"/>
            <a:r>
              <a:rPr lang="en-US" sz="2000" dirty="0"/>
              <a:t>Survivor Benefits</a:t>
            </a:r>
          </a:p>
          <a:p>
            <a:pPr algn="ctr"/>
            <a:r>
              <a:rPr lang="en-US" sz="2000" dirty="0"/>
              <a:t>$2,200</a:t>
            </a:r>
          </a:p>
        </p:txBody>
      </p:sp>
      <p:sp>
        <p:nvSpPr>
          <p:cNvPr id="15" name="TextBox 14"/>
          <p:cNvSpPr txBox="1"/>
          <p:nvPr/>
        </p:nvSpPr>
        <p:spPr>
          <a:xfrm>
            <a:off x="6431312" y="5186002"/>
            <a:ext cx="783869" cy="307777"/>
          </a:xfrm>
          <a:prstGeom prst="rect">
            <a:avLst/>
          </a:prstGeom>
          <a:noFill/>
        </p:spPr>
        <p:txBody>
          <a:bodyPr wrap="none" lIns="0" tIns="0" rIns="0" bIns="0" rtlCol="0">
            <a:spAutoFit/>
          </a:bodyPr>
          <a:lstStyle/>
          <a:p>
            <a:r>
              <a:rPr lang="en-US" sz="2000" dirty="0"/>
              <a:t>$1,200</a:t>
            </a:r>
          </a:p>
        </p:txBody>
      </p:sp>
      <p:cxnSp>
        <p:nvCxnSpPr>
          <p:cNvPr id="17" name="Straight Arrow Connector 16"/>
          <p:cNvCxnSpPr/>
          <p:nvPr/>
        </p:nvCxnSpPr>
        <p:spPr>
          <a:xfrm>
            <a:off x="6823248" y="4162425"/>
            <a:ext cx="0" cy="819150"/>
          </a:xfrm>
          <a:prstGeom prst="straightConnector1">
            <a:avLst/>
          </a:prstGeom>
          <a:ln w="6350">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7DDE946-3AF6-434B-86B6-CA8161AF5C17}"/>
              </a:ext>
            </a:extLst>
          </p:cNvPr>
          <p:cNvPicPr>
            <a:picLocks noChangeAspect="1"/>
          </p:cNvPicPr>
          <p:nvPr/>
        </p:nvPicPr>
        <p:blipFill>
          <a:blip r:embed="rId3"/>
          <a:stretch>
            <a:fillRect/>
          </a:stretch>
        </p:blipFill>
        <p:spPr>
          <a:xfrm>
            <a:off x="3903518" y="4700022"/>
            <a:ext cx="1327820" cy="1426458"/>
          </a:xfrm>
          <a:prstGeom prst="rect">
            <a:avLst/>
          </a:prstGeom>
        </p:spPr>
      </p:pic>
    </p:spTree>
    <p:extLst>
      <p:ext uri="{BB962C8B-B14F-4D97-AF65-F5344CB8AC3E}">
        <p14:creationId xmlns:p14="http://schemas.microsoft.com/office/powerpoint/2010/main" val="3329088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0B8E8C-1976-49E3-8406-519418268E77}"/>
              </a:ext>
            </a:extLst>
          </p:cNvPr>
          <p:cNvSpPr>
            <a:spLocks noGrp="1"/>
          </p:cNvSpPr>
          <p:nvPr>
            <p:ph type="body" sz="quarter" idx="1"/>
          </p:nvPr>
        </p:nvSpPr>
        <p:spPr/>
        <p:txBody>
          <a:bodyPr/>
          <a:lstStyle/>
          <a:p>
            <a:r>
              <a:rPr lang="en-US" dirty="0"/>
              <a:t>Meet 3 conditions</a:t>
            </a:r>
          </a:p>
          <a:p>
            <a:pPr lvl="1"/>
            <a:r>
              <a:rPr lang="en-US" dirty="0"/>
              <a:t>At least 62</a:t>
            </a:r>
          </a:p>
          <a:p>
            <a:pPr lvl="1"/>
            <a:r>
              <a:rPr lang="en-US" dirty="0"/>
              <a:t>Married for 1 year or more</a:t>
            </a:r>
          </a:p>
          <a:p>
            <a:pPr lvl="1"/>
            <a:r>
              <a:rPr lang="en-US" dirty="0"/>
              <a:t>Spouse has filed for retirement benefits</a:t>
            </a:r>
          </a:p>
          <a:p>
            <a:r>
              <a:rPr lang="en-US" dirty="0"/>
              <a:t>50% of PIA of spouse</a:t>
            </a:r>
          </a:p>
          <a:p>
            <a:r>
              <a:rPr lang="en-US" dirty="0"/>
              <a:t>Size of benefit depends upon your age</a:t>
            </a:r>
          </a:p>
          <a:p>
            <a:pPr lvl="1"/>
            <a:r>
              <a:rPr lang="en-US" dirty="0"/>
              <a:t>Will not increase passed FRA</a:t>
            </a:r>
          </a:p>
          <a:p>
            <a:r>
              <a:rPr lang="en-US" dirty="0"/>
              <a:t>Always pay your own benefit first</a:t>
            </a:r>
          </a:p>
          <a:p>
            <a:pPr lvl="1"/>
            <a:r>
              <a:rPr lang="en-US" dirty="0"/>
              <a:t>If smaller than spousal will make equal to spousal benefit</a:t>
            </a:r>
          </a:p>
          <a:p>
            <a:endParaRPr lang="en-US" dirty="0"/>
          </a:p>
          <a:p>
            <a:pPr marL="227013" lvl="1" indent="0">
              <a:buNone/>
            </a:pPr>
            <a:endParaRPr lang="en-US" dirty="0"/>
          </a:p>
        </p:txBody>
      </p:sp>
      <p:sp>
        <p:nvSpPr>
          <p:cNvPr id="3" name="Title 2">
            <a:extLst>
              <a:ext uri="{FF2B5EF4-FFF2-40B4-BE49-F238E27FC236}">
                <a16:creationId xmlns:a16="http://schemas.microsoft.com/office/drawing/2014/main" id="{2074D002-1482-46F2-A401-D65AED25A586}"/>
              </a:ext>
            </a:extLst>
          </p:cNvPr>
          <p:cNvSpPr>
            <a:spLocks noGrp="1"/>
          </p:cNvSpPr>
          <p:nvPr>
            <p:ph type="title"/>
          </p:nvPr>
        </p:nvSpPr>
        <p:spPr/>
        <p:txBody>
          <a:bodyPr/>
          <a:lstStyle/>
          <a:p>
            <a:r>
              <a:rPr lang="en-US" dirty="0"/>
              <a:t>Spousal Benefits</a:t>
            </a:r>
          </a:p>
        </p:txBody>
      </p:sp>
    </p:spTree>
    <p:extLst>
      <p:ext uri="{BB962C8B-B14F-4D97-AF65-F5344CB8AC3E}">
        <p14:creationId xmlns:p14="http://schemas.microsoft.com/office/powerpoint/2010/main" val="4044197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457200" y="3528060"/>
            <a:ext cx="3932238" cy="2743202"/>
          </a:xfrm>
        </p:spPr>
        <p:txBody>
          <a:bodyPr/>
          <a:lstStyle/>
          <a:p>
            <a:pPr marL="0" lvl="2" indent="0">
              <a:spcBef>
                <a:spcPts val="900"/>
              </a:spcBef>
              <a:buNone/>
            </a:pPr>
            <a:r>
              <a:rPr lang="en-GB" b="1" dirty="0">
                <a:solidFill>
                  <a:schemeClr val="accent2"/>
                </a:solidFill>
              </a:rPr>
              <a:t>FILING AN INDIVIDUAL FEDERAL TAX RETURN</a:t>
            </a:r>
          </a:p>
          <a:p>
            <a:pPr lvl="2">
              <a:spcBef>
                <a:spcPts val="900"/>
              </a:spcBef>
            </a:pPr>
            <a:r>
              <a:rPr lang="en-GB" dirty="0"/>
              <a:t>A Single individual with a combined income between </a:t>
            </a:r>
            <a:r>
              <a:rPr lang="en-GB" b="1" dirty="0">
                <a:solidFill>
                  <a:schemeClr val="accent2"/>
                </a:solidFill>
              </a:rPr>
              <a:t>$25,000 and $34,000</a:t>
            </a:r>
          </a:p>
          <a:p>
            <a:pPr lvl="3">
              <a:spcBef>
                <a:spcPts val="400"/>
              </a:spcBef>
            </a:pPr>
            <a:r>
              <a:rPr lang="en-GB" dirty="0"/>
              <a:t>May have to pay federal income tax on </a:t>
            </a:r>
            <a:r>
              <a:rPr lang="en-GB" b="1" dirty="0">
                <a:solidFill>
                  <a:schemeClr val="accent2"/>
                </a:solidFill>
              </a:rPr>
              <a:t>50% </a:t>
            </a:r>
            <a:r>
              <a:rPr lang="en-GB" dirty="0"/>
              <a:t>of his or her Social Security benefits</a:t>
            </a:r>
          </a:p>
          <a:p>
            <a:pPr lvl="2">
              <a:spcBef>
                <a:spcPts val="900"/>
              </a:spcBef>
            </a:pPr>
            <a:r>
              <a:rPr lang="en-GB" dirty="0"/>
              <a:t>A Single individual with a combined income in </a:t>
            </a:r>
            <a:br>
              <a:rPr lang="en-GB" dirty="0"/>
            </a:br>
            <a:r>
              <a:rPr lang="en-GB" dirty="0"/>
              <a:t>excess of </a:t>
            </a:r>
            <a:r>
              <a:rPr lang="en-GB" b="1" dirty="0">
                <a:solidFill>
                  <a:schemeClr val="accent2"/>
                </a:solidFill>
              </a:rPr>
              <a:t>$34,000</a:t>
            </a:r>
          </a:p>
          <a:p>
            <a:pPr lvl="3">
              <a:spcBef>
                <a:spcPts val="400"/>
              </a:spcBef>
            </a:pPr>
            <a:r>
              <a:rPr lang="en-GB" dirty="0"/>
              <a:t>May have to pay federal income tax on </a:t>
            </a:r>
            <a:r>
              <a:rPr lang="en-GB" b="1" dirty="0">
                <a:solidFill>
                  <a:schemeClr val="accent2"/>
                </a:solidFill>
              </a:rPr>
              <a:t>85% </a:t>
            </a:r>
            <a:r>
              <a:rPr lang="en-GB" dirty="0"/>
              <a:t>of his or her Social Security benefits</a:t>
            </a:r>
          </a:p>
        </p:txBody>
      </p:sp>
      <p:sp>
        <p:nvSpPr>
          <p:cNvPr id="3" name="Text Placeholder 2"/>
          <p:cNvSpPr>
            <a:spLocks noGrp="1"/>
          </p:cNvSpPr>
          <p:nvPr>
            <p:ph type="body" sz="quarter" idx="2"/>
          </p:nvPr>
        </p:nvSpPr>
        <p:spPr>
          <a:xfrm>
            <a:off x="4760913" y="3528060"/>
            <a:ext cx="3932237" cy="2743202"/>
          </a:xfrm>
        </p:spPr>
        <p:txBody>
          <a:bodyPr/>
          <a:lstStyle/>
          <a:p>
            <a:pPr marL="0" lvl="2" indent="0">
              <a:spcBef>
                <a:spcPts val="900"/>
              </a:spcBef>
              <a:buNone/>
            </a:pPr>
            <a:r>
              <a:rPr lang="en-GB" b="1" dirty="0">
                <a:solidFill>
                  <a:schemeClr val="accent2"/>
                </a:solidFill>
              </a:rPr>
              <a:t>FILING A JOINT FEDERAL TAX RETURN</a:t>
            </a:r>
          </a:p>
          <a:p>
            <a:pPr lvl="2">
              <a:spcBef>
                <a:spcPts val="900"/>
              </a:spcBef>
            </a:pPr>
            <a:r>
              <a:rPr lang="en-GB" dirty="0"/>
              <a:t>A couple with a combined income between </a:t>
            </a:r>
            <a:r>
              <a:rPr lang="en-GB" b="1" dirty="0">
                <a:solidFill>
                  <a:schemeClr val="accent2"/>
                </a:solidFill>
              </a:rPr>
              <a:t>$32,000 and $44,000</a:t>
            </a:r>
          </a:p>
          <a:p>
            <a:pPr lvl="3">
              <a:spcBef>
                <a:spcPts val="400"/>
              </a:spcBef>
            </a:pPr>
            <a:r>
              <a:rPr lang="en-GB" dirty="0"/>
              <a:t>May have to pay federal income tax on </a:t>
            </a:r>
            <a:r>
              <a:rPr lang="en-GB" b="1" dirty="0">
                <a:solidFill>
                  <a:schemeClr val="accent2"/>
                </a:solidFill>
              </a:rPr>
              <a:t>50% </a:t>
            </a:r>
            <a:r>
              <a:rPr lang="en-GB" dirty="0"/>
              <a:t>of their Social Security benefits</a:t>
            </a:r>
          </a:p>
          <a:p>
            <a:pPr lvl="2">
              <a:spcBef>
                <a:spcPts val="1800"/>
              </a:spcBef>
            </a:pPr>
            <a:r>
              <a:rPr lang="en-GB" dirty="0"/>
              <a:t>A couple with a combined income in excess of </a:t>
            </a:r>
            <a:r>
              <a:rPr lang="en-GB" b="1" dirty="0">
                <a:solidFill>
                  <a:schemeClr val="accent2"/>
                </a:solidFill>
              </a:rPr>
              <a:t>$44,000</a:t>
            </a:r>
          </a:p>
          <a:p>
            <a:pPr lvl="3">
              <a:spcBef>
                <a:spcPts val="400"/>
              </a:spcBef>
            </a:pPr>
            <a:r>
              <a:rPr lang="en-GB" dirty="0"/>
              <a:t>May have to pay federal income tax on </a:t>
            </a:r>
            <a:r>
              <a:rPr lang="en-GB" b="1" dirty="0">
                <a:solidFill>
                  <a:schemeClr val="accent2"/>
                </a:solidFill>
              </a:rPr>
              <a:t>85%</a:t>
            </a:r>
            <a:r>
              <a:rPr lang="en-GB" dirty="0"/>
              <a:t> of their Social Security benefits</a:t>
            </a:r>
          </a:p>
        </p:txBody>
      </p:sp>
      <p:sp>
        <p:nvSpPr>
          <p:cNvPr id="4" name="Title 3"/>
          <p:cNvSpPr>
            <a:spLocks noGrp="1"/>
          </p:cNvSpPr>
          <p:nvPr>
            <p:ph type="title"/>
          </p:nvPr>
        </p:nvSpPr>
        <p:spPr>
          <a:xfrm>
            <a:off x="457200" y="731520"/>
            <a:ext cx="8220456" cy="307777"/>
          </a:xfrm>
        </p:spPr>
        <p:txBody>
          <a:bodyPr/>
          <a:lstStyle/>
          <a:p>
            <a:r>
              <a:rPr lang="en-GB" dirty="0">
                <a:solidFill>
                  <a:schemeClr val="accent2"/>
                </a:solidFill>
              </a:rPr>
              <a:t>Social Security Benefits and Taxation</a:t>
            </a:r>
          </a:p>
        </p:txBody>
      </p:sp>
      <p:cxnSp>
        <p:nvCxnSpPr>
          <p:cNvPr id="6" name="Straight Connector 5"/>
          <p:cNvCxnSpPr/>
          <p:nvPr/>
        </p:nvCxnSpPr>
        <p:spPr>
          <a:xfrm flipH="1" flipV="1">
            <a:off x="4572001" y="2533650"/>
            <a:ext cx="1" cy="3737611"/>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Content Placeholder 13"/>
          <p:cNvSpPr txBox="1">
            <a:spLocks/>
          </p:cNvSpPr>
          <p:nvPr/>
        </p:nvSpPr>
        <p:spPr>
          <a:xfrm>
            <a:off x="457197" y="1554163"/>
            <a:ext cx="8220456" cy="614697"/>
          </a:xfrm>
          <a:prstGeom prst="rect">
            <a:avLst/>
          </a:prstGeom>
        </p:spPr>
        <p:txBody>
          <a:bodyPr vert="horz" lIns="0" tIns="0" rIns="0" bIns="0" rtlCol="0">
            <a:noAutofit/>
          </a:bodyPr>
          <a:lstStyle>
            <a:lvl1pPr marL="0" indent="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2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2pPr>
            <a:lvl3pPr marL="227013" indent="-227013"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461963" indent="-234950"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4pPr>
            <a:lvl5pPr marL="687388" indent="-225425"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a:r>
              <a:rPr lang="en-GB" sz="1400" dirty="0"/>
              <a:t>You may be subject to income taxes if you have substantial income from other sources such as wages, self-employment, interest, dividends and other reportable taxable income in addition to 50% of your benefits.</a:t>
            </a:r>
          </a:p>
        </p:txBody>
      </p:sp>
      <p:grpSp>
        <p:nvGrpSpPr>
          <p:cNvPr id="13" name="Group 35"/>
          <p:cNvGrpSpPr>
            <a:grpSpLocks noChangeAspect="1"/>
          </p:cNvGrpSpPr>
          <p:nvPr/>
        </p:nvGrpSpPr>
        <p:grpSpPr bwMode="auto">
          <a:xfrm>
            <a:off x="457200" y="2670881"/>
            <a:ext cx="708659" cy="712301"/>
            <a:chOff x="93" y="63"/>
            <a:chExt cx="4668" cy="4692"/>
          </a:xfrm>
        </p:grpSpPr>
        <p:sp>
          <p:nvSpPr>
            <p:cNvPr id="14" name="Freeform 36"/>
            <p:cNvSpPr>
              <a:spLocks/>
            </p:cNvSpPr>
            <p:nvPr/>
          </p:nvSpPr>
          <p:spPr bwMode="auto">
            <a:xfrm>
              <a:off x="3453" y="3522"/>
              <a:ext cx="870" cy="656"/>
            </a:xfrm>
            <a:custGeom>
              <a:avLst/>
              <a:gdLst>
                <a:gd name="T0" fmla="*/ 0 w 870"/>
                <a:gd name="T1" fmla="*/ 373 h 656"/>
                <a:gd name="T2" fmla="*/ 276 w 870"/>
                <a:gd name="T3" fmla="*/ 656 h 656"/>
                <a:gd name="T4" fmla="*/ 870 w 870"/>
                <a:gd name="T5" fmla="*/ 0 h 656"/>
              </a:gdLst>
              <a:ahLst/>
              <a:cxnLst>
                <a:cxn ang="0">
                  <a:pos x="T0" y="T1"/>
                </a:cxn>
                <a:cxn ang="0">
                  <a:pos x="T2" y="T3"/>
                </a:cxn>
                <a:cxn ang="0">
                  <a:pos x="T4" y="T5"/>
                </a:cxn>
              </a:cxnLst>
              <a:rect l="0" t="0" r="r" b="b"/>
              <a:pathLst>
                <a:path w="870" h="656">
                  <a:moveTo>
                    <a:pt x="0" y="373"/>
                  </a:moveTo>
                  <a:lnTo>
                    <a:pt x="276" y="656"/>
                  </a:lnTo>
                  <a:lnTo>
                    <a:pt x="870" y="0"/>
                  </a:ln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Oval 37"/>
            <p:cNvSpPr>
              <a:spLocks noChangeArrowheads="1"/>
            </p:cNvSpPr>
            <p:nvPr/>
          </p:nvSpPr>
          <p:spPr bwMode="auto">
            <a:xfrm>
              <a:off x="2931" y="2920"/>
              <a:ext cx="1830" cy="1835"/>
            </a:xfrm>
            <a:prstGeom prst="ellipse">
              <a:avLst/>
            </a:pr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38"/>
            <p:cNvSpPr>
              <a:spLocks/>
            </p:cNvSpPr>
            <p:nvPr/>
          </p:nvSpPr>
          <p:spPr bwMode="auto">
            <a:xfrm>
              <a:off x="93" y="63"/>
              <a:ext cx="3348" cy="4542"/>
            </a:xfrm>
            <a:custGeom>
              <a:avLst/>
              <a:gdLst>
                <a:gd name="T0" fmla="*/ 510 w 558"/>
                <a:gd name="T1" fmla="*/ 528 h 755"/>
                <a:gd name="T2" fmla="*/ 493 w 558"/>
                <a:gd name="T3" fmla="*/ 521 h 755"/>
                <a:gd name="T4" fmla="*/ 476 w 558"/>
                <a:gd name="T5" fmla="*/ 488 h 755"/>
                <a:gd name="T6" fmla="*/ 476 w 558"/>
                <a:gd name="T7" fmla="*/ 437 h 755"/>
                <a:gd name="T8" fmla="*/ 491 w 558"/>
                <a:gd name="T9" fmla="*/ 408 h 755"/>
                <a:gd name="T10" fmla="*/ 505 w 558"/>
                <a:gd name="T11" fmla="*/ 346 h 755"/>
                <a:gd name="T12" fmla="*/ 546 w 558"/>
                <a:gd name="T13" fmla="*/ 294 h 755"/>
                <a:gd name="T14" fmla="*/ 530 w 558"/>
                <a:gd name="T15" fmla="*/ 225 h 755"/>
                <a:gd name="T16" fmla="*/ 531 w 558"/>
                <a:gd name="T17" fmla="*/ 111 h 755"/>
                <a:gd name="T18" fmla="*/ 516 w 558"/>
                <a:gd name="T19" fmla="*/ 54 h 755"/>
                <a:gd name="T20" fmla="*/ 472 w 558"/>
                <a:gd name="T21" fmla="*/ 39 h 755"/>
                <a:gd name="T22" fmla="*/ 417 w 558"/>
                <a:gd name="T23" fmla="*/ 6 h 755"/>
                <a:gd name="T24" fmla="*/ 320 w 558"/>
                <a:gd name="T25" fmla="*/ 18 h 755"/>
                <a:gd name="T26" fmla="*/ 281 w 558"/>
                <a:gd name="T27" fmla="*/ 33 h 755"/>
                <a:gd name="T28" fmla="*/ 234 w 558"/>
                <a:gd name="T29" fmla="*/ 39 h 755"/>
                <a:gd name="T30" fmla="*/ 220 w 558"/>
                <a:gd name="T31" fmla="*/ 123 h 755"/>
                <a:gd name="T32" fmla="*/ 227 w 558"/>
                <a:gd name="T33" fmla="*/ 225 h 755"/>
                <a:gd name="T34" fmla="*/ 211 w 558"/>
                <a:gd name="T35" fmla="*/ 294 h 755"/>
                <a:gd name="T36" fmla="*/ 253 w 558"/>
                <a:gd name="T37" fmla="*/ 346 h 755"/>
                <a:gd name="T38" fmla="*/ 267 w 558"/>
                <a:gd name="T39" fmla="*/ 408 h 755"/>
                <a:gd name="T40" fmla="*/ 281 w 558"/>
                <a:gd name="T41" fmla="*/ 437 h 755"/>
                <a:gd name="T42" fmla="*/ 281 w 558"/>
                <a:gd name="T43" fmla="*/ 488 h 755"/>
                <a:gd name="T44" fmla="*/ 265 w 558"/>
                <a:gd name="T45" fmla="*/ 521 h 755"/>
                <a:gd name="T46" fmla="*/ 137 w 558"/>
                <a:gd name="T47" fmla="*/ 567 h 755"/>
                <a:gd name="T48" fmla="*/ 23 w 558"/>
                <a:gd name="T49" fmla="*/ 637 h 755"/>
                <a:gd name="T50" fmla="*/ 0 w 558"/>
                <a:gd name="T51" fmla="*/ 755 h 755"/>
                <a:gd name="T52" fmla="*/ 539 w 558"/>
                <a:gd name="T53" fmla="*/ 75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8" h="755">
                  <a:moveTo>
                    <a:pt x="510" y="528"/>
                  </a:moveTo>
                  <a:cubicBezTo>
                    <a:pt x="501" y="525"/>
                    <a:pt x="495" y="523"/>
                    <a:pt x="493" y="521"/>
                  </a:cubicBezTo>
                  <a:cubicBezTo>
                    <a:pt x="483" y="513"/>
                    <a:pt x="478" y="506"/>
                    <a:pt x="476" y="488"/>
                  </a:cubicBezTo>
                  <a:cubicBezTo>
                    <a:pt x="474" y="470"/>
                    <a:pt x="476" y="437"/>
                    <a:pt x="476" y="437"/>
                  </a:cubicBezTo>
                  <a:cubicBezTo>
                    <a:pt x="476" y="437"/>
                    <a:pt x="486" y="422"/>
                    <a:pt x="491" y="408"/>
                  </a:cubicBezTo>
                  <a:cubicBezTo>
                    <a:pt x="495" y="393"/>
                    <a:pt x="505" y="346"/>
                    <a:pt x="505" y="346"/>
                  </a:cubicBezTo>
                  <a:cubicBezTo>
                    <a:pt x="505" y="346"/>
                    <a:pt x="535" y="335"/>
                    <a:pt x="546" y="294"/>
                  </a:cubicBezTo>
                  <a:cubicBezTo>
                    <a:pt x="558" y="253"/>
                    <a:pt x="535" y="227"/>
                    <a:pt x="530" y="225"/>
                  </a:cubicBezTo>
                  <a:cubicBezTo>
                    <a:pt x="531" y="111"/>
                    <a:pt x="531" y="111"/>
                    <a:pt x="531" y="111"/>
                  </a:cubicBezTo>
                  <a:cubicBezTo>
                    <a:pt x="531" y="111"/>
                    <a:pt x="527" y="69"/>
                    <a:pt x="516" y="54"/>
                  </a:cubicBezTo>
                  <a:cubicBezTo>
                    <a:pt x="505" y="39"/>
                    <a:pt x="472" y="39"/>
                    <a:pt x="472" y="39"/>
                  </a:cubicBezTo>
                  <a:cubicBezTo>
                    <a:pt x="472" y="39"/>
                    <a:pt x="448" y="10"/>
                    <a:pt x="417" y="6"/>
                  </a:cubicBezTo>
                  <a:cubicBezTo>
                    <a:pt x="374" y="0"/>
                    <a:pt x="320" y="18"/>
                    <a:pt x="320" y="18"/>
                  </a:cubicBezTo>
                  <a:cubicBezTo>
                    <a:pt x="320" y="18"/>
                    <a:pt x="296" y="29"/>
                    <a:pt x="281" y="33"/>
                  </a:cubicBezTo>
                  <a:cubicBezTo>
                    <a:pt x="265" y="37"/>
                    <a:pt x="234" y="39"/>
                    <a:pt x="234" y="39"/>
                  </a:cubicBezTo>
                  <a:cubicBezTo>
                    <a:pt x="234" y="39"/>
                    <a:pt x="220" y="87"/>
                    <a:pt x="220" y="123"/>
                  </a:cubicBezTo>
                  <a:cubicBezTo>
                    <a:pt x="219" y="162"/>
                    <a:pt x="233" y="222"/>
                    <a:pt x="227" y="225"/>
                  </a:cubicBezTo>
                  <a:cubicBezTo>
                    <a:pt x="223" y="227"/>
                    <a:pt x="200" y="253"/>
                    <a:pt x="211" y="294"/>
                  </a:cubicBezTo>
                  <a:cubicBezTo>
                    <a:pt x="223" y="335"/>
                    <a:pt x="253" y="346"/>
                    <a:pt x="253" y="346"/>
                  </a:cubicBezTo>
                  <a:cubicBezTo>
                    <a:pt x="253" y="346"/>
                    <a:pt x="262" y="393"/>
                    <a:pt x="267" y="408"/>
                  </a:cubicBezTo>
                  <a:cubicBezTo>
                    <a:pt x="271" y="422"/>
                    <a:pt x="281" y="437"/>
                    <a:pt x="281" y="437"/>
                  </a:cubicBezTo>
                  <a:cubicBezTo>
                    <a:pt x="281" y="437"/>
                    <a:pt x="284" y="470"/>
                    <a:pt x="281" y="488"/>
                  </a:cubicBezTo>
                  <a:cubicBezTo>
                    <a:pt x="279" y="506"/>
                    <a:pt x="275" y="513"/>
                    <a:pt x="265" y="521"/>
                  </a:cubicBezTo>
                  <a:cubicBezTo>
                    <a:pt x="254" y="529"/>
                    <a:pt x="174" y="552"/>
                    <a:pt x="137" y="567"/>
                  </a:cubicBezTo>
                  <a:cubicBezTo>
                    <a:pt x="101" y="582"/>
                    <a:pt x="29" y="631"/>
                    <a:pt x="23" y="637"/>
                  </a:cubicBezTo>
                  <a:cubicBezTo>
                    <a:pt x="17" y="643"/>
                    <a:pt x="0" y="755"/>
                    <a:pt x="0" y="755"/>
                  </a:cubicBezTo>
                  <a:cubicBezTo>
                    <a:pt x="539" y="755"/>
                    <a:pt x="539" y="755"/>
                    <a:pt x="539" y="755"/>
                  </a:cubicBez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 name="Group 4"/>
          <p:cNvGrpSpPr/>
          <p:nvPr/>
        </p:nvGrpSpPr>
        <p:grpSpPr>
          <a:xfrm>
            <a:off x="4760913" y="2670881"/>
            <a:ext cx="1510517" cy="685800"/>
            <a:chOff x="4760913" y="2670881"/>
            <a:chExt cx="1510517" cy="685800"/>
          </a:xfrm>
        </p:grpSpPr>
        <p:grpSp>
          <p:nvGrpSpPr>
            <p:cNvPr id="18" name="Group 35"/>
            <p:cNvGrpSpPr>
              <a:grpSpLocks noChangeAspect="1"/>
            </p:cNvGrpSpPr>
            <p:nvPr/>
          </p:nvGrpSpPr>
          <p:grpSpPr bwMode="auto">
            <a:xfrm>
              <a:off x="4760913" y="2670881"/>
              <a:ext cx="682294" cy="685800"/>
              <a:chOff x="93" y="63"/>
              <a:chExt cx="4668" cy="4692"/>
            </a:xfrm>
          </p:grpSpPr>
          <p:sp>
            <p:nvSpPr>
              <p:cNvPr id="22" name="Freeform 36"/>
              <p:cNvSpPr>
                <a:spLocks/>
              </p:cNvSpPr>
              <p:nvPr/>
            </p:nvSpPr>
            <p:spPr bwMode="auto">
              <a:xfrm>
                <a:off x="3453" y="3522"/>
                <a:ext cx="870" cy="656"/>
              </a:xfrm>
              <a:custGeom>
                <a:avLst/>
                <a:gdLst>
                  <a:gd name="T0" fmla="*/ 0 w 870"/>
                  <a:gd name="T1" fmla="*/ 373 h 656"/>
                  <a:gd name="T2" fmla="*/ 276 w 870"/>
                  <a:gd name="T3" fmla="*/ 656 h 656"/>
                  <a:gd name="T4" fmla="*/ 870 w 870"/>
                  <a:gd name="T5" fmla="*/ 0 h 656"/>
                </a:gdLst>
                <a:ahLst/>
                <a:cxnLst>
                  <a:cxn ang="0">
                    <a:pos x="T0" y="T1"/>
                  </a:cxn>
                  <a:cxn ang="0">
                    <a:pos x="T2" y="T3"/>
                  </a:cxn>
                  <a:cxn ang="0">
                    <a:pos x="T4" y="T5"/>
                  </a:cxn>
                </a:cxnLst>
                <a:rect l="0" t="0" r="r" b="b"/>
                <a:pathLst>
                  <a:path w="870" h="656">
                    <a:moveTo>
                      <a:pt x="0" y="373"/>
                    </a:moveTo>
                    <a:lnTo>
                      <a:pt x="276" y="656"/>
                    </a:lnTo>
                    <a:lnTo>
                      <a:pt x="870" y="0"/>
                    </a:ln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 name="Oval 37"/>
              <p:cNvSpPr>
                <a:spLocks noChangeArrowheads="1"/>
              </p:cNvSpPr>
              <p:nvPr/>
            </p:nvSpPr>
            <p:spPr bwMode="auto">
              <a:xfrm>
                <a:off x="2931" y="2920"/>
                <a:ext cx="1830" cy="1835"/>
              </a:xfrm>
              <a:prstGeom prst="ellipse">
                <a:avLst/>
              </a:pr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38"/>
              <p:cNvSpPr>
                <a:spLocks/>
              </p:cNvSpPr>
              <p:nvPr/>
            </p:nvSpPr>
            <p:spPr bwMode="auto">
              <a:xfrm>
                <a:off x="93" y="63"/>
                <a:ext cx="3348" cy="4542"/>
              </a:xfrm>
              <a:custGeom>
                <a:avLst/>
                <a:gdLst>
                  <a:gd name="T0" fmla="*/ 510 w 558"/>
                  <a:gd name="T1" fmla="*/ 528 h 755"/>
                  <a:gd name="T2" fmla="*/ 493 w 558"/>
                  <a:gd name="T3" fmla="*/ 521 h 755"/>
                  <a:gd name="T4" fmla="*/ 476 w 558"/>
                  <a:gd name="T5" fmla="*/ 488 h 755"/>
                  <a:gd name="T6" fmla="*/ 476 w 558"/>
                  <a:gd name="T7" fmla="*/ 437 h 755"/>
                  <a:gd name="T8" fmla="*/ 491 w 558"/>
                  <a:gd name="T9" fmla="*/ 408 h 755"/>
                  <a:gd name="T10" fmla="*/ 505 w 558"/>
                  <a:gd name="T11" fmla="*/ 346 h 755"/>
                  <a:gd name="T12" fmla="*/ 546 w 558"/>
                  <a:gd name="T13" fmla="*/ 294 h 755"/>
                  <a:gd name="T14" fmla="*/ 530 w 558"/>
                  <a:gd name="T15" fmla="*/ 225 h 755"/>
                  <a:gd name="T16" fmla="*/ 531 w 558"/>
                  <a:gd name="T17" fmla="*/ 111 h 755"/>
                  <a:gd name="T18" fmla="*/ 516 w 558"/>
                  <a:gd name="T19" fmla="*/ 54 h 755"/>
                  <a:gd name="T20" fmla="*/ 472 w 558"/>
                  <a:gd name="T21" fmla="*/ 39 h 755"/>
                  <a:gd name="T22" fmla="*/ 417 w 558"/>
                  <a:gd name="T23" fmla="*/ 6 h 755"/>
                  <a:gd name="T24" fmla="*/ 320 w 558"/>
                  <a:gd name="T25" fmla="*/ 18 h 755"/>
                  <a:gd name="T26" fmla="*/ 281 w 558"/>
                  <a:gd name="T27" fmla="*/ 33 h 755"/>
                  <a:gd name="T28" fmla="*/ 234 w 558"/>
                  <a:gd name="T29" fmla="*/ 39 h 755"/>
                  <a:gd name="T30" fmla="*/ 220 w 558"/>
                  <a:gd name="T31" fmla="*/ 123 h 755"/>
                  <a:gd name="T32" fmla="*/ 227 w 558"/>
                  <a:gd name="T33" fmla="*/ 225 h 755"/>
                  <a:gd name="T34" fmla="*/ 211 w 558"/>
                  <a:gd name="T35" fmla="*/ 294 h 755"/>
                  <a:gd name="T36" fmla="*/ 253 w 558"/>
                  <a:gd name="T37" fmla="*/ 346 h 755"/>
                  <a:gd name="T38" fmla="*/ 267 w 558"/>
                  <a:gd name="T39" fmla="*/ 408 h 755"/>
                  <a:gd name="T40" fmla="*/ 281 w 558"/>
                  <a:gd name="T41" fmla="*/ 437 h 755"/>
                  <a:gd name="T42" fmla="*/ 281 w 558"/>
                  <a:gd name="T43" fmla="*/ 488 h 755"/>
                  <a:gd name="T44" fmla="*/ 265 w 558"/>
                  <a:gd name="T45" fmla="*/ 521 h 755"/>
                  <a:gd name="T46" fmla="*/ 137 w 558"/>
                  <a:gd name="T47" fmla="*/ 567 h 755"/>
                  <a:gd name="T48" fmla="*/ 23 w 558"/>
                  <a:gd name="T49" fmla="*/ 637 h 755"/>
                  <a:gd name="T50" fmla="*/ 0 w 558"/>
                  <a:gd name="T51" fmla="*/ 755 h 755"/>
                  <a:gd name="T52" fmla="*/ 539 w 558"/>
                  <a:gd name="T53" fmla="*/ 75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8" h="755">
                    <a:moveTo>
                      <a:pt x="510" y="528"/>
                    </a:moveTo>
                    <a:cubicBezTo>
                      <a:pt x="501" y="525"/>
                      <a:pt x="495" y="523"/>
                      <a:pt x="493" y="521"/>
                    </a:cubicBezTo>
                    <a:cubicBezTo>
                      <a:pt x="483" y="513"/>
                      <a:pt x="478" y="506"/>
                      <a:pt x="476" y="488"/>
                    </a:cubicBezTo>
                    <a:cubicBezTo>
                      <a:pt x="474" y="470"/>
                      <a:pt x="476" y="437"/>
                      <a:pt x="476" y="437"/>
                    </a:cubicBezTo>
                    <a:cubicBezTo>
                      <a:pt x="476" y="437"/>
                      <a:pt x="486" y="422"/>
                      <a:pt x="491" y="408"/>
                    </a:cubicBezTo>
                    <a:cubicBezTo>
                      <a:pt x="495" y="393"/>
                      <a:pt x="505" y="346"/>
                      <a:pt x="505" y="346"/>
                    </a:cubicBezTo>
                    <a:cubicBezTo>
                      <a:pt x="505" y="346"/>
                      <a:pt x="535" y="335"/>
                      <a:pt x="546" y="294"/>
                    </a:cubicBezTo>
                    <a:cubicBezTo>
                      <a:pt x="558" y="253"/>
                      <a:pt x="535" y="227"/>
                      <a:pt x="530" y="225"/>
                    </a:cubicBezTo>
                    <a:cubicBezTo>
                      <a:pt x="531" y="111"/>
                      <a:pt x="531" y="111"/>
                      <a:pt x="531" y="111"/>
                    </a:cubicBezTo>
                    <a:cubicBezTo>
                      <a:pt x="531" y="111"/>
                      <a:pt x="527" y="69"/>
                      <a:pt x="516" y="54"/>
                    </a:cubicBezTo>
                    <a:cubicBezTo>
                      <a:pt x="505" y="39"/>
                      <a:pt x="472" y="39"/>
                      <a:pt x="472" y="39"/>
                    </a:cubicBezTo>
                    <a:cubicBezTo>
                      <a:pt x="472" y="39"/>
                      <a:pt x="448" y="10"/>
                      <a:pt x="417" y="6"/>
                    </a:cubicBezTo>
                    <a:cubicBezTo>
                      <a:pt x="374" y="0"/>
                      <a:pt x="320" y="18"/>
                      <a:pt x="320" y="18"/>
                    </a:cubicBezTo>
                    <a:cubicBezTo>
                      <a:pt x="320" y="18"/>
                      <a:pt x="296" y="29"/>
                      <a:pt x="281" y="33"/>
                    </a:cubicBezTo>
                    <a:cubicBezTo>
                      <a:pt x="265" y="37"/>
                      <a:pt x="234" y="39"/>
                      <a:pt x="234" y="39"/>
                    </a:cubicBezTo>
                    <a:cubicBezTo>
                      <a:pt x="234" y="39"/>
                      <a:pt x="220" y="87"/>
                      <a:pt x="220" y="123"/>
                    </a:cubicBezTo>
                    <a:cubicBezTo>
                      <a:pt x="219" y="162"/>
                      <a:pt x="233" y="222"/>
                      <a:pt x="227" y="225"/>
                    </a:cubicBezTo>
                    <a:cubicBezTo>
                      <a:pt x="223" y="227"/>
                      <a:pt x="200" y="253"/>
                      <a:pt x="211" y="294"/>
                    </a:cubicBezTo>
                    <a:cubicBezTo>
                      <a:pt x="223" y="335"/>
                      <a:pt x="253" y="346"/>
                      <a:pt x="253" y="346"/>
                    </a:cubicBezTo>
                    <a:cubicBezTo>
                      <a:pt x="253" y="346"/>
                      <a:pt x="262" y="393"/>
                      <a:pt x="267" y="408"/>
                    </a:cubicBezTo>
                    <a:cubicBezTo>
                      <a:pt x="271" y="422"/>
                      <a:pt x="281" y="437"/>
                      <a:pt x="281" y="437"/>
                    </a:cubicBezTo>
                    <a:cubicBezTo>
                      <a:pt x="281" y="437"/>
                      <a:pt x="284" y="470"/>
                      <a:pt x="281" y="488"/>
                    </a:cubicBezTo>
                    <a:cubicBezTo>
                      <a:pt x="279" y="506"/>
                      <a:pt x="275" y="513"/>
                      <a:pt x="265" y="521"/>
                    </a:cubicBezTo>
                    <a:cubicBezTo>
                      <a:pt x="254" y="529"/>
                      <a:pt x="174" y="552"/>
                      <a:pt x="137" y="567"/>
                    </a:cubicBezTo>
                    <a:cubicBezTo>
                      <a:pt x="101" y="582"/>
                      <a:pt x="29" y="631"/>
                      <a:pt x="23" y="637"/>
                    </a:cubicBezTo>
                    <a:cubicBezTo>
                      <a:pt x="17" y="643"/>
                      <a:pt x="0" y="755"/>
                      <a:pt x="0" y="755"/>
                    </a:cubicBezTo>
                    <a:cubicBezTo>
                      <a:pt x="539" y="755"/>
                      <a:pt x="539" y="755"/>
                      <a:pt x="539" y="755"/>
                    </a:cubicBez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9" name="Group 42"/>
            <p:cNvGrpSpPr>
              <a:grpSpLocks noChangeAspect="1"/>
            </p:cNvGrpSpPr>
            <p:nvPr/>
          </p:nvGrpSpPr>
          <p:grpSpPr bwMode="auto">
            <a:xfrm>
              <a:off x="5561572" y="2670881"/>
              <a:ext cx="709858" cy="685800"/>
              <a:chOff x="3455" y="1492"/>
              <a:chExt cx="295" cy="285"/>
            </a:xfrm>
          </p:grpSpPr>
          <p:sp>
            <p:nvSpPr>
              <p:cNvPr id="20" name="Line 43"/>
              <p:cNvSpPr>
                <a:spLocks noChangeShapeType="1"/>
              </p:cNvSpPr>
              <p:nvPr/>
            </p:nvSpPr>
            <p:spPr bwMode="auto">
              <a:xfrm>
                <a:off x="3486" y="1777"/>
                <a:ext cx="0" cy="0"/>
              </a:xfrm>
              <a:prstGeom prst="line">
                <a:avLst/>
              </a:prstGeom>
              <a:noFill/>
              <a:ln w="9525"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44"/>
              <p:cNvSpPr>
                <a:spLocks noEditPoints="1"/>
              </p:cNvSpPr>
              <p:nvPr/>
            </p:nvSpPr>
            <p:spPr bwMode="auto">
              <a:xfrm>
                <a:off x="3455" y="1492"/>
                <a:ext cx="295" cy="284"/>
              </a:xfrm>
              <a:custGeom>
                <a:avLst/>
                <a:gdLst>
                  <a:gd name="T0" fmla="*/ 1726 w 2436"/>
                  <a:gd name="T1" fmla="*/ 2266 h 2342"/>
                  <a:gd name="T2" fmla="*/ 0 w 2436"/>
                  <a:gd name="T3" fmla="*/ 2266 h 2342"/>
                  <a:gd name="T4" fmla="*/ 1399 w 2436"/>
                  <a:gd name="T5" fmla="*/ 101 h 2342"/>
                  <a:gd name="T6" fmla="*/ 1252 w 2436"/>
                  <a:gd name="T7" fmla="*/ 30 h 2342"/>
                  <a:gd name="T8" fmla="*/ 1060 w 2436"/>
                  <a:gd name="T9" fmla="*/ 22 h 2342"/>
                  <a:gd name="T10" fmla="*/ 739 w 2436"/>
                  <a:gd name="T11" fmla="*/ 253 h 2342"/>
                  <a:gd name="T12" fmla="*/ 647 w 2436"/>
                  <a:gd name="T13" fmla="*/ 838 h 2342"/>
                  <a:gd name="T14" fmla="*/ 501 w 2436"/>
                  <a:gd name="T15" fmla="*/ 1067 h 2342"/>
                  <a:gd name="T16" fmla="*/ 666 w 2436"/>
                  <a:gd name="T17" fmla="*/ 1185 h 2342"/>
                  <a:gd name="T18" fmla="*/ 894 w 2436"/>
                  <a:gd name="T19" fmla="*/ 1220 h 2342"/>
                  <a:gd name="T20" fmla="*/ 895 w 2436"/>
                  <a:gd name="T21" fmla="*/ 1330 h 2342"/>
                  <a:gd name="T22" fmla="*/ 644 w 2436"/>
                  <a:gd name="T23" fmla="*/ 1606 h 2342"/>
                  <a:gd name="T24" fmla="*/ 238 w 2436"/>
                  <a:gd name="T25" fmla="*/ 1702 h 2342"/>
                  <a:gd name="T26" fmla="*/ 77 w 2436"/>
                  <a:gd name="T27" fmla="*/ 1846 h 2342"/>
                  <a:gd name="T28" fmla="*/ 0 w 2436"/>
                  <a:gd name="T29" fmla="*/ 2266 h 2342"/>
                  <a:gd name="T30" fmla="*/ 1673 w 2436"/>
                  <a:gd name="T31" fmla="*/ 1158 h 2342"/>
                  <a:gd name="T32" fmla="*/ 1614 w 2436"/>
                  <a:gd name="T33" fmla="*/ 1184 h 2342"/>
                  <a:gd name="T34" fmla="*/ 1385 w 2436"/>
                  <a:gd name="T35" fmla="*/ 1219 h 2342"/>
                  <a:gd name="T36" fmla="*/ 1385 w 2436"/>
                  <a:gd name="T37" fmla="*/ 1329 h 2342"/>
                  <a:gd name="T38" fmla="*/ 1627 w 2436"/>
                  <a:gd name="T39" fmla="*/ 1602 h 2342"/>
                  <a:gd name="T40" fmla="*/ 880 w 2436"/>
                  <a:gd name="T41" fmla="*/ 100 h 2342"/>
                  <a:gd name="T42" fmla="*/ 1028 w 2436"/>
                  <a:gd name="T43" fmla="*/ 30 h 2342"/>
                  <a:gd name="T44" fmla="*/ 1220 w 2436"/>
                  <a:gd name="T45" fmla="*/ 21 h 2342"/>
                  <a:gd name="T46" fmla="*/ 1540 w 2436"/>
                  <a:gd name="T47" fmla="*/ 252 h 2342"/>
                  <a:gd name="T48" fmla="*/ 1632 w 2436"/>
                  <a:gd name="T49" fmla="*/ 837 h 2342"/>
                  <a:gd name="T50" fmla="*/ 1779 w 2436"/>
                  <a:gd name="T51" fmla="*/ 1066 h 2342"/>
                  <a:gd name="T52" fmla="*/ 1673 w 2436"/>
                  <a:gd name="T53" fmla="*/ 1158 h 2342"/>
                  <a:gd name="T54" fmla="*/ 2436 w 2436"/>
                  <a:gd name="T55" fmla="*/ 1888 h 2342"/>
                  <a:gd name="T56" fmla="*/ 1982 w 2436"/>
                  <a:gd name="T57" fmla="*/ 2342 h 2342"/>
                  <a:gd name="T58" fmla="*/ 1528 w 2436"/>
                  <a:gd name="T59" fmla="*/ 1888 h 2342"/>
                  <a:gd name="T60" fmla="*/ 1982 w 2436"/>
                  <a:gd name="T61" fmla="*/ 1435 h 2342"/>
                  <a:gd name="T62" fmla="*/ 2436 w 2436"/>
                  <a:gd name="T63" fmla="*/ 1888 h 2342"/>
                  <a:gd name="T64" fmla="*/ 1788 w 2436"/>
                  <a:gd name="T65" fmla="*/ 1917 h 2342"/>
                  <a:gd name="T66" fmla="*/ 1923 w 2436"/>
                  <a:gd name="T67" fmla="*/ 2059 h 2342"/>
                  <a:gd name="T68" fmla="*/ 2218 w 2436"/>
                  <a:gd name="T69" fmla="*/ 1734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36" h="2342">
                    <a:moveTo>
                      <a:pt x="1726" y="2266"/>
                    </a:moveTo>
                    <a:cubicBezTo>
                      <a:pt x="0" y="2266"/>
                      <a:pt x="0" y="2266"/>
                      <a:pt x="0" y="2266"/>
                    </a:cubicBezTo>
                    <a:moveTo>
                      <a:pt x="1399" y="101"/>
                    </a:moveTo>
                    <a:cubicBezTo>
                      <a:pt x="1399" y="101"/>
                      <a:pt x="1357" y="60"/>
                      <a:pt x="1252" y="30"/>
                    </a:cubicBezTo>
                    <a:cubicBezTo>
                      <a:pt x="1147" y="1"/>
                      <a:pt x="1060" y="22"/>
                      <a:pt x="1060" y="22"/>
                    </a:cubicBezTo>
                    <a:cubicBezTo>
                      <a:pt x="1060" y="22"/>
                      <a:pt x="876" y="42"/>
                      <a:pt x="739" y="253"/>
                    </a:cubicBezTo>
                    <a:cubicBezTo>
                      <a:pt x="646" y="397"/>
                      <a:pt x="690" y="640"/>
                      <a:pt x="647" y="838"/>
                    </a:cubicBezTo>
                    <a:cubicBezTo>
                      <a:pt x="628" y="931"/>
                      <a:pt x="569" y="1007"/>
                      <a:pt x="501" y="1067"/>
                    </a:cubicBezTo>
                    <a:cubicBezTo>
                      <a:pt x="488" y="1078"/>
                      <a:pt x="564" y="1149"/>
                      <a:pt x="666" y="1185"/>
                    </a:cubicBezTo>
                    <a:cubicBezTo>
                      <a:pt x="767" y="1220"/>
                      <a:pt x="894" y="1220"/>
                      <a:pt x="894" y="1220"/>
                    </a:cubicBezTo>
                    <a:cubicBezTo>
                      <a:pt x="894" y="1220"/>
                      <a:pt x="902" y="1292"/>
                      <a:pt x="895" y="1330"/>
                    </a:cubicBezTo>
                    <a:cubicBezTo>
                      <a:pt x="887" y="1368"/>
                      <a:pt x="850" y="1553"/>
                      <a:pt x="644" y="1606"/>
                    </a:cubicBezTo>
                    <a:cubicBezTo>
                      <a:pt x="439" y="1660"/>
                      <a:pt x="296" y="1683"/>
                      <a:pt x="238" y="1702"/>
                    </a:cubicBezTo>
                    <a:cubicBezTo>
                      <a:pt x="180" y="1722"/>
                      <a:pt x="115" y="1758"/>
                      <a:pt x="77" y="1846"/>
                    </a:cubicBezTo>
                    <a:cubicBezTo>
                      <a:pt x="0" y="2266"/>
                      <a:pt x="0" y="2266"/>
                      <a:pt x="0" y="2266"/>
                    </a:cubicBezTo>
                    <a:moveTo>
                      <a:pt x="1673" y="1158"/>
                    </a:moveTo>
                    <a:cubicBezTo>
                      <a:pt x="1655" y="1168"/>
                      <a:pt x="1635" y="1177"/>
                      <a:pt x="1614" y="1184"/>
                    </a:cubicBezTo>
                    <a:cubicBezTo>
                      <a:pt x="1512" y="1219"/>
                      <a:pt x="1385" y="1219"/>
                      <a:pt x="1385" y="1219"/>
                    </a:cubicBezTo>
                    <a:cubicBezTo>
                      <a:pt x="1385" y="1219"/>
                      <a:pt x="1378" y="1291"/>
                      <a:pt x="1385" y="1329"/>
                    </a:cubicBezTo>
                    <a:cubicBezTo>
                      <a:pt x="1392" y="1367"/>
                      <a:pt x="1422" y="1548"/>
                      <a:pt x="1627" y="1602"/>
                    </a:cubicBezTo>
                    <a:moveTo>
                      <a:pt x="880" y="100"/>
                    </a:moveTo>
                    <a:cubicBezTo>
                      <a:pt x="880" y="100"/>
                      <a:pt x="923" y="60"/>
                      <a:pt x="1028" y="30"/>
                    </a:cubicBezTo>
                    <a:cubicBezTo>
                      <a:pt x="1133" y="0"/>
                      <a:pt x="1220" y="21"/>
                      <a:pt x="1220" y="21"/>
                    </a:cubicBezTo>
                    <a:cubicBezTo>
                      <a:pt x="1220" y="21"/>
                      <a:pt x="1403" y="41"/>
                      <a:pt x="1540" y="252"/>
                    </a:cubicBezTo>
                    <a:cubicBezTo>
                      <a:pt x="1634" y="396"/>
                      <a:pt x="1590" y="639"/>
                      <a:pt x="1632" y="837"/>
                    </a:cubicBezTo>
                    <a:cubicBezTo>
                      <a:pt x="1652" y="930"/>
                      <a:pt x="1711" y="1006"/>
                      <a:pt x="1779" y="1066"/>
                    </a:cubicBezTo>
                    <a:cubicBezTo>
                      <a:pt x="1789" y="1075"/>
                      <a:pt x="1743" y="1122"/>
                      <a:pt x="1673" y="1158"/>
                    </a:cubicBezTo>
                    <a:moveTo>
                      <a:pt x="2436" y="1888"/>
                    </a:moveTo>
                    <a:cubicBezTo>
                      <a:pt x="2436" y="2139"/>
                      <a:pt x="2232" y="2342"/>
                      <a:pt x="1982" y="2342"/>
                    </a:cubicBezTo>
                    <a:cubicBezTo>
                      <a:pt x="1731" y="2342"/>
                      <a:pt x="1528" y="2139"/>
                      <a:pt x="1528" y="1888"/>
                    </a:cubicBezTo>
                    <a:cubicBezTo>
                      <a:pt x="1528" y="1638"/>
                      <a:pt x="1731" y="1435"/>
                      <a:pt x="1982" y="1435"/>
                    </a:cubicBezTo>
                    <a:cubicBezTo>
                      <a:pt x="2232" y="1435"/>
                      <a:pt x="2436" y="1638"/>
                      <a:pt x="2436" y="1888"/>
                    </a:cubicBezTo>
                    <a:close/>
                    <a:moveTo>
                      <a:pt x="1788" y="1917"/>
                    </a:moveTo>
                    <a:cubicBezTo>
                      <a:pt x="1923" y="2059"/>
                      <a:pt x="1923" y="2059"/>
                      <a:pt x="1923" y="2059"/>
                    </a:cubicBezTo>
                    <a:cubicBezTo>
                      <a:pt x="2218" y="1734"/>
                      <a:pt x="2218" y="1734"/>
                      <a:pt x="2218" y="1734"/>
                    </a:cubicBez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25" name="Text Placeholder FN"/>
          <p:cNvSpPr txBox="1">
            <a:spLocks/>
          </p:cNvSpPr>
          <p:nvPr/>
        </p:nvSpPr>
        <p:spPr>
          <a:xfrm>
            <a:off x="457200" y="6201308"/>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US" sz="800" b="0" dirty="0">
                <a:solidFill>
                  <a:schemeClr val="tx1"/>
                </a:solidFill>
              </a:rPr>
              <a:t>Social Security Administration, Benefits Planner: Income Taxes And Your Social Security Benefits, 2017.</a:t>
            </a:r>
          </a:p>
        </p:txBody>
      </p:sp>
    </p:spTree>
    <p:extLst>
      <p:ext uri="{BB962C8B-B14F-4D97-AF65-F5344CB8AC3E}">
        <p14:creationId xmlns:p14="http://schemas.microsoft.com/office/powerpoint/2010/main" val="2132530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numCol="2"/>
          <a:lstStyle/>
          <a:p>
            <a:r>
              <a:rPr lang="en-US" sz="1800" dirty="0"/>
              <a:t>50% Social Security Benefits</a:t>
            </a:r>
          </a:p>
          <a:p>
            <a:r>
              <a:rPr lang="en-US" sz="1800" dirty="0"/>
              <a:t>Income from Municipal Bonds</a:t>
            </a:r>
          </a:p>
          <a:p>
            <a:r>
              <a:rPr lang="en-US" sz="1800" dirty="0"/>
              <a:t>Wages</a:t>
            </a:r>
          </a:p>
          <a:p>
            <a:r>
              <a:rPr lang="en-US" sz="1800" dirty="0"/>
              <a:t>Business Income</a:t>
            </a:r>
          </a:p>
          <a:p>
            <a:r>
              <a:rPr lang="en-US" sz="1800" dirty="0"/>
              <a:t>Interest</a:t>
            </a:r>
          </a:p>
          <a:p>
            <a:r>
              <a:rPr lang="en-US" sz="1800" dirty="0"/>
              <a:t>Capital Gains</a:t>
            </a:r>
          </a:p>
          <a:p>
            <a:endParaRPr lang="en-US" sz="1800" dirty="0"/>
          </a:p>
          <a:p>
            <a:endParaRPr lang="en-US" sz="1800" dirty="0"/>
          </a:p>
          <a:p>
            <a:endParaRPr lang="en-US" sz="1800" dirty="0"/>
          </a:p>
          <a:p>
            <a:r>
              <a:rPr lang="en-US" sz="1800" dirty="0"/>
              <a:t>Dividends</a:t>
            </a:r>
          </a:p>
          <a:p>
            <a:r>
              <a:rPr lang="en-US" sz="1800" dirty="0"/>
              <a:t>Traditional IRA Distributions</a:t>
            </a:r>
          </a:p>
          <a:p>
            <a:r>
              <a:rPr lang="en-US" sz="1800" dirty="0"/>
              <a:t>Rental Income</a:t>
            </a:r>
          </a:p>
          <a:p>
            <a:r>
              <a:rPr lang="en-US" sz="1800" dirty="0"/>
              <a:t>Annuity Income</a:t>
            </a:r>
          </a:p>
          <a:p>
            <a:r>
              <a:rPr lang="en-US" sz="1800" dirty="0"/>
              <a:t>Pensions</a:t>
            </a:r>
          </a:p>
          <a:p>
            <a:endParaRPr lang="en-US" dirty="0"/>
          </a:p>
        </p:txBody>
      </p:sp>
      <p:sp>
        <p:nvSpPr>
          <p:cNvPr id="3" name="Title 2"/>
          <p:cNvSpPr>
            <a:spLocks noGrp="1"/>
          </p:cNvSpPr>
          <p:nvPr>
            <p:ph type="title"/>
          </p:nvPr>
        </p:nvSpPr>
        <p:spPr/>
        <p:txBody>
          <a:bodyPr/>
          <a:lstStyle/>
          <a:p>
            <a:r>
              <a:rPr lang="en-US" dirty="0">
                <a:solidFill>
                  <a:schemeClr val="accent2"/>
                </a:solidFill>
              </a:rPr>
              <a:t>Provisional Income</a:t>
            </a:r>
          </a:p>
        </p:txBody>
      </p:sp>
      <p:sp>
        <p:nvSpPr>
          <p:cNvPr id="4" name="TextBox 3"/>
          <p:cNvSpPr txBox="1"/>
          <p:nvPr/>
        </p:nvSpPr>
        <p:spPr>
          <a:xfrm>
            <a:off x="5557935" y="4780199"/>
            <a:ext cx="3333750" cy="1477328"/>
          </a:xfrm>
          <a:prstGeom prst="rect">
            <a:avLst/>
          </a:prstGeom>
          <a:solidFill>
            <a:schemeClr val="tx2"/>
          </a:solidFill>
        </p:spPr>
        <p:txBody>
          <a:bodyPr wrap="square" lIns="0" tIns="0" rIns="0" bIns="0" rtlCol="0">
            <a:spAutoFit/>
          </a:bodyPr>
          <a:lstStyle/>
          <a:p>
            <a:r>
              <a:rPr lang="en-US" sz="1600" dirty="0"/>
              <a:t>May not include:</a:t>
            </a:r>
          </a:p>
          <a:p>
            <a:pPr marL="171450" indent="-171450">
              <a:buFont typeface="Arial" panose="020B0604020202020204" pitchFamily="34" charset="0"/>
              <a:buChar char="•"/>
            </a:pPr>
            <a:r>
              <a:rPr lang="en-US" sz="1600" dirty="0"/>
              <a:t>Tax-deferred balances inside IRAs, 401(k) and annuities</a:t>
            </a:r>
          </a:p>
          <a:p>
            <a:pPr marL="171450" indent="-171450">
              <a:buFont typeface="Arial" panose="020B0604020202020204" pitchFamily="34" charset="0"/>
              <a:buChar char="•"/>
            </a:pPr>
            <a:r>
              <a:rPr lang="en-US" sz="1600" dirty="0"/>
              <a:t>Income from Roth IRAs</a:t>
            </a:r>
          </a:p>
          <a:p>
            <a:pPr marL="171450" indent="-171450">
              <a:buFont typeface="Arial" panose="020B0604020202020204" pitchFamily="34" charset="0"/>
              <a:buChar char="•"/>
            </a:pPr>
            <a:r>
              <a:rPr lang="en-US" sz="1600" dirty="0"/>
              <a:t>Non-taxable income from life insurance</a:t>
            </a:r>
          </a:p>
        </p:txBody>
      </p:sp>
    </p:spTree>
    <p:extLst>
      <p:ext uri="{BB962C8B-B14F-4D97-AF65-F5344CB8AC3E}">
        <p14:creationId xmlns:p14="http://schemas.microsoft.com/office/powerpoint/2010/main" val="317164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r>
              <a:rPr lang="en-US" dirty="0"/>
              <a:t>Officially, the first Social Security number issued was 055-09-0001 and was assigned to John David Sweeny. Sweeny died of a heart attack in 1974 at the age of 61; ironically, he never received a single penny of Social Security.</a:t>
            </a:r>
          </a:p>
          <a:p>
            <a:r>
              <a:rPr lang="en-US" dirty="0"/>
              <a:t>Ida May Fuller was the first recipient of a monthly Social Security check. She began receiving checks on January 31, 1940 for $22.54 monthly. By the time of her death, Ida May had collected $22,888.92 from Social Security benefits, compared to her contributions of $24.75 into the system. </a:t>
            </a:r>
          </a:p>
          <a:p>
            <a:r>
              <a:rPr lang="en-US" dirty="0"/>
              <a:t>More than $40,000 people have claimed 078-05-1120 as their number. It’s the number a wallet manufacturer used on the fake cards that used to come in new wallets.</a:t>
            </a:r>
          </a:p>
          <a:p>
            <a:r>
              <a:rPr lang="en-US" dirty="0"/>
              <a:t>Prior to 2011, the first three digits of a Social Security number denoted the area in which you lived at the time the card was applied for. The numbers increase from east to west across the United States. That no longer happens. </a:t>
            </a:r>
          </a:p>
        </p:txBody>
      </p:sp>
      <p:sp>
        <p:nvSpPr>
          <p:cNvPr id="3" name="Title 2"/>
          <p:cNvSpPr>
            <a:spLocks noGrp="1"/>
          </p:cNvSpPr>
          <p:nvPr>
            <p:ph type="title"/>
          </p:nvPr>
        </p:nvSpPr>
        <p:spPr/>
        <p:txBody>
          <a:bodyPr/>
          <a:lstStyle/>
          <a:p>
            <a:r>
              <a:rPr lang="en-US" dirty="0">
                <a:solidFill>
                  <a:schemeClr val="accent2"/>
                </a:solidFill>
              </a:rPr>
              <a:t>Social Security Fun Facts</a:t>
            </a:r>
          </a:p>
        </p:txBody>
      </p:sp>
    </p:spTree>
    <p:extLst>
      <p:ext uri="{BB962C8B-B14F-4D97-AF65-F5344CB8AC3E}">
        <p14:creationId xmlns:p14="http://schemas.microsoft.com/office/powerpoint/2010/main" val="338407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90507" y="3376670"/>
            <a:ext cx="4762987" cy="307777"/>
          </a:xfrm>
        </p:spPr>
        <p:txBody>
          <a:bodyPr/>
          <a:lstStyle/>
          <a:p>
            <a:r>
              <a:rPr lang="en-GB" dirty="0"/>
              <a:t>Deciding When to Receive Benefits</a:t>
            </a:r>
          </a:p>
        </p:txBody>
      </p:sp>
      <p:sp>
        <p:nvSpPr>
          <p:cNvPr id="3" name="Text Placeholder 2"/>
          <p:cNvSpPr>
            <a:spLocks noGrp="1"/>
          </p:cNvSpPr>
          <p:nvPr>
            <p:ph type="body" sz="quarter" idx="10"/>
            <p:custDataLst>
              <p:tags r:id="rId2"/>
            </p:custDataLst>
          </p:nvPr>
        </p:nvSpPr>
        <p:spPr/>
        <p:txBody>
          <a:bodyPr/>
          <a:lstStyle/>
          <a:p>
            <a:pPr algn="ctr"/>
            <a:r>
              <a:rPr lang="en-US" dirty="0"/>
              <a:t>SECTION 2</a:t>
            </a:r>
            <a:endParaRPr lang="en-GB" dirty="0"/>
          </a:p>
        </p:txBody>
      </p:sp>
    </p:spTree>
    <p:extLst>
      <p:ext uri="{BB962C8B-B14F-4D97-AF65-F5344CB8AC3E}">
        <p14:creationId xmlns:p14="http://schemas.microsoft.com/office/powerpoint/2010/main" val="198218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2"/>
                </a:solidFill>
              </a:rPr>
              <a:t>Social Security: Full Retirement Age (FRA)</a:t>
            </a:r>
          </a:p>
        </p:txBody>
      </p:sp>
      <p:sp>
        <p:nvSpPr>
          <p:cNvPr id="23" name="Content Placeholder 13"/>
          <p:cNvSpPr txBox="1">
            <a:spLocks/>
          </p:cNvSpPr>
          <p:nvPr/>
        </p:nvSpPr>
        <p:spPr>
          <a:xfrm>
            <a:off x="457197" y="1554163"/>
            <a:ext cx="8220456" cy="614697"/>
          </a:xfrm>
          <a:prstGeom prst="rect">
            <a:avLst/>
          </a:prstGeom>
        </p:spPr>
        <p:txBody>
          <a:bodyPr vert="horz" lIns="0" tIns="0" rIns="0" bIns="0" rtlCol="0">
            <a:noAutofit/>
          </a:bodyPr>
          <a:lstStyle>
            <a:lvl1pPr marL="0" indent="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2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2pPr>
            <a:lvl3pPr marL="227013" indent="-227013"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461963" indent="-234950"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4pPr>
            <a:lvl5pPr marL="687388" indent="-225425"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a:r>
              <a:rPr lang="en-US" sz="1400" dirty="0"/>
              <a:t>The Social Security Administration determines your full retirement age, i.e., the age you’re entitled to receive full benefits.</a:t>
            </a:r>
          </a:p>
        </p:txBody>
      </p:sp>
      <p:grpSp>
        <p:nvGrpSpPr>
          <p:cNvPr id="9" name="Group 8"/>
          <p:cNvGrpSpPr>
            <a:grpSpLocks noChangeAspect="1"/>
          </p:cNvGrpSpPr>
          <p:nvPr/>
        </p:nvGrpSpPr>
        <p:grpSpPr>
          <a:xfrm>
            <a:off x="457201" y="2517088"/>
            <a:ext cx="640080" cy="640080"/>
            <a:chOff x="2774950" y="4135438"/>
            <a:chExt cx="1985963" cy="1985962"/>
          </a:xfrm>
        </p:grpSpPr>
        <p:sp>
          <p:nvSpPr>
            <p:cNvPr id="6" name="Freeform 6"/>
            <p:cNvSpPr>
              <a:spLocks noEditPoints="1"/>
            </p:cNvSpPr>
            <p:nvPr/>
          </p:nvSpPr>
          <p:spPr bwMode="auto">
            <a:xfrm>
              <a:off x="2774950" y="4135438"/>
              <a:ext cx="1985963" cy="1985962"/>
            </a:xfrm>
            <a:custGeom>
              <a:avLst/>
              <a:gdLst>
                <a:gd name="T0" fmla="*/ 1079 w 2330"/>
                <a:gd name="T1" fmla="*/ 381 h 2330"/>
                <a:gd name="T2" fmla="*/ 1473 w 2330"/>
                <a:gd name="T3" fmla="*/ 552 h 2330"/>
                <a:gd name="T4" fmla="*/ 1656 w 2330"/>
                <a:gd name="T5" fmla="*/ 1177 h 2330"/>
                <a:gd name="T6" fmla="*/ 1575 w 2330"/>
                <a:gd name="T7" fmla="*/ 1248 h 2330"/>
                <a:gd name="T8" fmla="*/ 1354 w 2330"/>
                <a:gd name="T9" fmla="*/ 1295 h 2330"/>
                <a:gd name="T10" fmla="*/ 1546 w 2330"/>
                <a:gd name="T11" fmla="*/ 1592 h 2330"/>
                <a:gd name="T12" fmla="*/ 1982 w 2330"/>
                <a:gd name="T13" fmla="*/ 1776 h 2330"/>
                <a:gd name="T14" fmla="*/ 1364 w 2330"/>
                <a:gd name="T15" fmla="*/ 436 h 2330"/>
                <a:gd name="T16" fmla="*/ 1104 w 2330"/>
                <a:gd name="T17" fmla="*/ 375 h 2330"/>
                <a:gd name="T18" fmla="*/ 787 w 2330"/>
                <a:gd name="T19" fmla="*/ 1002 h 2330"/>
                <a:gd name="T20" fmla="*/ 801 w 2330"/>
                <a:gd name="T21" fmla="*/ 1269 h 2330"/>
                <a:gd name="T22" fmla="*/ 977 w 2330"/>
                <a:gd name="T23" fmla="*/ 1380 h 2330"/>
                <a:gd name="T24" fmla="*/ 472 w 2330"/>
                <a:gd name="T25" fmla="*/ 1666 h 2330"/>
                <a:gd name="T26" fmla="*/ 307 w 2330"/>
                <a:gd name="T27" fmla="*/ 1952 h 2330"/>
                <a:gd name="T28" fmla="*/ 1165 w 2330"/>
                <a:gd name="T29" fmla="*/ 2330 h 2330"/>
                <a:gd name="T30" fmla="*/ 1165 w 2330"/>
                <a:gd name="T31" fmla="*/ 0 h 2330"/>
                <a:gd name="T32" fmla="*/ 940 w 2330"/>
                <a:gd name="T33" fmla="*/ 1474 h 2330"/>
                <a:gd name="T34" fmla="*/ 793 w 2330"/>
                <a:gd name="T35" fmla="*/ 1369 h 2330"/>
                <a:gd name="T36" fmla="*/ 809 w 2330"/>
                <a:gd name="T37" fmla="*/ 1273 h 2330"/>
                <a:gd name="T38" fmla="*/ 307 w 2330"/>
                <a:gd name="T39" fmla="*/ 1504 h 2330"/>
                <a:gd name="T40" fmla="*/ 520 w 2330"/>
                <a:gd name="T41" fmla="*/ 1369 h 2330"/>
                <a:gd name="T42" fmla="*/ 476 w 2330"/>
                <a:gd name="T43" fmla="*/ 1218 h 2330"/>
                <a:gd name="T44" fmla="*/ 372 w 2330"/>
                <a:gd name="T45" fmla="*/ 1052 h 2330"/>
                <a:gd name="T46" fmla="*/ 414 w 2330"/>
                <a:gd name="T47" fmla="*/ 931 h 2330"/>
                <a:gd name="T48" fmla="*/ 430 w 2330"/>
                <a:gd name="T49" fmla="*/ 628 h 2330"/>
                <a:gd name="T50" fmla="*/ 640 w 2330"/>
                <a:gd name="T51" fmla="*/ 559 h 2330"/>
                <a:gd name="T52" fmla="*/ 1393 w 2330"/>
                <a:gd name="T53" fmla="*/ 1471 h 2330"/>
                <a:gd name="T54" fmla="*/ 1587 w 2330"/>
                <a:gd name="T55" fmla="*/ 1356 h 2330"/>
                <a:gd name="T56" fmla="*/ 1577 w 2330"/>
                <a:gd name="T57" fmla="*/ 1254 h 2330"/>
                <a:gd name="T58" fmla="*/ 1586 w 2330"/>
                <a:gd name="T59" fmla="*/ 583 h 2330"/>
                <a:gd name="T60" fmla="*/ 1818 w 2330"/>
                <a:gd name="T61" fmla="*/ 537 h 2330"/>
                <a:gd name="T62" fmla="*/ 1986 w 2330"/>
                <a:gd name="T63" fmla="*/ 620 h 2330"/>
                <a:gd name="T64" fmla="*/ 2010 w 2330"/>
                <a:gd name="T65" fmla="*/ 909 h 2330"/>
                <a:gd name="T66" fmla="*/ 1966 w 2330"/>
                <a:gd name="T67" fmla="*/ 1115 h 2330"/>
                <a:gd name="T68" fmla="*/ 1918 w 2330"/>
                <a:gd name="T69" fmla="*/ 1270 h 2330"/>
                <a:gd name="T70" fmla="*/ 1946 w 2330"/>
                <a:gd name="T71" fmla="*/ 1411 h 2330"/>
                <a:gd name="T72" fmla="*/ 2265 w 2330"/>
                <a:gd name="T73" fmla="*/ 1547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30" h="2330">
                  <a:moveTo>
                    <a:pt x="966" y="435"/>
                  </a:moveTo>
                  <a:cubicBezTo>
                    <a:pt x="966" y="435"/>
                    <a:pt x="998" y="404"/>
                    <a:pt x="1079" y="381"/>
                  </a:cubicBezTo>
                  <a:cubicBezTo>
                    <a:pt x="1159" y="358"/>
                    <a:pt x="1226" y="375"/>
                    <a:pt x="1226" y="375"/>
                  </a:cubicBezTo>
                  <a:cubicBezTo>
                    <a:pt x="1226" y="375"/>
                    <a:pt x="1368" y="390"/>
                    <a:pt x="1473" y="552"/>
                  </a:cubicBezTo>
                  <a:cubicBezTo>
                    <a:pt x="1545" y="663"/>
                    <a:pt x="1511" y="849"/>
                    <a:pt x="1543" y="1002"/>
                  </a:cubicBezTo>
                  <a:cubicBezTo>
                    <a:pt x="1559" y="1073"/>
                    <a:pt x="1604" y="1131"/>
                    <a:pt x="1656" y="1177"/>
                  </a:cubicBezTo>
                  <a:cubicBezTo>
                    <a:pt x="1664" y="1184"/>
                    <a:pt x="1628" y="1220"/>
                    <a:pt x="1575" y="1248"/>
                  </a:cubicBezTo>
                  <a:moveTo>
                    <a:pt x="1575" y="1248"/>
                  </a:moveTo>
                  <a:cubicBezTo>
                    <a:pt x="1561" y="1256"/>
                    <a:pt x="1545" y="1262"/>
                    <a:pt x="1529" y="1268"/>
                  </a:cubicBezTo>
                  <a:cubicBezTo>
                    <a:pt x="1451" y="1295"/>
                    <a:pt x="1354" y="1295"/>
                    <a:pt x="1354" y="1295"/>
                  </a:cubicBezTo>
                  <a:cubicBezTo>
                    <a:pt x="1354" y="1295"/>
                    <a:pt x="1348" y="1350"/>
                    <a:pt x="1353" y="1379"/>
                  </a:cubicBezTo>
                  <a:cubicBezTo>
                    <a:pt x="1359" y="1409"/>
                    <a:pt x="1388" y="1551"/>
                    <a:pt x="1546" y="1592"/>
                  </a:cubicBezTo>
                  <a:cubicBezTo>
                    <a:pt x="1703" y="1633"/>
                    <a:pt x="1814" y="1650"/>
                    <a:pt x="1858" y="1665"/>
                  </a:cubicBezTo>
                  <a:cubicBezTo>
                    <a:pt x="1902" y="1680"/>
                    <a:pt x="1953" y="1708"/>
                    <a:pt x="1982" y="1776"/>
                  </a:cubicBezTo>
                  <a:cubicBezTo>
                    <a:pt x="1982" y="1776"/>
                    <a:pt x="2033" y="1874"/>
                    <a:pt x="2025" y="1950"/>
                  </a:cubicBezTo>
                  <a:moveTo>
                    <a:pt x="1364" y="436"/>
                  </a:moveTo>
                  <a:cubicBezTo>
                    <a:pt x="1364" y="436"/>
                    <a:pt x="1332" y="405"/>
                    <a:pt x="1251" y="382"/>
                  </a:cubicBezTo>
                  <a:cubicBezTo>
                    <a:pt x="1171" y="359"/>
                    <a:pt x="1104" y="375"/>
                    <a:pt x="1104" y="375"/>
                  </a:cubicBezTo>
                  <a:cubicBezTo>
                    <a:pt x="1104" y="375"/>
                    <a:pt x="963" y="391"/>
                    <a:pt x="857" y="553"/>
                  </a:cubicBezTo>
                  <a:cubicBezTo>
                    <a:pt x="786" y="663"/>
                    <a:pt x="819" y="850"/>
                    <a:pt x="787" y="1002"/>
                  </a:cubicBezTo>
                  <a:cubicBezTo>
                    <a:pt x="772" y="1074"/>
                    <a:pt x="726" y="1132"/>
                    <a:pt x="674" y="1178"/>
                  </a:cubicBezTo>
                  <a:cubicBezTo>
                    <a:pt x="665" y="1186"/>
                    <a:pt x="723" y="1241"/>
                    <a:pt x="801" y="1269"/>
                  </a:cubicBezTo>
                  <a:cubicBezTo>
                    <a:pt x="879" y="1296"/>
                    <a:pt x="976" y="1296"/>
                    <a:pt x="976" y="1296"/>
                  </a:cubicBezTo>
                  <a:cubicBezTo>
                    <a:pt x="976" y="1296"/>
                    <a:pt x="982" y="1351"/>
                    <a:pt x="977" y="1380"/>
                  </a:cubicBezTo>
                  <a:cubicBezTo>
                    <a:pt x="971" y="1409"/>
                    <a:pt x="942" y="1552"/>
                    <a:pt x="784" y="1593"/>
                  </a:cubicBezTo>
                  <a:cubicBezTo>
                    <a:pt x="627" y="1634"/>
                    <a:pt x="516" y="1651"/>
                    <a:pt x="472" y="1666"/>
                  </a:cubicBezTo>
                  <a:cubicBezTo>
                    <a:pt x="428" y="1681"/>
                    <a:pt x="378" y="1709"/>
                    <a:pt x="348" y="1777"/>
                  </a:cubicBezTo>
                  <a:cubicBezTo>
                    <a:pt x="348" y="1777"/>
                    <a:pt x="304" y="1902"/>
                    <a:pt x="307" y="1952"/>
                  </a:cubicBezTo>
                  <a:moveTo>
                    <a:pt x="2330" y="1165"/>
                  </a:moveTo>
                  <a:cubicBezTo>
                    <a:pt x="2330" y="1808"/>
                    <a:pt x="1808" y="2330"/>
                    <a:pt x="1165" y="2330"/>
                  </a:cubicBezTo>
                  <a:cubicBezTo>
                    <a:pt x="522" y="2330"/>
                    <a:pt x="0" y="1808"/>
                    <a:pt x="0" y="1165"/>
                  </a:cubicBezTo>
                  <a:cubicBezTo>
                    <a:pt x="0" y="522"/>
                    <a:pt x="522" y="0"/>
                    <a:pt x="1165" y="0"/>
                  </a:cubicBezTo>
                  <a:cubicBezTo>
                    <a:pt x="1808" y="0"/>
                    <a:pt x="2330" y="522"/>
                    <a:pt x="2330" y="1165"/>
                  </a:cubicBezTo>
                  <a:close/>
                  <a:moveTo>
                    <a:pt x="940" y="1474"/>
                  </a:moveTo>
                  <a:cubicBezTo>
                    <a:pt x="876" y="1447"/>
                    <a:pt x="811" y="1425"/>
                    <a:pt x="811" y="1425"/>
                  </a:cubicBezTo>
                  <a:cubicBezTo>
                    <a:pt x="811" y="1425"/>
                    <a:pt x="796" y="1395"/>
                    <a:pt x="793" y="1369"/>
                  </a:cubicBezTo>
                  <a:cubicBezTo>
                    <a:pt x="789" y="1343"/>
                    <a:pt x="794" y="1298"/>
                    <a:pt x="794" y="1298"/>
                  </a:cubicBezTo>
                  <a:cubicBezTo>
                    <a:pt x="794" y="1298"/>
                    <a:pt x="801" y="1287"/>
                    <a:pt x="809" y="1273"/>
                  </a:cubicBezTo>
                  <a:moveTo>
                    <a:pt x="92" y="1604"/>
                  </a:moveTo>
                  <a:cubicBezTo>
                    <a:pt x="92" y="1604"/>
                    <a:pt x="236" y="1542"/>
                    <a:pt x="307" y="1504"/>
                  </a:cubicBezTo>
                  <a:cubicBezTo>
                    <a:pt x="381" y="1465"/>
                    <a:pt x="502" y="1425"/>
                    <a:pt x="502" y="1425"/>
                  </a:cubicBezTo>
                  <a:cubicBezTo>
                    <a:pt x="502" y="1425"/>
                    <a:pt x="517" y="1394"/>
                    <a:pt x="520" y="1369"/>
                  </a:cubicBezTo>
                  <a:cubicBezTo>
                    <a:pt x="523" y="1343"/>
                    <a:pt x="518" y="1297"/>
                    <a:pt x="518" y="1297"/>
                  </a:cubicBezTo>
                  <a:cubicBezTo>
                    <a:pt x="518" y="1297"/>
                    <a:pt x="487" y="1251"/>
                    <a:pt x="476" y="1218"/>
                  </a:cubicBezTo>
                  <a:cubicBezTo>
                    <a:pt x="466" y="1186"/>
                    <a:pt x="450" y="1140"/>
                    <a:pt x="450" y="1140"/>
                  </a:cubicBezTo>
                  <a:cubicBezTo>
                    <a:pt x="450" y="1140"/>
                    <a:pt x="384" y="1117"/>
                    <a:pt x="372" y="1052"/>
                  </a:cubicBezTo>
                  <a:cubicBezTo>
                    <a:pt x="360" y="988"/>
                    <a:pt x="391" y="946"/>
                    <a:pt x="391" y="946"/>
                  </a:cubicBezTo>
                  <a:cubicBezTo>
                    <a:pt x="414" y="931"/>
                    <a:pt x="414" y="931"/>
                    <a:pt x="414" y="931"/>
                  </a:cubicBezTo>
                  <a:cubicBezTo>
                    <a:pt x="398" y="688"/>
                    <a:pt x="398" y="688"/>
                    <a:pt x="398" y="688"/>
                  </a:cubicBezTo>
                  <a:cubicBezTo>
                    <a:pt x="398" y="688"/>
                    <a:pt x="403" y="651"/>
                    <a:pt x="430" y="628"/>
                  </a:cubicBezTo>
                  <a:cubicBezTo>
                    <a:pt x="457" y="604"/>
                    <a:pt x="493" y="612"/>
                    <a:pt x="493" y="612"/>
                  </a:cubicBezTo>
                  <a:cubicBezTo>
                    <a:pt x="493" y="612"/>
                    <a:pt x="552" y="564"/>
                    <a:pt x="640" y="559"/>
                  </a:cubicBezTo>
                  <a:cubicBezTo>
                    <a:pt x="729" y="553"/>
                    <a:pt x="816" y="614"/>
                    <a:pt x="816" y="614"/>
                  </a:cubicBezTo>
                  <a:moveTo>
                    <a:pt x="1393" y="1471"/>
                  </a:moveTo>
                  <a:cubicBezTo>
                    <a:pt x="1460" y="1448"/>
                    <a:pt x="1545" y="1422"/>
                    <a:pt x="1559" y="1411"/>
                  </a:cubicBezTo>
                  <a:cubicBezTo>
                    <a:pt x="1576" y="1398"/>
                    <a:pt x="1584" y="1387"/>
                    <a:pt x="1587" y="1356"/>
                  </a:cubicBezTo>
                  <a:cubicBezTo>
                    <a:pt x="1591" y="1326"/>
                    <a:pt x="1587" y="1270"/>
                    <a:pt x="1587" y="1270"/>
                  </a:cubicBezTo>
                  <a:cubicBezTo>
                    <a:pt x="1587" y="1270"/>
                    <a:pt x="1584" y="1266"/>
                    <a:pt x="1577" y="1254"/>
                  </a:cubicBezTo>
                  <a:moveTo>
                    <a:pt x="1508" y="593"/>
                  </a:moveTo>
                  <a:cubicBezTo>
                    <a:pt x="1508" y="593"/>
                    <a:pt x="1560" y="590"/>
                    <a:pt x="1586" y="583"/>
                  </a:cubicBezTo>
                  <a:cubicBezTo>
                    <a:pt x="1612" y="577"/>
                    <a:pt x="1652" y="558"/>
                    <a:pt x="1652" y="558"/>
                  </a:cubicBezTo>
                  <a:cubicBezTo>
                    <a:pt x="1652" y="558"/>
                    <a:pt x="1744" y="527"/>
                    <a:pt x="1818" y="537"/>
                  </a:cubicBezTo>
                  <a:cubicBezTo>
                    <a:pt x="1870" y="544"/>
                    <a:pt x="1911" y="593"/>
                    <a:pt x="1911" y="593"/>
                  </a:cubicBezTo>
                  <a:cubicBezTo>
                    <a:pt x="1911" y="593"/>
                    <a:pt x="1967" y="594"/>
                    <a:pt x="1986" y="620"/>
                  </a:cubicBezTo>
                  <a:cubicBezTo>
                    <a:pt x="2005" y="645"/>
                    <a:pt x="2012" y="715"/>
                    <a:pt x="2012" y="715"/>
                  </a:cubicBezTo>
                  <a:cubicBezTo>
                    <a:pt x="2010" y="909"/>
                    <a:pt x="2010" y="909"/>
                    <a:pt x="2010" y="909"/>
                  </a:cubicBezTo>
                  <a:cubicBezTo>
                    <a:pt x="2018" y="913"/>
                    <a:pt x="2057" y="956"/>
                    <a:pt x="2037" y="1027"/>
                  </a:cubicBezTo>
                  <a:cubicBezTo>
                    <a:pt x="2017" y="1096"/>
                    <a:pt x="1966" y="1115"/>
                    <a:pt x="1966" y="1115"/>
                  </a:cubicBezTo>
                  <a:cubicBezTo>
                    <a:pt x="1966" y="1115"/>
                    <a:pt x="1950" y="1195"/>
                    <a:pt x="1943" y="1220"/>
                  </a:cubicBezTo>
                  <a:cubicBezTo>
                    <a:pt x="1935" y="1245"/>
                    <a:pt x="1918" y="1270"/>
                    <a:pt x="1918" y="1270"/>
                  </a:cubicBezTo>
                  <a:cubicBezTo>
                    <a:pt x="1918" y="1270"/>
                    <a:pt x="1914" y="1326"/>
                    <a:pt x="1918" y="1356"/>
                  </a:cubicBezTo>
                  <a:cubicBezTo>
                    <a:pt x="1922" y="1387"/>
                    <a:pt x="1929" y="1398"/>
                    <a:pt x="1946" y="1411"/>
                  </a:cubicBezTo>
                  <a:cubicBezTo>
                    <a:pt x="1964" y="1425"/>
                    <a:pt x="2100" y="1464"/>
                    <a:pt x="2163" y="1490"/>
                  </a:cubicBezTo>
                  <a:cubicBezTo>
                    <a:pt x="2189" y="1501"/>
                    <a:pt x="2229" y="1524"/>
                    <a:pt x="2265" y="1547"/>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554413" y="5416550"/>
              <a:ext cx="420688" cy="84137"/>
            </a:xfrm>
            <a:custGeom>
              <a:avLst/>
              <a:gdLst>
                <a:gd name="T0" fmla="*/ 0 w 265"/>
                <a:gd name="T1" fmla="*/ 5 h 53"/>
                <a:gd name="T2" fmla="*/ 133 w 265"/>
                <a:gd name="T3" fmla="*/ 53 h 53"/>
                <a:gd name="T4" fmla="*/ 265 w 265"/>
                <a:gd name="T5" fmla="*/ 0 h 53"/>
              </a:gdLst>
              <a:ahLst/>
              <a:cxnLst>
                <a:cxn ang="0">
                  <a:pos x="T0" y="T1"/>
                </a:cxn>
                <a:cxn ang="0">
                  <a:pos x="T2" y="T3"/>
                </a:cxn>
                <a:cxn ang="0">
                  <a:pos x="T4" y="T5"/>
                </a:cxn>
              </a:cxnLst>
              <a:rect l="0" t="0" r="r" b="b"/>
              <a:pathLst>
                <a:path w="265" h="53">
                  <a:moveTo>
                    <a:pt x="0" y="5"/>
                  </a:moveTo>
                  <a:lnTo>
                    <a:pt x="133" y="53"/>
                  </a:lnTo>
                  <a:lnTo>
                    <a:pt x="265" y="0"/>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p:nvSpPr>
          <p:spPr bwMode="auto">
            <a:xfrm>
              <a:off x="3556000" y="5429250"/>
              <a:ext cx="419100" cy="192087"/>
            </a:xfrm>
            <a:custGeom>
              <a:avLst/>
              <a:gdLst>
                <a:gd name="T0" fmla="*/ 132 w 264"/>
                <a:gd name="T1" fmla="*/ 45 h 121"/>
                <a:gd name="T2" fmla="*/ 24 w 264"/>
                <a:gd name="T3" fmla="*/ 121 h 121"/>
                <a:gd name="T4" fmla="*/ 0 w 264"/>
                <a:gd name="T5" fmla="*/ 0 h 121"/>
                <a:gd name="T6" fmla="*/ 132 w 264"/>
                <a:gd name="T7" fmla="*/ 45 h 121"/>
                <a:gd name="T8" fmla="*/ 240 w 264"/>
                <a:gd name="T9" fmla="*/ 121 h 121"/>
                <a:gd name="T10" fmla="*/ 264 w 264"/>
                <a:gd name="T11" fmla="*/ 0 h 121"/>
              </a:gdLst>
              <a:ahLst/>
              <a:cxnLst>
                <a:cxn ang="0">
                  <a:pos x="T0" y="T1"/>
                </a:cxn>
                <a:cxn ang="0">
                  <a:pos x="T2" y="T3"/>
                </a:cxn>
                <a:cxn ang="0">
                  <a:pos x="T4" y="T5"/>
                </a:cxn>
                <a:cxn ang="0">
                  <a:pos x="T6" y="T7"/>
                </a:cxn>
                <a:cxn ang="0">
                  <a:pos x="T8" y="T9"/>
                </a:cxn>
                <a:cxn ang="0">
                  <a:pos x="T10" y="T11"/>
                </a:cxn>
              </a:cxnLst>
              <a:rect l="0" t="0" r="r" b="b"/>
              <a:pathLst>
                <a:path w="264" h="121">
                  <a:moveTo>
                    <a:pt x="132" y="45"/>
                  </a:moveTo>
                  <a:lnTo>
                    <a:pt x="24" y="121"/>
                  </a:lnTo>
                  <a:lnTo>
                    <a:pt x="0" y="0"/>
                  </a:lnTo>
                  <a:moveTo>
                    <a:pt x="132" y="45"/>
                  </a:moveTo>
                  <a:lnTo>
                    <a:pt x="240" y="121"/>
                  </a:lnTo>
                  <a:lnTo>
                    <a:pt x="264" y="0"/>
                  </a:ln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p:cNvGrpSpPr>
            <a:grpSpLocks noChangeAspect="1"/>
          </p:cNvGrpSpPr>
          <p:nvPr/>
        </p:nvGrpSpPr>
        <p:grpSpPr>
          <a:xfrm>
            <a:off x="3332987" y="2517088"/>
            <a:ext cx="544142" cy="640080"/>
            <a:chOff x="12017375" y="3376613"/>
            <a:chExt cx="2332038" cy="2743201"/>
          </a:xfrm>
        </p:grpSpPr>
        <p:sp>
          <p:nvSpPr>
            <p:cNvPr id="13" name="Freeform 13"/>
            <p:cNvSpPr>
              <a:spLocks/>
            </p:cNvSpPr>
            <p:nvPr/>
          </p:nvSpPr>
          <p:spPr bwMode="auto">
            <a:xfrm>
              <a:off x="13895388" y="3852863"/>
              <a:ext cx="454025" cy="450850"/>
            </a:xfrm>
            <a:custGeom>
              <a:avLst/>
              <a:gdLst>
                <a:gd name="T0" fmla="*/ 286 w 286"/>
                <a:gd name="T1" fmla="*/ 185 h 284"/>
                <a:gd name="T2" fmla="*/ 98 w 286"/>
                <a:gd name="T3" fmla="*/ 0 h 284"/>
                <a:gd name="T4" fmla="*/ 0 w 286"/>
                <a:gd name="T5" fmla="*/ 96 h 284"/>
                <a:gd name="T6" fmla="*/ 44 w 286"/>
                <a:gd name="T7" fmla="*/ 140 h 284"/>
                <a:gd name="T8" fmla="*/ 2 w 286"/>
                <a:gd name="T9" fmla="*/ 185 h 284"/>
                <a:gd name="T10" fmla="*/ 100 w 286"/>
                <a:gd name="T11" fmla="*/ 281 h 284"/>
                <a:gd name="T12" fmla="*/ 143 w 286"/>
                <a:gd name="T13" fmla="*/ 239 h 284"/>
                <a:gd name="T14" fmla="*/ 188 w 286"/>
                <a:gd name="T15" fmla="*/ 284 h 284"/>
                <a:gd name="T16" fmla="*/ 286 w 286"/>
                <a:gd name="T17" fmla="*/ 185 h 284"/>
                <a:gd name="T18" fmla="*/ 286 w 286"/>
                <a:gd name="T19" fmla="*/ 18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284">
                  <a:moveTo>
                    <a:pt x="286" y="185"/>
                  </a:moveTo>
                  <a:lnTo>
                    <a:pt x="98" y="0"/>
                  </a:lnTo>
                  <a:lnTo>
                    <a:pt x="0" y="96"/>
                  </a:lnTo>
                  <a:lnTo>
                    <a:pt x="44" y="140"/>
                  </a:lnTo>
                  <a:lnTo>
                    <a:pt x="2" y="185"/>
                  </a:lnTo>
                  <a:lnTo>
                    <a:pt x="100" y="281"/>
                  </a:lnTo>
                  <a:lnTo>
                    <a:pt x="143" y="239"/>
                  </a:lnTo>
                  <a:lnTo>
                    <a:pt x="188" y="284"/>
                  </a:lnTo>
                  <a:lnTo>
                    <a:pt x="286" y="185"/>
                  </a:lnTo>
                  <a:lnTo>
                    <a:pt x="286" y="185"/>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Oval 14"/>
            <p:cNvSpPr>
              <a:spLocks noChangeArrowheads="1"/>
            </p:cNvSpPr>
            <p:nvPr/>
          </p:nvSpPr>
          <p:spPr bwMode="auto">
            <a:xfrm>
              <a:off x="12017375" y="3927476"/>
              <a:ext cx="2197100" cy="2192338"/>
            </a:xfrm>
            <a:prstGeom prst="ellipse">
              <a:avLst/>
            </a:pr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12338050" y="4243388"/>
              <a:ext cx="1563688" cy="1565275"/>
            </a:xfrm>
            <a:custGeom>
              <a:avLst/>
              <a:gdLst>
                <a:gd name="T0" fmla="*/ 440 w 440"/>
                <a:gd name="T1" fmla="*/ 188 h 441"/>
                <a:gd name="T2" fmla="*/ 410 w 440"/>
                <a:gd name="T3" fmla="*/ 221 h 441"/>
                <a:gd name="T4" fmla="*/ 440 w 440"/>
                <a:gd name="T5" fmla="*/ 255 h 441"/>
                <a:gd name="T6" fmla="*/ 252 w 440"/>
                <a:gd name="T7" fmla="*/ 441 h 441"/>
                <a:gd name="T8" fmla="*/ 219 w 440"/>
                <a:gd name="T9" fmla="*/ 412 h 441"/>
                <a:gd name="T10" fmla="*/ 186 w 440"/>
                <a:gd name="T11" fmla="*/ 440 h 441"/>
                <a:gd name="T12" fmla="*/ 0 w 440"/>
                <a:gd name="T13" fmla="*/ 254 h 441"/>
                <a:gd name="T14" fmla="*/ 28 w 440"/>
                <a:gd name="T15" fmla="*/ 221 h 441"/>
                <a:gd name="T16" fmla="*/ 0 w 440"/>
                <a:gd name="T17" fmla="*/ 188 h 441"/>
                <a:gd name="T18" fmla="*/ 185 w 440"/>
                <a:gd name="T19" fmla="*/ 0 h 441"/>
                <a:gd name="T20" fmla="*/ 219 w 440"/>
                <a:gd name="T21" fmla="*/ 30 h 441"/>
                <a:gd name="T22" fmla="*/ 252 w 440"/>
                <a:gd name="T23" fmla="*/ 0 h 441"/>
                <a:gd name="T24" fmla="*/ 440 w 440"/>
                <a:gd name="T25" fmla="*/ 18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441">
                  <a:moveTo>
                    <a:pt x="440" y="188"/>
                  </a:moveTo>
                  <a:cubicBezTo>
                    <a:pt x="423" y="189"/>
                    <a:pt x="410" y="204"/>
                    <a:pt x="410" y="221"/>
                  </a:cubicBezTo>
                  <a:cubicBezTo>
                    <a:pt x="410" y="239"/>
                    <a:pt x="423" y="253"/>
                    <a:pt x="440" y="255"/>
                  </a:cubicBezTo>
                  <a:cubicBezTo>
                    <a:pt x="425" y="351"/>
                    <a:pt x="349" y="426"/>
                    <a:pt x="252" y="441"/>
                  </a:cubicBezTo>
                  <a:cubicBezTo>
                    <a:pt x="250" y="424"/>
                    <a:pt x="236" y="412"/>
                    <a:pt x="219" y="412"/>
                  </a:cubicBezTo>
                  <a:cubicBezTo>
                    <a:pt x="202" y="412"/>
                    <a:pt x="188" y="424"/>
                    <a:pt x="186" y="440"/>
                  </a:cubicBezTo>
                  <a:cubicBezTo>
                    <a:pt x="90" y="426"/>
                    <a:pt x="14" y="350"/>
                    <a:pt x="0" y="254"/>
                  </a:cubicBezTo>
                  <a:cubicBezTo>
                    <a:pt x="16" y="252"/>
                    <a:pt x="28" y="238"/>
                    <a:pt x="28" y="221"/>
                  </a:cubicBezTo>
                  <a:cubicBezTo>
                    <a:pt x="28" y="204"/>
                    <a:pt x="16" y="190"/>
                    <a:pt x="0" y="188"/>
                  </a:cubicBezTo>
                  <a:cubicBezTo>
                    <a:pt x="14" y="91"/>
                    <a:pt x="89" y="15"/>
                    <a:pt x="185" y="0"/>
                  </a:cubicBezTo>
                  <a:cubicBezTo>
                    <a:pt x="187" y="17"/>
                    <a:pt x="201" y="30"/>
                    <a:pt x="219" y="30"/>
                  </a:cubicBezTo>
                  <a:cubicBezTo>
                    <a:pt x="236" y="30"/>
                    <a:pt x="250" y="17"/>
                    <a:pt x="252" y="0"/>
                  </a:cubicBezTo>
                  <a:cubicBezTo>
                    <a:pt x="349" y="14"/>
                    <a:pt x="426" y="91"/>
                    <a:pt x="440" y="188"/>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p:nvSpPr>
          <p:spPr bwMode="auto">
            <a:xfrm>
              <a:off x="12949238" y="4605338"/>
              <a:ext cx="579438" cy="585788"/>
            </a:xfrm>
            <a:custGeom>
              <a:avLst/>
              <a:gdLst>
                <a:gd name="T0" fmla="*/ 92 w 163"/>
                <a:gd name="T1" fmla="*/ 109 h 165"/>
                <a:gd name="T2" fmla="*/ 163 w 163"/>
                <a:gd name="T3" fmla="*/ 0 h 165"/>
                <a:gd name="T4" fmla="*/ 55 w 163"/>
                <a:gd name="T5" fmla="*/ 73 h 165"/>
                <a:gd name="T6" fmla="*/ 47 w 163"/>
                <a:gd name="T7" fmla="*/ 72 h 165"/>
                <a:gd name="T8" fmla="*/ 0 w 163"/>
                <a:gd name="T9" fmla="*/ 118 h 165"/>
                <a:gd name="T10" fmla="*/ 47 w 163"/>
                <a:gd name="T11" fmla="*/ 165 h 165"/>
                <a:gd name="T12" fmla="*/ 93 w 163"/>
                <a:gd name="T13" fmla="*/ 118 h 165"/>
                <a:gd name="T14" fmla="*/ 92 w 163"/>
                <a:gd name="T15" fmla="*/ 109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165">
                  <a:moveTo>
                    <a:pt x="92" y="109"/>
                  </a:moveTo>
                  <a:cubicBezTo>
                    <a:pt x="163" y="0"/>
                    <a:pt x="163" y="0"/>
                    <a:pt x="163" y="0"/>
                  </a:cubicBezTo>
                  <a:cubicBezTo>
                    <a:pt x="55" y="73"/>
                    <a:pt x="55" y="73"/>
                    <a:pt x="55" y="73"/>
                  </a:cubicBezTo>
                  <a:cubicBezTo>
                    <a:pt x="52" y="72"/>
                    <a:pt x="50" y="72"/>
                    <a:pt x="47" y="72"/>
                  </a:cubicBezTo>
                  <a:cubicBezTo>
                    <a:pt x="21" y="72"/>
                    <a:pt x="0" y="93"/>
                    <a:pt x="0" y="118"/>
                  </a:cubicBezTo>
                  <a:cubicBezTo>
                    <a:pt x="0" y="144"/>
                    <a:pt x="21" y="165"/>
                    <a:pt x="47" y="165"/>
                  </a:cubicBezTo>
                  <a:cubicBezTo>
                    <a:pt x="72" y="165"/>
                    <a:pt x="93" y="144"/>
                    <a:pt x="93" y="118"/>
                  </a:cubicBezTo>
                  <a:cubicBezTo>
                    <a:pt x="93" y="115"/>
                    <a:pt x="93" y="112"/>
                    <a:pt x="92" y="109"/>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12800013" y="3376613"/>
              <a:ext cx="628650" cy="476250"/>
            </a:xfrm>
            <a:custGeom>
              <a:avLst/>
              <a:gdLst>
                <a:gd name="T0" fmla="*/ 302 w 396"/>
                <a:gd name="T1" fmla="*/ 206 h 300"/>
                <a:gd name="T2" fmla="*/ 396 w 396"/>
                <a:gd name="T3" fmla="*/ 206 h 300"/>
                <a:gd name="T4" fmla="*/ 396 w 396"/>
                <a:gd name="T5" fmla="*/ 0 h 300"/>
                <a:gd name="T6" fmla="*/ 0 w 396"/>
                <a:gd name="T7" fmla="*/ 0 h 300"/>
                <a:gd name="T8" fmla="*/ 0 w 396"/>
                <a:gd name="T9" fmla="*/ 206 h 300"/>
                <a:gd name="T10" fmla="*/ 94 w 396"/>
                <a:gd name="T11" fmla="*/ 206 h 300"/>
                <a:gd name="T12" fmla="*/ 94 w 396"/>
                <a:gd name="T13" fmla="*/ 300 h 300"/>
                <a:gd name="T14" fmla="*/ 302 w 396"/>
                <a:gd name="T15" fmla="*/ 300 h 300"/>
                <a:gd name="T16" fmla="*/ 302 w 396"/>
                <a:gd name="T17" fmla="*/ 206 h 300"/>
                <a:gd name="T18" fmla="*/ 302 w 396"/>
                <a:gd name="T19" fmla="*/ 20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00">
                  <a:moveTo>
                    <a:pt x="302" y="206"/>
                  </a:moveTo>
                  <a:lnTo>
                    <a:pt x="396" y="206"/>
                  </a:lnTo>
                  <a:lnTo>
                    <a:pt x="396" y="0"/>
                  </a:lnTo>
                  <a:lnTo>
                    <a:pt x="0" y="0"/>
                  </a:lnTo>
                  <a:lnTo>
                    <a:pt x="0" y="206"/>
                  </a:lnTo>
                  <a:lnTo>
                    <a:pt x="94" y="206"/>
                  </a:lnTo>
                  <a:lnTo>
                    <a:pt x="94" y="300"/>
                  </a:lnTo>
                  <a:lnTo>
                    <a:pt x="302" y="300"/>
                  </a:lnTo>
                  <a:lnTo>
                    <a:pt x="302" y="206"/>
                  </a:lnTo>
                  <a:lnTo>
                    <a:pt x="302" y="206"/>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reeform 22"/>
          <p:cNvSpPr>
            <a:spLocks noChangeAspect="1" noEditPoints="1"/>
          </p:cNvSpPr>
          <p:nvPr/>
        </p:nvSpPr>
        <p:spPr bwMode="auto">
          <a:xfrm>
            <a:off x="6208773" y="2517088"/>
            <a:ext cx="772816" cy="640080"/>
          </a:xfrm>
          <a:custGeom>
            <a:avLst/>
            <a:gdLst>
              <a:gd name="T0" fmla="*/ 479 w 934"/>
              <a:gd name="T1" fmla="*/ 761 h 774"/>
              <a:gd name="T2" fmla="*/ 466 w 934"/>
              <a:gd name="T3" fmla="*/ 774 h 774"/>
              <a:gd name="T4" fmla="*/ 453 w 934"/>
              <a:gd name="T5" fmla="*/ 761 h 774"/>
              <a:gd name="T6" fmla="*/ 453 w 934"/>
              <a:gd name="T7" fmla="*/ 670 h 774"/>
              <a:gd name="T8" fmla="*/ 466 w 934"/>
              <a:gd name="T9" fmla="*/ 657 h 774"/>
              <a:gd name="T10" fmla="*/ 479 w 934"/>
              <a:gd name="T11" fmla="*/ 670 h 774"/>
              <a:gd name="T12" fmla="*/ 479 w 934"/>
              <a:gd name="T13" fmla="*/ 761 h 774"/>
              <a:gd name="T14" fmla="*/ 466 w 934"/>
              <a:gd name="T15" fmla="*/ 323 h 774"/>
              <a:gd name="T16" fmla="*/ 466 w 934"/>
              <a:gd name="T17" fmla="*/ 657 h 774"/>
              <a:gd name="T18" fmla="*/ 560 w 934"/>
              <a:gd name="T19" fmla="*/ 354 h 774"/>
              <a:gd name="T20" fmla="*/ 467 w 934"/>
              <a:gd name="T21" fmla="*/ 68 h 774"/>
              <a:gd name="T22" fmla="*/ 373 w 934"/>
              <a:gd name="T23" fmla="*/ 354 h 774"/>
              <a:gd name="T24" fmla="*/ 466 w 934"/>
              <a:gd name="T25" fmla="*/ 67 h 774"/>
              <a:gd name="T26" fmla="*/ 466 w 934"/>
              <a:gd name="T27" fmla="*/ 0 h 774"/>
              <a:gd name="T28" fmla="*/ 466 w 934"/>
              <a:gd name="T29" fmla="*/ 67 h 774"/>
              <a:gd name="T30" fmla="*/ 746 w 934"/>
              <a:gd name="T31" fmla="*/ 356 h 774"/>
              <a:gd name="T32" fmla="*/ 934 w 934"/>
              <a:gd name="T33" fmla="*/ 353 h 774"/>
              <a:gd name="T34" fmla="*/ 560 w 934"/>
              <a:gd name="T35" fmla="*/ 356 h 774"/>
              <a:gd name="T36" fmla="*/ 746 w 934"/>
              <a:gd name="T37" fmla="*/ 356 h 774"/>
              <a:gd name="T38" fmla="*/ 374 w 934"/>
              <a:gd name="T39" fmla="*/ 356 h 774"/>
              <a:gd name="T40" fmla="*/ 560 w 934"/>
              <a:gd name="T41" fmla="*/ 356 h 774"/>
              <a:gd name="T42" fmla="*/ 0 w 934"/>
              <a:gd name="T43" fmla="*/ 356 h 774"/>
              <a:gd name="T44" fmla="*/ 186 w 934"/>
              <a:gd name="T45" fmla="*/ 356 h 774"/>
              <a:gd name="T46" fmla="*/ 466 w 934"/>
              <a:gd name="T47" fmla="*/ 67 h 774"/>
              <a:gd name="T48" fmla="*/ 187 w 934"/>
              <a:gd name="T49" fmla="*/ 356 h 774"/>
              <a:gd name="T50" fmla="*/ 373 w 934"/>
              <a:gd name="T51" fmla="*/ 356 h 774"/>
              <a:gd name="T52" fmla="*/ 0 w 934"/>
              <a:gd name="T53" fmla="*/ 356 h 774"/>
              <a:gd name="T54" fmla="*/ 468 w 934"/>
              <a:gd name="T55" fmla="*/ 68 h 774"/>
              <a:gd name="T56" fmla="*/ 934 w 934"/>
              <a:gd name="T57" fmla="*/ 35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4" h="774">
                <a:moveTo>
                  <a:pt x="479" y="761"/>
                </a:moveTo>
                <a:cubicBezTo>
                  <a:pt x="479" y="768"/>
                  <a:pt x="473" y="774"/>
                  <a:pt x="466" y="774"/>
                </a:cubicBezTo>
                <a:cubicBezTo>
                  <a:pt x="458" y="774"/>
                  <a:pt x="453" y="768"/>
                  <a:pt x="453" y="761"/>
                </a:cubicBezTo>
                <a:cubicBezTo>
                  <a:pt x="453" y="670"/>
                  <a:pt x="453" y="670"/>
                  <a:pt x="453" y="670"/>
                </a:cubicBezTo>
                <a:cubicBezTo>
                  <a:pt x="453" y="663"/>
                  <a:pt x="458" y="657"/>
                  <a:pt x="466" y="657"/>
                </a:cubicBezTo>
                <a:cubicBezTo>
                  <a:pt x="473" y="657"/>
                  <a:pt x="479" y="663"/>
                  <a:pt x="479" y="670"/>
                </a:cubicBezTo>
                <a:lnTo>
                  <a:pt x="479" y="761"/>
                </a:lnTo>
                <a:close/>
                <a:moveTo>
                  <a:pt x="466" y="323"/>
                </a:moveTo>
                <a:cubicBezTo>
                  <a:pt x="466" y="657"/>
                  <a:pt x="466" y="657"/>
                  <a:pt x="466" y="657"/>
                </a:cubicBezTo>
                <a:moveTo>
                  <a:pt x="560" y="354"/>
                </a:moveTo>
                <a:cubicBezTo>
                  <a:pt x="560" y="354"/>
                  <a:pt x="565" y="203"/>
                  <a:pt x="467" y="68"/>
                </a:cubicBezTo>
                <a:moveTo>
                  <a:pt x="373" y="354"/>
                </a:moveTo>
                <a:cubicBezTo>
                  <a:pt x="373" y="354"/>
                  <a:pt x="390" y="136"/>
                  <a:pt x="466" y="67"/>
                </a:cubicBezTo>
                <a:moveTo>
                  <a:pt x="466" y="0"/>
                </a:moveTo>
                <a:cubicBezTo>
                  <a:pt x="466" y="67"/>
                  <a:pt x="466" y="67"/>
                  <a:pt x="466" y="67"/>
                </a:cubicBezTo>
                <a:cubicBezTo>
                  <a:pt x="466" y="67"/>
                  <a:pt x="677" y="125"/>
                  <a:pt x="746" y="356"/>
                </a:cubicBezTo>
                <a:cubicBezTo>
                  <a:pt x="746" y="356"/>
                  <a:pt x="833" y="279"/>
                  <a:pt x="934" y="353"/>
                </a:cubicBezTo>
                <a:moveTo>
                  <a:pt x="560" y="356"/>
                </a:moveTo>
                <a:cubicBezTo>
                  <a:pt x="560" y="356"/>
                  <a:pt x="644" y="282"/>
                  <a:pt x="746" y="356"/>
                </a:cubicBezTo>
                <a:moveTo>
                  <a:pt x="374" y="356"/>
                </a:moveTo>
                <a:cubicBezTo>
                  <a:pt x="374" y="356"/>
                  <a:pt x="459" y="282"/>
                  <a:pt x="560" y="356"/>
                </a:cubicBezTo>
                <a:moveTo>
                  <a:pt x="0" y="356"/>
                </a:moveTo>
                <a:cubicBezTo>
                  <a:pt x="0" y="356"/>
                  <a:pt x="84" y="282"/>
                  <a:pt x="186" y="356"/>
                </a:cubicBezTo>
                <a:cubicBezTo>
                  <a:pt x="186" y="356"/>
                  <a:pt x="257" y="129"/>
                  <a:pt x="466" y="67"/>
                </a:cubicBezTo>
                <a:moveTo>
                  <a:pt x="187" y="356"/>
                </a:moveTo>
                <a:cubicBezTo>
                  <a:pt x="187" y="356"/>
                  <a:pt x="272" y="282"/>
                  <a:pt x="373" y="356"/>
                </a:cubicBezTo>
                <a:moveTo>
                  <a:pt x="0" y="356"/>
                </a:moveTo>
                <a:cubicBezTo>
                  <a:pt x="76" y="187"/>
                  <a:pt x="257" y="68"/>
                  <a:pt x="468" y="68"/>
                </a:cubicBezTo>
                <a:cubicBezTo>
                  <a:pt x="677" y="68"/>
                  <a:pt x="857" y="186"/>
                  <a:pt x="934" y="353"/>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463650847"/>
              </p:ext>
            </p:extLst>
          </p:nvPr>
        </p:nvGraphicFramePr>
        <p:xfrm>
          <a:off x="457201" y="3803898"/>
          <a:ext cx="2468880" cy="2016224"/>
        </p:xfrm>
        <a:graphic>
          <a:graphicData uri="http://schemas.openxmlformats.org/drawingml/2006/table">
            <a:tbl>
              <a:tblPr firstRow="1" bandRow="1">
                <a:tableStyleId>{AD6719FE-7D3F-48C5-806B-1D009DA3A5D1}</a:tableStyleId>
              </a:tblPr>
              <a:tblGrid>
                <a:gridCol w="2468880">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en-US" sz="1100" b="0" kern="1200" dirty="0">
                          <a:solidFill>
                            <a:schemeClr val="dk1"/>
                          </a:solidFill>
                          <a:latin typeface="+mn-lt"/>
                          <a:ea typeface="+mn-ea"/>
                          <a:cs typeface="+mn-cs"/>
                        </a:rPr>
                        <a:t>1943 – 1954</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32">
                <a:tc>
                  <a:txBody>
                    <a:bodyPr/>
                    <a:lstStyle/>
                    <a:p>
                      <a:pPr algn="ctr"/>
                      <a:r>
                        <a:rPr lang="en-US" dirty="0"/>
                        <a:t>1955</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32">
                <a:tc>
                  <a:txBody>
                    <a:bodyPr/>
                    <a:lstStyle/>
                    <a:p>
                      <a:pPr algn="ctr"/>
                      <a:r>
                        <a:rPr lang="en-US" dirty="0"/>
                        <a:t>1956</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32">
                <a:tc>
                  <a:txBody>
                    <a:bodyPr/>
                    <a:lstStyle/>
                    <a:p>
                      <a:pPr algn="ctr"/>
                      <a:r>
                        <a:rPr lang="en-US" dirty="0"/>
                        <a:t>1957</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32">
                <a:tc>
                  <a:txBody>
                    <a:bodyPr/>
                    <a:lstStyle/>
                    <a:p>
                      <a:pPr algn="ctr"/>
                      <a:r>
                        <a:rPr lang="en-US" dirty="0"/>
                        <a:t>1958</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32">
                <a:tc>
                  <a:txBody>
                    <a:bodyPr/>
                    <a:lstStyle/>
                    <a:p>
                      <a:pPr algn="ctr"/>
                      <a:r>
                        <a:rPr lang="en-US" dirty="0"/>
                        <a:t>1959</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8032">
                <a:tc>
                  <a:txBody>
                    <a:bodyPr/>
                    <a:lstStyle/>
                    <a:p>
                      <a:pPr algn="ctr"/>
                      <a:r>
                        <a:rPr lang="en-US" dirty="0"/>
                        <a:t>1960 or</a:t>
                      </a:r>
                      <a:r>
                        <a:rPr lang="en-US" baseline="0" dirty="0"/>
                        <a:t> later</a:t>
                      </a:r>
                      <a:endParaRPr lang="en-US" dirty="0"/>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79" name="Table 78"/>
          <p:cNvGraphicFramePr>
            <a:graphicFrameLocks noGrp="1"/>
          </p:cNvGraphicFramePr>
          <p:nvPr>
            <p:extLst>
              <p:ext uri="{D42A27DB-BD31-4B8C-83A1-F6EECF244321}">
                <p14:modId xmlns:p14="http://schemas.microsoft.com/office/powerpoint/2010/main" val="4029968312"/>
              </p:ext>
            </p:extLst>
          </p:nvPr>
        </p:nvGraphicFramePr>
        <p:xfrm>
          <a:off x="3332987" y="3803898"/>
          <a:ext cx="2468880" cy="2016224"/>
        </p:xfrm>
        <a:graphic>
          <a:graphicData uri="http://schemas.openxmlformats.org/drawingml/2006/table">
            <a:tbl>
              <a:tblPr firstRow="1" bandRow="1">
                <a:tableStyleId>{AD6719FE-7D3F-48C5-806B-1D009DA3A5D1}</a:tableStyleId>
              </a:tblPr>
              <a:tblGrid>
                <a:gridCol w="2468880">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en-US" sz="1100" b="0" kern="1200" dirty="0">
                          <a:solidFill>
                            <a:schemeClr val="dk1"/>
                          </a:solidFill>
                          <a:latin typeface="+mn-lt"/>
                          <a:ea typeface="+mn-ea"/>
                          <a:cs typeface="+mn-cs"/>
                        </a:rPr>
                        <a:t>66</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32">
                <a:tc>
                  <a:txBody>
                    <a:bodyPr/>
                    <a:lstStyle/>
                    <a:p>
                      <a:pPr algn="ctr"/>
                      <a:r>
                        <a:rPr lang="en-US" dirty="0"/>
                        <a:t>66 and 2 months</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32">
                <a:tc>
                  <a:txBody>
                    <a:bodyPr/>
                    <a:lstStyle/>
                    <a:p>
                      <a:pPr algn="ctr"/>
                      <a:r>
                        <a:rPr lang="en-US" dirty="0"/>
                        <a:t>66 and 4 months</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32">
                <a:tc>
                  <a:txBody>
                    <a:bodyPr/>
                    <a:lstStyle/>
                    <a:p>
                      <a:pPr algn="ctr"/>
                      <a:r>
                        <a:rPr lang="en-US" dirty="0"/>
                        <a:t>66 and 6 months</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32">
                <a:tc>
                  <a:txBody>
                    <a:bodyPr/>
                    <a:lstStyle/>
                    <a:p>
                      <a:pPr algn="ctr"/>
                      <a:r>
                        <a:rPr lang="en-US" dirty="0"/>
                        <a:t>66 and 8 months</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32">
                <a:tc>
                  <a:txBody>
                    <a:bodyPr/>
                    <a:lstStyle/>
                    <a:p>
                      <a:pPr algn="ctr"/>
                      <a:r>
                        <a:rPr lang="en-US" dirty="0"/>
                        <a:t>66 and 10 months</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8032">
                <a:tc>
                  <a:txBody>
                    <a:bodyPr/>
                    <a:lstStyle/>
                    <a:p>
                      <a:pPr algn="ctr"/>
                      <a:r>
                        <a:rPr lang="en-US" dirty="0"/>
                        <a:t>67</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80" name="Table 79"/>
          <p:cNvGraphicFramePr>
            <a:graphicFrameLocks noGrp="1"/>
          </p:cNvGraphicFramePr>
          <p:nvPr>
            <p:extLst>
              <p:ext uri="{D42A27DB-BD31-4B8C-83A1-F6EECF244321}">
                <p14:modId xmlns:p14="http://schemas.microsoft.com/office/powerpoint/2010/main" val="4093244412"/>
              </p:ext>
            </p:extLst>
          </p:nvPr>
        </p:nvGraphicFramePr>
        <p:xfrm>
          <a:off x="6208773" y="3803898"/>
          <a:ext cx="2468880" cy="2016224"/>
        </p:xfrm>
        <a:graphic>
          <a:graphicData uri="http://schemas.openxmlformats.org/drawingml/2006/table">
            <a:tbl>
              <a:tblPr firstRow="1" bandRow="1">
                <a:tableStyleId>{AD6719FE-7D3F-48C5-806B-1D009DA3A5D1}</a:tableStyleId>
              </a:tblPr>
              <a:tblGrid>
                <a:gridCol w="2468880">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en-US" sz="1100" b="0" kern="1200" dirty="0">
                          <a:solidFill>
                            <a:schemeClr val="dk1"/>
                          </a:solidFill>
                          <a:latin typeface="+mn-lt"/>
                          <a:ea typeface="+mn-ea"/>
                          <a:cs typeface="+mn-cs"/>
                        </a:rPr>
                        <a:t>25.00%</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32">
                <a:tc>
                  <a:txBody>
                    <a:bodyPr/>
                    <a:lstStyle/>
                    <a:p>
                      <a:pPr marL="0" algn="ctr" defTabSz="914400" rtl="0" eaLnBrk="1" latinLnBrk="0" hangingPunct="1"/>
                      <a:r>
                        <a:rPr lang="en-US" sz="1100" b="0" kern="1200" dirty="0">
                          <a:solidFill>
                            <a:schemeClr val="dk1"/>
                          </a:solidFill>
                          <a:latin typeface="+mn-lt"/>
                          <a:ea typeface="+mn-ea"/>
                          <a:cs typeface="+mn-cs"/>
                        </a:rPr>
                        <a:t>25.83%</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32">
                <a:tc>
                  <a:txBody>
                    <a:bodyPr/>
                    <a:lstStyle/>
                    <a:p>
                      <a:pPr marL="0" algn="ctr" defTabSz="914400" rtl="0" eaLnBrk="1" latinLnBrk="0" hangingPunct="1"/>
                      <a:r>
                        <a:rPr lang="en-US" sz="1100" b="0" kern="1200" dirty="0">
                          <a:solidFill>
                            <a:schemeClr val="dk1"/>
                          </a:solidFill>
                          <a:latin typeface="+mn-lt"/>
                          <a:ea typeface="+mn-ea"/>
                          <a:cs typeface="+mn-cs"/>
                        </a:rPr>
                        <a:t>26.67%</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32">
                <a:tc>
                  <a:txBody>
                    <a:bodyPr/>
                    <a:lstStyle/>
                    <a:p>
                      <a:pPr marL="0" algn="ctr" defTabSz="914400" rtl="0" eaLnBrk="1" latinLnBrk="0" hangingPunct="1"/>
                      <a:r>
                        <a:rPr lang="en-US" sz="1100" b="0" kern="1200" dirty="0">
                          <a:solidFill>
                            <a:schemeClr val="dk1"/>
                          </a:solidFill>
                          <a:latin typeface="+mn-lt"/>
                          <a:ea typeface="+mn-ea"/>
                          <a:cs typeface="+mn-cs"/>
                        </a:rPr>
                        <a:t>27.50%</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32">
                <a:tc>
                  <a:txBody>
                    <a:bodyPr/>
                    <a:lstStyle/>
                    <a:p>
                      <a:pPr marL="0" algn="ctr" defTabSz="914400" rtl="0" eaLnBrk="1" latinLnBrk="0" hangingPunct="1"/>
                      <a:r>
                        <a:rPr lang="en-US" sz="1100" b="0" kern="1200" dirty="0">
                          <a:solidFill>
                            <a:schemeClr val="dk1"/>
                          </a:solidFill>
                          <a:latin typeface="+mn-lt"/>
                          <a:ea typeface="+mn-ea"/>
                          <a:cs typeface="+mn-cs"/>
                        </a:rPr>
                        <a:t>28.33%</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32">
                <a:tc>
                  <a:txBody>
                    <a:bodyPr/>
                    <a:lstStyle/>
                    <a:p>
                      <a:pPr marL="0" algn="ctr" defTabSz="914400" rtl="0" eaLnBrk="1" latinLnBrk="0" hangingPunct="1"/>
                      <a:r>
                        <a:rPr lang="en-US" sz="1100" b="0" kern="1200" dirty="0">
                          <a:solidFill>
                            <a:schemeClr val="dk1"/>
                          </a:solidFill>
                          <a:latin typeface="+mn-lt"/>
                          <a:ea typeface="+mn-ea"/>
                          <a:cs typeface="+mn-cs"/>
                        </a:rPr>
                        <a:t>29.17%</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8032">
                <a:tc>
                  <a:txBody>
                    <a:bodyPr/>
                    <a:lstStyle/>
                    <a:p>
                      <a:pPr marL="0" algn="ctr" defTabSz="914400" rtl="0" eaLnBrk="1" latinLnBrk="0" hangingPunct="1"/>
                      <a:r>
                        <a:rPr lang="en-US" sz="1100" b="0" kern="1200" dirty="0">
                          <a:solidFill>
                            <a:schemeClr val="dk1"/>
                          </a:solidFill>
                          <a:latin typeface="+mn-lt"/>
                          <a:ea typeface="+mn-ea"/>
                          <a:cs typeface="+mn-cs"/>
                        </a:rPr>
                        <a:t>30.00%</a:t>
                      </a: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cxnSp>
        <p:nvCxnSpPr>
          <p:cNvPr id="31" name="Straight Connector 30"/>
          <p:cNvCxnSpPr/>
          <p:nvPr/>
        </p:nvCxnSpPr>
        <p:spPr>
          <a:xfrm flipV="1">
            <a:off x="3129534" y="2523058"/>
            <a:ext cx="0" cy="3363392"/>
          </a:xfrm>
          <a:prstGeom prst="line">
            <a:avLst/>
          </a:prstGeom>
          <a:noFill/>
          <a:ln w="6350">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a:xfrm flipV="1">
            <a:off x="6005320" y="2523058"/>
            <a:ext cx="0" cy="3363392"/>
          </a:xfrm>
          <a:prstGeom prst="line">
            <a:avLst/>
          </a:prstGeom>
          <a:noFill/>
          <a:ln w="6350">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457201" y="3505284"/>
            <a:ext cx="2468880" cy="236988"/>
          </a:xfrm>
          <a:prstGeom prst="rect">
            <a:avLst/>
          </a:prstGeom>
          <a:noFill/>
        </p:spPr>
        <p:txBody>
          <a:bodyPr wrap="square" lIns="0" tIns="0" rIns="0" bIns="0" rtlCol="0">
            <a:spAutoFit/>
          </a:bodyPr>
          <a:lstStyle/>
          <a:p>
            <a:pPr>
              <a:lnSpc>
                <a:spcPct val="110000"/>
              </a:lnSpc>
              <a:spcBef>
                <a:spcPts val="600"/>
              </a:spcBef>
            </a:pPr>
            <a:r>
              <a:rPr lang="en-GB" sz="1400" b="1" dirty="0">
                <a:solidFill>
                  <a:srgbClr val="00A1E2"/>
                </a:solidFill>
              </a:rPr>
              <a:t>YEAR OF BIRTH</a:t>
            </a:r>
            <a:endParaRPr lang="en-GB" sz="1400" dirty="0">
              <a:solidFill>
                <a:srgbClr val="000000"/>
              </a:solidFill>
            </a:endParaRPr>
          </a:p>
        </p:txBody>
      </p:sp>
      <p:sp>
        <p:nvSpPr>
          <p:cNvPr id="34" name="TextBox 33"/>
          <p:cNvSpPr txBox="1"/>
          <p:nvPr/>
        </p:nvSpPr>
        <p:spPr>
          <a:xfrm>
            <a:off x="3332987" y="3286698"/>
            <a:ext cx="2468880" cy="455574"/>
          </a:xfrm>
          <a:prstGeom prst="rect">
            <a:avLst/>
          </a:prstGeom>
          <a:noFill/>
        </p:spPr>
        <p:txBody>
          <a:bodyPr wrap="square" lIns="0" tIns="0" rIns="0" bIns="0" rtlCol="0">
            <a:spAutoFit/>
          </a:bodyPr>
          <a:lstStyle/>
          <a:p>
            <a:pPr>
              <a:lnSpc>
                <a:spcPct val="110000"/>
              </a:lnSpc>
              <a:spcBef>
                <a:spcPts val="600"/>
              </a:spcBef>
            </a:pPr>
            <a:r>
              <a:rPr lang="en-GB" sz="1400" b="1" dirty="0">
                <a:solidFill>
                  <a:srgbClr val="00A1E2"/>
                </a:solidFill>
              </a:rPr>
              <a:t>NORMAL</a:t>
            </a:r>
            <a:br>
              <a:rPr lang="en-GB" sz="1400" b="1" dirty="0">
                <a:solidFill>
                  <a:srgbClr val="00A1E2"/>
                </a:solidFill>
              </a:rPr>
            </a:br>
            <a:r>
              <a:rPr lang="en-GB" sz="1400" b="1" dirty="0">
                <a:solidFill>
                  <a:srgbClr val="00A1E2"/>
                </a:solidFill>
              </a:rPr>
              <a:t>RETIREMENT AGE</a:t>
            </a:r>
            <a:endParaRPr lang="en-GB" sz="1400" dirty="0">
              <a:solidFill>
                <a:srgbClr val="000000"/>
              </a:solidFill>
            </a:endParaRPr>
          </a:p>
        </p:txBody>
      </p:sp>
      <p:sp>
        <p:nvSpPr>
          <p:cNvPr id="35" name="TextBox 34"/>
          <p:cNvSpPr txBox="1"/>
          <p:nvPr/>
        </p:nvSpPr>
        <p:spPr>
          <a:xfrm>
            <a:off x="6208773" y="3286698"/>
            <a:ext cx="2468880" cy="473976"/>
          </a:xfrm>
          <a:prstGeom prst="rect">
            <a:avLst/>
          </a:prstGeom>
          <a:noFill/>
        </p:spPr>
        <p:txBody>
          <a:bodyPr wrap="square" lIns="0" tIns="0" rIns="0" bIns="0" rtlCol="0">
            <a:spAutoFit/>
          </a:bodyPr>
          <a:lstStyle/>
          <a:p>
            <a:pPr>
              <a:lnSpc>
                <a:spcPct val="110000"/>
              </a:lnSpc>
              <a:spcBef>
                <a:spcPts val="600"/>
              </a:spcBef>
            </a:pPr>
            <a:r>
              <a:rPr lang="en-GB" sz="1400" b="1" dirty="0">
                <a:solidFill>
                  <a:srgbClr val="00A1E2"/>
                </a:solidFill>
              </a:rPr>
              <a:t>AT AGE 62 RETIREMENT BENEFIT IS REDUCED BY</a:t>
            </a:r>
            <a:endParaRPr lang="en-GB" sz="1400" dirty="0">
              <a:solidFill>
                <a:srgbClr val="000000"/>
              </a:solidFill>
            </a:endParaRPr>
          </a:p>
        </p:txBody>
      </p:sp>
      <p:sp>
        <p:nvSpPr>
          <p:cNvPr id="36" name="Text Placeholder FN"/>
          <p:cNvSpPr txBox="1">
            <a:spLocks/>
          </p:cNvSpPr>
          <p:nvPr/>
        </p:nvSpPr>
        <p:spPr>
          <a:xfrm>
            <a:off x="457200" y="6201308"/>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US" sz="800" b="0" dirty="0">
                <a:solidFill>
                  <a:schemeClr val="tx1"/>
                </a:solidFill>
                <a:hlinkClick r:id="rId3"/>
              </a:rPr>
              <a:t>http://www.socialsecurity.gov/retire2/agereduction.htm</a:t>
            </a:r>
            <a:r>
              <a:rPr lang="en-US" sz="800" b="0" dirty="0">
                <a:solidFill>
                  <a:schemeClr val="tx1"/>
                </a:solidFill>
              </a:rPr>
              <a:t> (2018).</a:t>
            </a:r>
          </a:p>
        </p:txBody>
      </p:sp>
    </p:spTree>
    <p:extLst>
      <p:ext uri="{BB962C8B-B14F-4D97-AF65-F5344CB8AC3E}">
        <p14:creationId xmlns:p14="http://schemas.microsoft.com/office/powerpoint/2010/main" val="225172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When to take Social Security</a:t>
            </a:r>
          </a:p>
        </p:txBody>
      </p:sp>
      <p:sp>
        <p:nvSpPr>
          <p:cNvPr id="3" name="TextBox 2"/>
          <p:cNvSpPr txBox="1"/>
          <p:nvPr/>
        </p:nvSpPr>
        <p:spPr>
          <a:xfrm>
            <a:off x="771184" y="6317992"/>
            <a:ext cx="1744067" cy="153888"/>
          </a:xfrm>
          <a:prstGeom prst="rect">
            <a:avLst/>
          </a:prstGeom>
          <a:noFill/>
        </p:spPr>
        <p:txBody>
          <a:bodyPr wrap="none" lIns="0" tIns="0" rIns="0" bIns="0" rtlCol="0">
            <a:spAutoFit/>
          </a:bodyPr>
          <a:lstStyle/>
          <a:p>
            <a:r>
              <a:rPr lang="en-US" sz="1000" dirty="0"/>
              <a:t>AARP Bulletin November 2018</a:t>
            </a:r>
          </a:p>
        </p:txBody>
      </p:sp>
      <p:grpSp>
        <p:nvGrpSpPr>
          <p:cNvPr id="2054" name="Group 2053">
            <a:extLst>
              <a:ext uri="{FF2B5EF4-FFF2-40B4-BE49-F238E27FC236}">
                <a16:creationId xmlns:a16="http://schemas.microsoft.com/office/drawing/2014/main" id="{E139F54E-65E8-4124-A488-A39209DED3EA}"/>
              </a:ext>
            </a:extLst>
          </p:cNvPr>
          <p:cNvGrpSpPr/>
          <p:nvPr/>
        </p:nvGrpSpPr>
        <p:grpSpPr>
          <a:xfrm>
            <a:off x="457200" y="1411550"/>
            <a:ext cx="8220456" cy="4000434"/>
            <a:chOff x="457200" y="1411550"/>
            <a:chExt cx="8220456" cy="4000434"/>
          </a:xfrm>
        </p:grpSpPr>
        <p:sp>
          <p:nvSpPr>
            <p:cNvPr id="4" name="TextBox 3">
              <a:extLst>
                <a:ext uri="{FF2B5EF4-FFF2-40B4-BE49-F238E27FC236}">
                  <a16:creationId xmlns:a16="http://schemas.microsoft.com/office/drawing/2014/main" id="{9E1E48A2-905A-4072-A279-97748E745B3A}"/>
                </a:ext>
              </a:extLst>
            </p:cNvPr>
            <p:cNvSpPr txBox="1"/>
            <p:nvPr/>
          </p:nvSpPr>
          <p:spPr>
            <a:xfrm>
              <a:off x="457200" y="1411550"/>
              <a:ext cx="2472431" cy="2769989"/>
            </a:xfrm>
            <a:prstGeom prst="rect">
              <a:avLst/>
            </a:prstGeom>
            <a:noFill/>
          </p:spPr>
          <p:txBody>
            <a:bodyPr wrap="square" lIns="0" tIns="0" rIns="0" bIns="0" rtlCol="0">
              <a:spAutoFit/>
            </a:bodyPr>
            <a:lstStyle/>
            <a:p>
              <a:r>
                <a:rPr lang="en-US" sz="1200" dirty="0"/>
                <a:t>It Pays to Wait</a:t>
              </a:r>
            </a:p>
            <a:p>
              <a:endParaRPr lang="en-US" sz="1200" dirty="0"/>
            </a:p>
            <a:p>
              <a:r>
                <a:rPr lang="en-US" sz="1200" dirty="0"/>
                <a:t>When should you start claiming Social Security retirement benefits? The math is clear: Wait until age 70 if you can. That will maximized monthly and lifetime benefits, assuming you live to be the average life expectancy for people your age. </a:t>
              </a:r>
            </a:p>
            <a:p>
              <a:endParaRPr lang="en-US" sz="1200" dirty="0"/>
            </a:p>
            <a:p>
              <a:r>
                <a:rPr lang="en-US" sz="1200" dirty="0"/>
                <a:t>Here is how the first-year monthly payment would differ based on the age you start receiving benefits. Data assumes full retirement at age 67 (Those born 1960 or later).</a:t>
              </a:r>
            </a:p>
          </p:txBody>
        </p:sp>
        <p:sp>
          <p:nvSpPr>
            <p:cNvPr id="9" name="TextBox 8">
              <a:extLst>
                <a:ext uri="{FF2B5EF4-FFF2-40B4-BE49-F238E27FC236}">
                  <a16:creationId xmlns:a16="http://schemas.microsoft.com/office/drawing/2014/main" id="{A0466622-DBF2-41E2-B685-7CCDA8BCA64A}"/>
                </a:ext>
              </a:extLst>
            </p:cNvPr>
            <p:cNvSpPr txBox="1"/>
            <p:nvPr/>
          </p:nvSpPr>
          <p:spPr>
            <a:xfrm>
              <a:off x="5952211" y="1562469"/>
              <a:ext cx="2725445" cy="3323987"/>
            </a:xfrm>
            <a:prstGeom prst="rect">
              <a:avLst/>
            </a:prstGeom>
            <a:noFill/>
          </p:spPr>
          <p:txBody>
            <a:bodyPr wrap="square" lIns="0" tIns="0" rIns="0" bIns="0" rtlCol="0">
              <a:spAutoFit/>
            </a:bodyPr>
            <a:lstStyle/>
            <a:p>
              <a:r>
                <a:rPr lang="en-US" sz="1200" dirty="0"/>
                <a:t>62 1342/67% of full benefit</a:t>
              </a:r>
            </a:p>
            <a:p>
              <a:endParaRPr lang="en-US" sz="1200" dirty="0"/>
            </a:p>
            <a:p>
              <a:r>
                <a:rPr lang="en-US" sz="1200" dirty="0"/>
                <a:t>63 1500/75% of full benefit</a:t>
              </a:r>
            </a:p>
            <a:p>
              <a:endParaRPr lang="en-US" sz="1200" dirty="0"/>
            </a:p>
            <a:p>
              <a:pPr marL="228600" indent="-228600">
                <a:buAutoNum type="arabicPlain" startAt="64"/>
              </a:pPr>
              <a:r>
                <a:rPr lang="en-US" sz="1200" dirty="0"/>
                <a:t>$1,600/80% of full benefit</a:t>
              </a:r>
            </a:p>
            <a:p>
              <a:pPr marL="228600" indent="-228600">
                <a:buAutoNum type="arabicPlain" startAt="64"/>
              </a:pPr>
              <a:endParaRPr lang="en-US" sz="1200" dirty="0"/>
            </a:p>
            <a:p>
              <a:r>
                <a:rPr lang="en-US" sz="1200" dirty="0"/>
                <a:t>65 $1,734/86.7 of full benefit</a:t>
              </a:r>
            </a:p>
            <a:p>
              <a:endParaRPr lang="en-US" sz="1200" dirty="0"/>
            </a:p>
            <a:p>
              <a:r>
                <a:rPr lang="en-US" sz="1200" dirty="0"/>
                <a:t>66 $1,866/93.3% of full benefit</a:t>
              </a:r>
            </a:p>
            <a:p>
              <a:endParaRPr lang="en-US" sz="1200" dirty="0"/>
            </a:p>
            <a:p>
              <a:r>
                <a:rPr lang="en-US" sz="1200" dirty="0"/>
                <a:t>67 $2,000/100% of full benefit</a:t>
              </a:r>
            </a:p>
            <a:p>
              <a:endParaRPr lang="en-US" sz="1200" dirty="0"/>
            </a:p>
            <a:p>
              <a:r>
                <a:rPr lang="en-US" sz="1200" dirty="0"/>
                <a:t>68 $2,160/108% of full benefit</a:t>
              </a:r>
            </a:p>
            <a:p>
              <a:endParaRPr lang="en-US" sz="1200" dirty="0"/>
            </a:p>
            <a:p>
              <a:r>
                <a:rPr lang="en-US" sz="1200" dirty="0"/>
                <a:t>69 $2,320/116% of full benefit</a:t>
              </a:r>
            </a:p>
            <a:p>
              <a:endParaRPr lang="en-US" sz="1200" dirty="0"/>
            </a:p>
            <a:p>
              <a:r>
                <a:rPr lang="en-US" sz="1200" dirty="0"/>
                <a:t>70 $2,480/124% of full benefit</a:t>
              </a:r>
            </a:p>
            <a:p>
              <a:endParaRPr lang="en-US" sz="1200" dirty="0"/>
            </a:p>
          </p:txBody>
        </p:sp>
        <p:grpSp>
          <p:nvGrpSpPr>
            <p:cNvPr id="2053" name="Group 2052">
              <a:extLst>
                <a:ext uri="{FF2B5EF4-FFF2-40B4-BE49-F238E27FC236}">
                  <a16:creationId xmlns:a16="http://schemas.microsoft.com/office/drawing/2014/main" id="{C9B6FEC8-2B9C-44DD-A018-880D124806BA}"/>
                </a:ext>
              </a:extLst>
            </p:cNvPr>
            <p:cNvGrpSpPr/>
            <p:nvPr/>
          </p:nvGrpSpPr>
          <p:grpSpPr>
            <a:xfrm>
              <a:off x="2951828" y="4779272"/>
              <a:ext cx="2826055" cy="632712"/>
              <a:chOff x="2951828" y="4779272"/>
              <a:chExt cx="2826055" cy="632712"/>
            </a:xfrm>
          </p:grpSpPr>
          <p:cxnSp>
            <p:nvCxnSpPr>
              <p:cNvPr id="11" name="Straight Connector 10">
                <a:extLst>
                  <a:ext uri="{FF2B5EF4-FFF2-40B4-BE49-F238E27FC236}">
                    <a16:creationId xmlns:a16="http://schemas.microsoft.com/office/drawing/2014/main" id="{A9929705-7FC8-4091-B940-8EFD81FC2E26}"/>
                  </a:ext>
                </a:extLst>
              </p:cNvPr>
              <p:cNvCxnSpPr>
                <a:cxnSpLocks/>
              </p:cNvCxnSpPr>
              <p:nvPr/>
            </p:nvCxnSpPr>
            <p:spPr>
              <a:xfrm>
                <a:off x="3191790" y="4789628"/>
                <a:ext cx="2347876"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9711E7-2813-4ABB-BFDD-9ED828DC7D16}"/>
                  </a:ext>
                </a:extLst>
              </p:cNvPr>
              <p:cNvCxnSpPr>
                <a:cxnSpLocks/>
              </p:cNvCxnSpPr>
              <p:nvPr/>
            </p:nvCxnSpPr>
            <p:spPr>
              <a:xfrm>
                <a:off x="3204839" y="4807384"/>
                <a:ext cx="0" cy="328474"/>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35CE51-9E6F-4121-A0F9-A537C04880C3}"/>
                  </a:ext>
                </a:extLst>
              </p:cNvPr>
              <p:cNvCxnSpPr>
                <a:cxnSpLocks/>
              </p:cNvCxnSpPr>
              <p:nvPr/>
            </p:nvCxnSpPr>
            <p:spPr>
              <a:xfrm>
                <a:off x="4365728" y="4807384"/>
                <a:ext cx="0" cy="328474"/>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FD30CA-5754-419A-B3BD-82096DD96BDA}"/>
                  </a:ext>
                </a:extLst>
              </p:cNvPr>
              <p:cNvCxnSpPr>
                <a:cxnSpLocks/>
              </p:cNvCxnSpPr>
              <p:nvPr/>
            </p:nvCxnSpPr>
            <p:spPr>
              <a:xfrm>
                <a:off x="5539666" y="4779272"/>
                <a:ext cx="0" cy="328474"/>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627E95C-1024-4359-8F80-0286DEBCC860}"/>
                  </a:ext>
                </a:extLst>
              </p:cNvPr>
              <p:cNvSpPr txBox="1"/>
              <p:nvPr/>
            </p:nvSpPr>
            <p:spPr>
              <a:xfrm>
                <a:off x="4154750" y="5215343"/>
                <a:ext cx="630314" cy="184666"/>
              </a:xfrm>
              <a:prstGeom prst="rect">
                <a:avLst/>
              </a:prstGeom>
              <a:noFill/>
            </p:spPr>
            <p:txBody>
              <a:bodyPr wrap="square" lIns="0" tIns="0" rIns="0" bIns="0" rtlCol="0">
                <a:spAutoFit/>
              </a:bodyPr>
              <a:lstStyle/>
              <a:p>
                <a:r>
                  <a:rPr lang="en-US" sz="1200" dirty="0"/>
                  <a:t>$2,000</a:t>
                </a:r>
              </a:p>
            </p:txBody>
          </p:sp>
          <p:sp>
            <p:nvSpPr>
              <p:cNvPr id="18" name="TextBox 17">
                <a:extLst>
                  <a:ext uri="{FF2B5EF4-FFF2-40B4-BE49-F238E27FC236}">
                    <a16:creationId xmlns:a16="http://schemas.microsoft.com/office/drawing/2014/main" id="{D5B6FE7D-612F-4B8E-A034-A1DB3914B405}"/>
                  </a:ext>
                </a:extLst>
              </p:cNvPr>
              <p:cNvSpPr txBox="1"/>
              <p:nvPr/>
            </p:nvSpPr>
            <p:spPr>
              <a:xfrm>
                <a:off x="2951828" y="5227318"/>
                <a:ext cx="506021" cy="184666"/>
              </a:xfrm>
              <a:prstGeom prst="rect">
                <a:avLst/>
              </a:prstGeom>
              <a:noFill/>
            </p:spPr>
            <p:txBody>
              <a:bodyPr wrap="square" lIns="0" tIns="0" rIns="0" bIns="0" rtlCol="0">
                <a:spAutoFit/>
              </a:bodyPr>
              <a:lstStyle/>
              <a:p>
                <a:r>
                  <a:rPr lang="en-US" sz="1200" dirty="0"/>
                  <a:t>$1,000</a:t>
                </a:r>
              </a:p>
            </p:txBody>
          </p:sp>
          <p:sp>
            <p:nvSpPr>
              <p:cNvPr id="19" name="TextBox 18">
                <a:extLst>
                  <a:ext uri="{FF2B5EF4-FFF2-40B4-BE49-F238E27FC236}">
                    <a16:creationId xmlns:a16="http://schemas.microsoft.com/office/drawing/2014/main" id="{CB9A1537-8187-4491-8B92-24ED592D6633}"/>
                  </a:ext>
                </a:extLst>
              </p:cNvPr>
              <p:cNvSpPr txBox="1"/>
              <p:nvPr/>
            </p:nvSpPr>
            <p:spPr>
              <a:xfrm>
                <a:off x="5301448" y="5215343"/>
                <a:ext cx="476435" cy="184666"/>
              </a:xfrm>
              <a:prstGeom prst="rect">
                <a:avLst/>
              </a:prstGeom>
              <a:noFill/>
            </p:spPr>
            <p:txBody>
              <a:bodyPr wrap="square" lIns="0" tIns="0" rIns="0" bIns="0" rtlCol="0">
                <a:spAutoFit/>
              </a:bodyPr>
              <a:lstStyle/>
              <a:p>
                <a:r>
                  <a:rPr lang="en-US" sz="1200" dirty="0"/>
                  <a:t>$3,000</a:t>
                </a:r>
              </a:p>
            </p:txBody>
          </p:sp>
        </p:grpSp>
        <p:grpSp>
          <p:nvGrpSpPr>
            <p:cNvPr id="2051" name="Group 2050">
              <a:extLst>
                <a:ext uri="{FF2B5EF4-FFF2-40B4-BE49-F238E27FC236}">
                  <a16:creationId xmlns:a16="http://schemas.microsoft.com/office/drawing/2014/main" id="{0A995385-8535-4875-9C2D-5D84300763A6}"/>
                </a:ext>
              </a:extLst>
            </p:cNvPr>
            <p:cNvGrpSpPr/>
            <p:nvPr/>
          </p:nvGrpSpPr>
          <p:grpSpPr>
            <a:xfrm>
              <a:off x="3185198" y="1573268"/>
              <a:ext cx="1688643" cy="3077695"/>
              <a:chOff x="3185198" y="1573268"/>
              <a:chExt cx="1688643" cy="3077695"/>
            </a:xfrm>
          </p:grpSpPr>
          <p:sp>
            <p:nvSpPr>
              <p:cNvPr id="17" name="Rectangle 16">
                <a:extLst>
                  <a:ext uri="{FF2B5EF4-FFF2-40B4-BE49-F238E27FC236}">
                    <a16:creationId xmlns:a16="http://schemas.microsoft.com/office/drawing/2014/main" id="{C34896B7-4434-478B-A27A-488BD23A9656}"/>
                  </a:ext>
                </a:extLst>
              </p:cNvPr>
              <p:cNvSpPr/>
              <p:nvPr/>
            </p:nvSpPr>
            <p:spPr>
              <a:xfrm>
                <a:off x="3204838" y="4478655"/>
                <a:ext cx="1669003" cy="172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4FCBC1A-9CAA-470F-A542-16F247ED31B2}"/>
                  </a:ext>
                </a:extLst>
              </p:cNvPr>
              <p:cNvSpPr/>
              <p:nvPr/>
            </p:nvSpPr>
            <p:spPr>
              <a:xfrm>
                <a:off x="3191791" y="4156581"/>
                <a:ext cx="1535301" cy="183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CD1801F-83A7-4601-918A-2769C3D622F6}"/>
                  </a:ext>
                </a:extLst>
              </p:cNvPr>
              <p:cNvSpPr/>
              <p:nvPr/>
            </p:nvSpPr>
            <p:spPr>
              <a:xfrm>
                <a:off x="3185198" y="3799808"/>
                <a:ext cx="1315848" cy="177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508CC0C-B331-4D45-9633-EEAAB1D2F288}"/>
                  </a:ext>
                </a:extLst>
              </p:cNvPr>
              <p:cNvSpPr/>
              <p:nvPr/>
            </p:nvSpPr>
            <p:spPr>
              <a:xfrm>
                <a:off x="3209275" y="3432982"/>
                <a:ext cx="1156453" cy="172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93C25C6-8DFC-493E-9E7F-637FF3D93ACA}"/>
                  </a:ext>
                </a:extLst>
              </p:cNvPr>
              <p:cNvSpPr/>
              <p:nvPr/>
            </p:nvSpPr>
            <p:spPr>
              <a:xfrm>
                <a:off x="3191789" y="3072681"/>
                <a:ext cx="1060615" cy="188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E57BB54-4787-483B-9998-76D18D6692AD}"/>
                  </a:ext>
                </a:extLst>
              </p:cNvPr>
              <p:cNvSpPr/>
              <p:nvPr/>
            </p:nvSpPr>
            <p:spPr>
              <a:xfrm>
                <a:off x="3191789" y="2675934"/>
                <a:ext cx="962961" cy="18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4608153-762D-4577-9172-519500742CCE}"/>
                  </a:ext>
                </a:extLst>
              </p:cNvPr>
              <p:cNvSpPr/>
              <p:nvPr/>
            </p:nvSpPr>
            <p:spPr>
              <a:xfrm>
                <a:off x="3191789" y="2300980"/>
                <a:ext cx="829795" cy="18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5514D7-5B21-4D76-BD65-C19234789F89}"/>
                  </a:ext>
                </a:extLst>
              </p:cNvPr>
              <p:cNvSpPr/>
              <p:nvPr/>
            </p:nvSpPr>
            <p:spPr>
              <a:xfrm>
                <a:off x="3191788" y="1935525"/>
                <a:ext cx="713853" cy="1865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F15A81D-64C6-4511-8E5C-993603D81D2F}"/>
                  </a:ext>
                </a:extLst>
              </p:cNvPr>
              <p:cNvSpPr/>
              <p:nvPr/>
            </p:nvSpPr>
            <p:spPr>
              <a:xfrm>
                <a:off x="3191788" y="1573268"/>
                <a:ext cx="439178" cy="1865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64286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731520"/>
            <a:ext cx="8220456" cy="307777"/>
          </a:xfrm>
        </p:spPr>
        <p:txBody>
          <a:bodyPr/>
          <a:lstStyle/>
          <a:p>
            <a:r>
              <a:rPr lang="en-US" dirty="0"/>
              <a:t>Your Estimated Benefits Statement</a:t>
            </a:r>
          </a:p>
        </p:txBody>
      </p:sp>
      <p:pic>
        <p:nvPicPr>
          <p:cNvPr id="11" name="Picture 2" descr="Image result for sample social security benefits statement"/>
          <p:cNvPicPr>
            <a:picLocks noChangeAspect="1" noChangeArrowheads="1"/>
          </p:cNvPicPr>
          <p:nvPr/>
        </p:nvPicPr>
        <p:blipFill rotWithShape="1">
          <a:blip r:embed="rId3">
            <a:extLst>
              <a:ext uri="{28A0092B-C50C-407E-A947-70E740481C1C}">
                <a14:useLocalDpi xmlns:a14="http://schemas.microsoft.com/office/drawing/2010/main" val="0"/>
              </a:ext>
            </a:extLst>
          </a:blip>
          <a:srcRect l="1073" r="723"/>
          <a:stretch/>
        </p:blipFill>
        <p:spPr bwMode="auto">
          <a:xfrm>
            <a:off x="468313" y="1635626"/>
            <a:ext cx="7189787" cy="4317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63337" y="2019801"/>
            <a:ext cx="7190001" cy="485775"/>
          </a:xfrm>
          <a:prstGeom prst="rect">
            <a:avLst/>
          </a:prstGeom>
          <a:solidFill>
            <a:schemeClr val="accent5">
              <a:alpha val="30000"/>
            </a:schemeClr>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p:cNvSpPr/>
          <p:nvPr/>
        </p:nvSpPr>
        <p:spPr>
          <a:xfrm>
            <a:off x="463337" y="2505576"/>
            <a:ext cx="7190001" cy="312080"/>
          </a:xfrm>
          <a:prstGeom prst="rect">
            <a:avLst/>
          </a:prstGeom>
          <a:solidFill>
            <a:schemeClr val="accent3">
              <a:alpha val="30000"/>
            </a:schemeClr>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Rectangle 7"/>
          <p:cNvSpPr/>
          <p:nvPr/>
        </p:nvSpPr>
        <p:spPr>
          <a:xfrm>
            <a:off x="457200" y="6062661"/>
            <a:ext cx="8229600" cy="390544"/>
          </a:xfrm>
          <a:prstGeom prst="rect">
            <a:avLst/>
          </a:prstGeom>
          <a:solidFill>
            <a:schemeClr val="bg2">
              <a:lumMod val="20000"/>
              <a:lumOff val="80000"/>
            </a:schemeClr>
          </a:solidFill>
        </p:spPr>
        <p:txBody>
          <a:bodyPr wrap="square" lIns="45720" rIns="45720" anchor="ctr" anchorCtr="0">
            <a:noAutofit/>
          </a:bodyPr>
          <a:lstStyle/>
          <a:p>
            <a:pPr eaLnBrk="0" fontAlgn="base" hangingPunct="0">
              <a:spcAft>
                <a:spcPts val="600"/>
              </a:spcAft>
              <a:buClr>
                <a:srgbClr val="4CBCEA"/>
              </a:buClr>
              <a:buSzPct val="90000"/>
            </a:pPr>
            <a:r>
              <a:rPr lang="en-GB" sz="1400" b="1" kern="500" dirty="0">
                <a:solidFill>
                  <a:schemeClr val="accent2"/>
                </a:solidFill>
                <a:latin typeface="+mj-lt"/>
                <a:cs typeface="Arial" panose="020B0604020202020204" pitchFamily="34" charset="0"/>
              </a:rPr>
              <a:t>Contact Social Security Administration at 1-800-772-1213 or </a:t>
            </a:r>
            <a:r>
              <a:rPr lang="en-GB" sz="1400" b="1" kern="500" dirty="0">
                <a:solidFill>
                  <a:schemeClr val="accent2"/>
                </a:solidFill>
                <a:latin typeface="+mj-lt"/>
                <a:cs typeface="Arial" panose="020B0604020202020204" pitchFamily="34" charset="0"/>
                <a:hlinkClick r:id="rId4" action="ppaction://hlinkfile"/>
              </a:rPr>
              <a:t>visit www.ssa.gov </a:t>
            </a:r>
            <a:endParaRPr lang="en-GB" sz="1400" b="1" kern="500" dirty="0">
              <a:solidFill>
                <a:schemeClr val="accent2"/>
              </a:solidFill>
              <a:latin typeface="+mj-lt"/>
              <a:cs typeface="Arial" panose="020B0604020202020204" pitchFamily="34" charset="0"/>
            </a:endParaRPr>
          </a:p>
        </p:txBody>
      </p:sp>
      <p:sp>
        <p:nvSpPr>
          <p:cNvPr id="2" name="Rectangle 1"/>
          <p:cNvSpPr/>
          <p:nvPr/>
        </p:nvSpPr>
        <p:spPr>
          <a:xfrm>
            <a:off x="459581" y="1382196"/>
            <a:ext cx="1908536" cy="246221"/>
          </a:xfrm>
          <a:prstGeom prst="rect">
            <a:avLst/>
          </a:prstGeom>
        </p:spPr>
        <p:txBody>
          <a:bodyPr wrap="none" lIns="0">
            <a:spAutoFit/>
          </a:bodyPr>
          <a:lstStyle/>
          <a:p>
            <a:r>
              <a:rPr lang="en-US" sz="1000" b="1" i="1" dirty="0"/>
              <a:t>For Illustrative Purposes Only</a:t>
            </a:r>
          </a:p>
        </p:txBody>
      </p:sp>
    </p:spTree>
    <p:extLst>
      <p:ext uri="{BB962C8B-B14F-4D97-AF65-F5344CB8AC3E}">
        <p14:creationId xmlns:p14="http://schemas.microsoft.com/office/powerpoint/2010/main" val="15125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Social Security Planning Strategies</a:t>
            </a:r>
          </a:p>
        </p:txBody>
      </p:sp>
      <p:sp>
        <p:nvSpPr>
          <p:cNvPr id="13" name="Content Placeholder 7"/>
          <p:cNvSpPr txBox="1">
            <a:spLocks/>
          </p:cNvSpPr>
          <p:nvPr/>
        </p:nvSpPr>
        <p:spPr>
          <a:xfrm>
            <a:off x="4754562" y="1735554"/>
            <a:ext cx="3932237" cy="4404895"/>
          </a:xfrm>
          <a:prstGeom prst="rect">
            <a:avLst/>
          </a:prstGeom>
          <a:solidFill>
            <a:schemeClr val="accent4"/>
          </a:solidFill>
        </p:spPr>
        <p:txBody>
          <a:bodyPr vert="horz" lIns="91440" tIns="1188720" rIns="91440" bIns="91440"/>
          <a:lstStyle>
            <a:lvl1pPr marL="0" indent="0"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2270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461963" indent="-234950"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a:lnSpc>
                <a:spcPct val="110000"/>
              </a:lnSpc>
              <a:spcBef>
                <a:spcPts val="600"/>
              </a:spcBef>
              <a:buClr>
                <a:srgbClr val="FFFFFF"/>
              </a:buClr>
              <a:buNone/>
            </a:pPr>
            <a:r>
              <a:rPr lang="en-GB" dirty="0">
                <a:solidFill>
                  <a:srgbClr val="FFFFFF"/>
                </a:solidFill>
                <a:latin typeface="+mj-lt"/>
              </a:rPr>
              <a:t>Claim Now, Claim More Later</a:t>
            </a:r>
          </a:p>
          <a:p>
            <a:pPr marL="400050" indent="-171450">
              <a:lnSpc>
                <a:spcPct val="110000"/>
              </a:lnSpc>
              <a:spcBef>
                <a:spcPts val="600"/>
              </a:spcBef>
              <a:buClr>
                <a:srgbClr val="FFFFFF"/>
              </a:buClr>
              <a:buFont typeface="Arial" panose="020B0604020202020204" pitchFamily="34" charset="0"/>
              <a:buChar char="•"/>
            </a:pPr>
            <a:r>
              <a:rPr lang="en-GB" b="0" dirty="0">
                <a:solidFill>
                  <a:srgbClr val="FFFFFF"/>
                </a:solidFill>
                <a:latin typeface="+mj-lt"/>
              </a:rPr>
              <a:t>If you or your spouse were born prior to January 2, 1954, and have not elected to collect Social Security benefits yet, one of you can choose to file a claim for a spousal benefit at your full retirement age (FRA) and switch to your own retirement benefit at a later date</a:t>
            </a:r>
          </a:p>
          <a:p>
            <a:pPr marL="400050" indent="-171450">
              <a:lnSpc>
                <a:spcPct val="110000"/>
              </a:lnSpc>
              <a:spcBef>
                <a:spcPts val="600"/>
              </a:spcBef>
              <a:buClr>
                <a:srgbClr val="FFFFFF"/>
              </a:buClr>
              <a:buFont typeface="Arial" panose="020B0604020202020204" pitchFamily="34" charset="0"/>
              <a:buChar char="•"/>
            </a:pPr>
            <a:r>
              <a:rPr lang="en-GB" b="0" dirty="0">
                <a:solidFill>
                  <a:srgbClr val="FFFFFF"/>
                </a:solidFill>
                <a:latin typeface="+mj-lt"/>
              </a:rPr>
              <a:t>This allows for either you or your spouse to increase the retirement benefit through delayed retirement credits, resulting in a higher benefit later</a:t>
            </a:r>
          </a:p>
        </p:txBody>
      </p:sp>
      <p:sp>
        <p:nvSpPr>
          <p:cNvPr id="14" name="Isosceles Triangle 13"/>
          <p:cNvSpPr>
            <a:spLocks noChangeAspect="1"/>
          </p:cNvSpPr>
          <p:nvPr/>
        </p:nvSpPr>
        <p:spPr>
          <a:xfrm rot="5400000">
            <a:off x="4685982" y="2256244"/>
            <a:ext cx="274320" cy="13716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Content Placeholder 4"/>
          <p:cNvSpPr txBox="1">
            <a:spLocks/>
          </p:cNvSpPr>
          <p:nvPr/>
        </p:nvSpPr>
        <p:spPr>
          <a:xfrm>
            <a:off x="457199" y="1735554"/>
            <a:ext cx="3932237" cy="4404895"/>
          </a:xfrm>
          <a:prstGeom prst="rect">
            <a:avLst/>
          </a:prstGeom>
          <a:solidFill>
            <a:schemeClr val="accent2"/>
          </a:solidFill>
        </p:spPr>
        <p:txBody>
          <a:bodyPr vert="horz" lIns="91440" tIns="1188720" rIns="109728" bIns="91440" rtlCol="0">
            <a:noAutofit/>
          </a:bodyPr>
          <a:lstStyle>
            <a:lvl1pPr marL="227013" indent="-227013"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600" b="0" kern="1200" baseline="0">
                <a:solidFill>
                  <a:schemeClr val="tx1"/>
                </a:solidFill>
                <a:latin typeface="+mn-lt"/>
                <a:ea typeface="+mn-ea"/>
                <a:cs typeface="+mn-cs"/>
              </a:defRPr>
            </a:lvl1pPr>
            <a:lvl2pPr marL="461963" indent="-23495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2pPr>
            <a:lvl3pPr marL="687388" indent="-225425"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914400" indent="-227013"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1141413" indent="-227013"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lnSpc>
                <a:spcPct val="110000"/>
              </a:lnSpc>
              <a:spcBef>
                <a:spcPts val="600"/>
              </a:spcBef>
              <a:buClr>
                <a:srgbClr val="FFFFFF"/>
              </a:buClr>
              <a:buNone/>
            </a:pPr>
            <a:r>
              <a:rPr lang="en-GB" sz="1400" b="1" dirty="0">
                <a:solidFill>
                  <a:srgbClr val="FFFFFF"/>
                </a:solidFill>
                <a:latin typeface="+mj-lt"/>
              </a:rPr>
              <a:t>Boost Your Social Security</a:t>
            </a:r>
            <a:br>
              <a:rPr lang="en-GB" sz="1400" b="1" dirty="0">
                <a:solidFill>
                  <a:srgbClr val="FFFFFF"/>
                </a:solidFill>
                <a:latin typeface="+mj-lt"/>
              </a:rPr>
            </a:br>
            <a:r>
              <a:rPr lang="en-GB" sz="1400" b="1" dirty="0">
                <a:solidFill>
                  <a:srgbClr val="FFFFFF"/>
                </a:solidFill>
                <a:latin typeface="+mj-lt"/>
              </a:rPr>
              <a:t>by Working Longer</a:t>
            </a:r>
          </a:p>
          <a:p>
            <a:pPr marL="400050" indent="-171450">
              <a:lnSpc>
                <a:spcPct val="110000"/>
              </a:lnSpc>
              <a:spcBef>
                <a:spcPts val="600"/>
              </a:spcBef>
              <a:buClr>
                <a:srgbClr val="FFFFFF"/>
              </a:buClr>
            </a:pPr>
            <a:r>
              <a:rPr lang="en-GB" sz="1400" dirty="0">
                <a:solidFill>
                  <a:srgbClr val="FFFFFF"/>
                </a:solidFill>
                <a:latin typeface="+mj-lt"/>
              </a:rPr>
              <a:t>Your earnings record for Social Security continues to be updated as long as you work and pay Social Security taxes</a:t>
            </a:r>
          </a:p>
          <a:p>
            <a:pPr marL="400050" indent="-171450">
              <a:lnSpc>
                <a:spcPct val="110000"/>
              </a:lnSpc>
              <a:spcBef>
                <a:spcPts val="600"/>
              </a:spcBef>
              <a:buClr>
                <a:srgbClr val="FFFFFF"/>
              </a:buClr>
            </a:pPr>
            <a:r>
              <a:rPr lang="en-GB" sz="1400" dirty="0">
                <a:solidFill>
                  <a:srgbClr val="FFFFFF"/>
                </a:solidFill>
                <a:latin typeface="+mj-lt"/>
              </a:rPr>
              <a:t>Working longer may boost your benefit, as your primary insurance amount (PIA) is calculated using the highest 35 years </a:t>
            </a:r>
            <a:br>
              <a:rPr lang="en-GB" sz="1400" dirty="0">
                <a:solidFill>
                  <a:srgbClr val="FFFFFF"/>
                </a:solidFill>
                <a:latin typeface="+mj-lt"/>
              </a:rPr>
            </a:br>
            <a:r>
              <a:rPr lang="en-GB" sz="1400" dirty="0">
                <a:solidFill>
                  <a:srgbClr val="FFFFFF"/>
                </a:solidFill>
                <a:latin typeface="+mj-lt"/>
              </a:rPr>
              <a:t>of your earnings record</a:t>
            </a:r>
          </a:p>
        </p:txBody>
      </p:sp>
      <p:sp>
        <p:nvSpPr>
          <p:cNvPr id="16" name="Isosceles Triangle 15"/>
          <p:cNvSpPr>
            <a:spLocks noChangeAspect="1"/>
          </p:cNvSpPr>
          <p:nvPr/>
        </p:nvSpPr>
        <p:spPr>
          <a:xfrm rot="5400000">
            <a:off x="388619" y="2256244"/>
            <a:ext cx="274320" cy="13716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reeform 25"/>
          <p:cNvSpPr>
            <a:spLocks noEditPoints="1"/>
          </p:cNvSpPr>
          <p:nvPr/>
        </p:nvSpPr>
        <p:spPr bwMode="auto">
          <a:xfrm>
            <a:off x="5087484" y="1996922"/>
            <a:ext cx="1210445" cy="675678"/>
          </a:xfrm>
          <a:custGeom>
            <a:avLst/>
            <a:gdLst>
              <a:gd name="T0" fmla="*/ 304 w 1005"/>
              <a:gd name="T1" fmla="*/ 0 h 561"/>
              <a:gd name="T2" fmla="*/ 304 w 1005"/>
              <a:gd name="T3" fmla="*/ 160 h 561"/>
              <a:gd name="T4" fmla="*/ 470 w 1005"/>
              <a:gd name="T5" fmla="*/ 281 h 561"/>
              <a:gd name="T6" fmla="*/ 304 w 1005"/>
              <a:gd name="T7" fmla="*/ 390 h 561"/>
              <a:gd name="T8" fmla="*/ 304 w 1005"/>
              <a:gd name="T9" fmla="*/ 561 h 561"/>
              <a:gd name="T10" fmla="*/ 676 w 1005"/>
              <a:gd name="T11" fmla="*/ 281 h 561"/>
              <a:gd name="T12" fmla="*/ 304 w 1005"/>
              <a:gd name="T13" fmla="*/ 0 h 561"/>
              <a:gd name="T14" fmla="*/ 304 w 1005"/>
              <a:gd name="T15" fmla="*/ 0 h 561"/>
              <a:gd name="T16" fmla="*/ 730 w 1005"/>
              <a:gd name="T17" fmla="*/ 190 h 561"/>
              <a:gd name="T18" fmla="*/ 853 w 1005"/>
              <a:gd name="T19" fmla="*/ 281 h 561"/>
              <a:gd name="T20" fmla="*/ 730 w 1005"/>
              <a:gd name="T21" fmla="*/ 362 h 561"/>
              <a:gd name="T22" fmla="*/ 730 w 1005"/>
              <a:gd name="T23" fmla="*/ 488 h 561"/>
              <a:gd name="T24" fmla="*/ 1005 w 1005"/>
              <a:gd name="T25" fmla="*/ 281 h 561"/>
              <a:gd name="T26" fmla="*/ 730 w 1005"/>
              <a:gd name="T27" fmla="*/ 73 h 561"/>
              <a:gd name="T28" fmla="*/ 730 w 1005"/>
              <a:gd name="T29" fmla="*/ 190 h 561"/>
              <a:gd name="T30" fmla="*/ 730 w 1005"/>
              <a:gd name="T31" fmla="*/ 190 h 561"/>
              <a:gd name="T32" fmla="*/ 0 w 1005"/>
              <a:gd name="T33" fmla="*/ 190 h 561"/>
              <a:gd name="T34" fmla="*/ 122 w 1005"/>
              <a:gd name="T35" fmla="*/ 281 h 561"/>
              <a:gd name="T36" fmla="*/ 0 w 1005"/>
              <a:gd name="T37" fmla="*/ 362 h 561"/>
              <a:gd name="T38" fmla="*/ 0 w 1005"/>
              <a:gd name="T39" fmla="*/ 488 h 561"/>
              <a:gd name="T40" fmla="*/ 274 w 1005"/>
              <a:gd name="T41" fmla="*/ 281 h 561"/>
              <a:gd name="T42" fmla="*/ 0 w 1005"/>
              <a:gd name="T43" fmla="*/ 73 h 561"/>
              <a:gd name="T44" fmla="*/ 0 w 1005"/>
              <a:gd name="T45" fmla="*/ 190 h 561"/>
              <a:gd name="T46" fmla="*/ 0 w 1005"/>
              <a:gd name="T47" fmla="*/ 19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5" h="561">
                <a:moveTo>
                  <a:pt x="304" y="0"/>
                </a:moveTo>
                <a:lnTo>
                  <a:pt x="304" y="160"/>
                </a:lnTo>
                <a:lnTo>
                  <a:pt x="470" y="281"/>
                </a:lnTo>
                <a:lnTo>
                  <a:pt x="304" y="390"/>
                </a:lnTo>
                <a:lnTo>
                  <a:pt x="304" y="561"/>
                </a:lnTo>
                <a:lnTo>
                  <a:pt x="676" y="281"/>
                </a:lnTo>
                <a:lnTo>
                  <a:pt x="304" y="0"/>
                </a:lnTo>
                <a:lnTo>
                  <a:pt x="304" y="0"/>
                </a:lnTo>
                <a:close/>
                <a:moveTo>
                  <a:pt x="730" y="190"/>
                </a:moveTo>
                <a:lnTo>
                  <a:pt x="853" y="281"/>
                </a:lnTo>
                <a:lnTo>
                  <a:pt x="730" y="362"/>
                </a:lnTo>
                <a:lnTo>
                  <a:pt x="730" y="488"/>
                </a:lnTo>
                <a:lnTo>
                  <a:pt x="1005" y="281"/>
                </a:lnTo>
                <a:lnTo>
                  <a:pt x="730" y="73"/>
                </a:lnTo>
                <a:lnTo>
                  <a:pt x="730" y="190"/>
                </a:lnTo>
                <a:lnTo>
                  <a:pt x="730" y="190"/>
                </a:lnTo>
                <a:close/>
                <a:moveTo>
                  <a:pt x="0" y="190"/>
                </a:moveTo>
                <a:lnTo>
                  <a:pt x="122" y="281"/>
                </a:lnTo>
                <a:lnTo>
                  <a:pt x="0" y="362"/>
                </a:lnTo>
                <a:lnTo>
                  <a:pt x="0" y="488"/>
                </a:lnTo>
                <a:lnTo>
                  <a:pt x="274" y="281"/>
                </a:lnTo>
                <a:lnTo>
                  <a:pt x="0" y="73"/>
                </a:lnTo>
                <a:lnTo>
                  <a:pt x="0" y="190"/>
                </a:lnTo>
                <a:lnTo>
                  <a:pt x="0" y="190"/>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42" name="Group 41"/>
          <p:cNvGrpSpPr/>
          <p:nvPr/>
        </p:nvGrpSpPr>
        <p:grpSpPr>
          <a:xfrm>
            <a:off x="822757" y="2004188"/>
            <a:ext cx="768970" cy="668412"/>
            <a:chOff x="2038834" y="1747603"/>
            <a:chExt cx="768970" cy="668412"/>
          </a:xfrm>
        </p:grpSpPr>
        <p:sp>
          <p:nvSpPr>
            <p:cNvPr id="43" name="Freeform 18"/>
            <p:cNvSpPr>
              <a:spLocks noEditPoints="1"/>
            </p:cNvSpPr>
            <p:nvPr/>
          </p:nvSpPr>
          <p:spPr bwMode="auto">
            <a:xfrm>
              <a:off x="2038834" y="1747603"/>
              <a:ext cx="768970" cy="419976"/>
            </a:xfrm>
            <a:custGeom>
              <a:avLst/>
              <a:gdLst>
                <a:gd name="T0" fmla="*/ 580 w 650"/>
                <a:gd name="T1" fmla="*/ 212 h 355"/>
                <a:gd name="T2" fmla="*/ 650 w 650"/>
                <a:gd name="T3" fmla="*/ 283 h 355"/>
                <a:gd name="T4" fmla="*/ 580 w 650"/>
                <a:gd name="T5" fmla="*/ 355 h 355"/>
                <a:gd name="T6" fmla="*/ 647 w 650"/>
                <a:gd name="T7" fmla="*/ 71 h 355"/>
                <a:gd name="T8" fmla="*/ 0 w 650"/>
                <a:gd name="T9" fmla="*/ 71 h 355"/>
                <a:gd name="T10" fmla="*/ 580 w 650"/>
                <a:gd name="T11" fmla="*/ 0 h 355"/>
                <a:gd name="T12" fmla="*/ 650 w 650"/>
                <a:gd name="T13" fmla="*/ 71 h 355"/>
                <a:gd name="T14" fmla="*/ 580 w 650"/>
                <a:gd name="T15" fmla="*/ 142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0" h="355">
                  <a:moveTo>
                    <a:pt x="580" y="212"/>
                  </a:moveTo>
                  <a:lnTo>
                    <a:pt x="650" y="283"/>
                  </a:lnTo>
                  <a:lnTo>
                    <a:pt x="580" y="355"/>
                  </a:lnTo>
                  <a:moveTo>
                    <a:pt x="647" y="71"/>
                  </a:moveTo>
                  <a:lnTo>
                    <a:pt x="0" y="71"/>
                  </a:lnTo>
                  <a:moveTo>
                    <a:pt x="580" y="0"/>
                  </a:moveTo>
                  <a:lnTo>
                    <a:pt x="650" y="71"/>
                  </a:lnTo>
                  <a:lnTo>
                    <a:pt x="580" y="14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Line 19"/>
            <p:cNvSpPr>
              <a:spLocks noChangeShapeType="1"/>
            </p:cNvSpPr>
            <p:nvPr/>
          </p:nvSpPr>
          <p:spPr bwMode="auto">
            <a:xfrm>
              <a:off x="2507314" y="2082401"/>
              <a:ext cx="296941" cy="0"/>
            </a:xfrm>
            <a:prstGeom prst="line">
              <a:avLst/>
            </a:prstGeom>
            <a:noFill/>
            <a:ln w="95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20"/>
            <p:cNvSpPr>
              <a:spLocks noEditPoints="1"/>
            </p:cNvSpPr>
            <p:nvPr/>
          </p:nvSpPr>
          <p:spPr bwMode="auto">
            <a:xfrm>
              <a:off x="2038834" y="1831598"/>
              <a:ext cx="768970" cy="584417"/>
            </a:xfrm>
            <a:custGeom>
              <a:avLst/>
              <a:gdLst>
                <a:gd name="T0" fmla="*/ 309 w 650"/>
                <a:gd name="T1" fmla="*/ 0 h 494"/>
                <a:gd name="T2" fmla="*/ 396 w 650"/>
                <a:gd name="T3" fmla="*/ 212 h 494"/>
                <a:gd name="T4" fmla="*/ 309 w 650"/>
                <a:gd name="T5" fmla="*/ 423 h 494"/>
                <a:gd name="T6" fmla="*/ 647 w 650"/>
                <a:gd name="T7" fmla="*/ 423 h 494"/>
                <a:gd name="T8" fmla="*/ 0 w 650"/>
                <a:gd name="T9" fmla="*/ 423 h 494"/>
                <a:gd name="T10" fmla="*/ 580 w 650"/>
                <a:gd name="T11" fmla="*/ 352 h 494"/>
                <a:gd name="T12" fmla="*/ 650 w 650"/>
                <a:gd name="T13" fmla="*/ 423 h 494"/>
                <a:gd name="T14" fmla="*/ 580 w 650"/>
                <a:gd name="T15" fmla="*/ 494 h 4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0" h="494">
                  <a:moveTo>
                    <a:pt x="309" y="0"/>
                  </a:moveTo>
                  <a:lnTo>
                    <a:pt x="396" y="212"/>
                  </a:lnTo>
                  <a:lnTo>
                    <a:pt x="309" y="423"/>
                  </a:lnTo>
                  <a:moveTo>
                    <a:pt x="647" y="423"/>
                  </a:moveTo>
                  <a:lnTo>
                    <a:pt x="0" y="423"/>
                  </a:lnTo>
                  <a:moveTo>
                    <a:pt x="580" y="352"/>
                  </a:moveTo>
                  <a:lnTo>
                    <a:pt x="650" y="423"/>
                  </a:lnTo>
                  <a:lnTo>
                    <a:pt x="580" y="49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052667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pPr marL="342900" indent="-342900">
              <a:buFont typeface="+mj-lt"/>
              <a:buAutoNum type="arabicPeriod"/>
            </a:pPr>
            <a:r>
              <a:rPr lang="en-US" sz="2000" dirty="0"/>
              <a:t>Strategies for couples – evaluate options to determine when to file for benefits</a:t>
            </a:r>
          </a:p>
          <a:p>
            <a:pPr marL="342900" indent="-342900">
              <a:buFont typeface="+mj-lt"/>
              <a:buAutoNum type="arabicPeriod"/>
            </a:pPr>
            <a:r>
              <a:rPr lang="en-US" sz="2000" dirty="0"/>
              <a:t>Survivor Benefits – Works best if one spouse is expected to live longer</a:t>
            </a:r>
          </a:p>
          <a:p>
            <a:pPr marL="342900" indent="-342900">
              <a:buFont typeface="+mj-lt"/>
              <a:buAutoNum type="arabicPeriod"/>
            </a:pPr>
            <a:r>
              <a:rPr lang="en-US" sz="2000" dirty="0"/>
              <a:t>Former Spousal Benefits – ex-spouses may be eligible for a portion of benefits. </a:t>
            </a:r>
          </a:p>
        </p:txBody>
      </p:sp>
      <p:sp>
        <p:nvSpPr>
          <p:cNvPr id="3" name="Title 2"/>
          <p:cNvSpPr>
            <a:spLocks noGrp="1"/>
          </p:cNvSpPr>
          <p:nvPr>
            <p:ph type="title"/>
          </p:nvPr>
        </p:nvSpPr>
        <p:spPr/>
        <p:txBody>
          <a:bodyPr/>
          <a:lstStyle/>
          <a:p>
            <a:r>
              <a:rPr lang="en-US" dirty="0">
                <a:solidFill>
                  <a:schemeClr val="accent2"/>
                </a:solidFill>
              </a:rPr>
              <a:t>Opportunities to Maximize Benefits</a:t>
            </a:r>
            <a:r>
              <a:rPr lang="en-US" dirty="0"/>
              <a:t>	</a:t>
            </a:r>
          </a:p>
        </p:txBody>
      </p:sp>
    </p:spTree>
    <p:extLst>
      <p:ext uri="{BB962C8B-B14F-4D97-AF65-F5344CB8AC3E}">
        <p14:creationId xmlns:p14="http://schemas.microsoft.com/office/powerpoint/2010/main" val="2480079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solidFill>
                  <a:schemeClr val="accent2"/>
                </a:solidFill>
              </a:rPr>
              <a:t>How to Decide When to Receive Benefits</a:t>
            </a:r>
            <a:endParaRPr lang="en-US" dirty="0">
              <a:solidFill>
                <a:schemeClr val="accent2"/>
              </a:solidFill>
            </a:endParaRPr>
          </a:p>
        </p:txBody>
      </p:sp>
      <p:sp>
        <p:nvSpPr>
          <p:cNvPr id="25" name="Text Placeholder FN"/>
          <p:cNvSpPr txBox="1">
            <a:spLocks/>
          </p:cNvSpPr>
          <p:nvPr/>
        </p:nvSpPr>
        <p:spPr>
          <a:xfrm>
            <a:off x="457200" y="6197409"/>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GB" sz="800" b="0" dirty="0">
                <a:solidFill>
                  <a:schemeClr val="tx1"/>
                </a:solidFill>
              </a:rPr>
              <a:t>Social Security Administration:  </a:t>
            </a:r>
            <a:r>
              <a:rPr lang="en-US" sz="800" dirty="0">
                <a:hlinkClick r:id="rId3"/>
              </a:rPr>
              <a:t>https://www.ssa.gov/planners/retire/whileworking.html</a:t>
            </a:r>
            <a:endParaRPr lang="en-GB" sz="800" b="0" dirty="0">
              <a:solidFill>
                <a:schemeClr val="tx1"/>
              </a:solidFill>
            </a:endParaRPr>
          </a:p>
        </p:txBody>
      </p:sp>
      <p:sp>
        <p:nvSpPr>
          <p:cNvPr id="39" name="Rectangle 38"/>
          <p:cNvSpPr/>
          <p:nvPr/>
        </p:nvSpPr>
        <p:spPr>
          <a:xfrm>
            <a:off x="457200" y="1557338"/>
            <a:ext cx="2459736" cy="4583112"/>
          </a:xfrm>
          <a:prstGeom prst="rect">
            <a:avLst/>
          </a:prstGeom>
          <a:solidFill>
            <a:schemeClr val="accent2"/>
          </a:solidFill>
          <a:ln w="9525">
            <a:solidFill>
              <a:schemeClr val="bg2"/>
            </a:solidFill>
          </a:ln>
        </p:spPr>
        <p:style>
          <a:lnRef idx="1">
            <a:schemeClr val="accent1"/>
          </a:lnRef>
          <a:fillRef idx="0">
            <a:schemeClr val="accent1"/>
          </a:fillRef>
          <a:effectRef idx="0">
            <a:schemeClr val="accent1"/>
          </a:effectRef>
          <a:fontRef idx="minor">
            <a:schemeClr val="tx1"/>
          </a:fontRef>
        </p:style>
        <p:txBody>
          <a:bodyPr lIns="7544" tIns="7544" rIns="7544" bIns="7544" anchor="ctr"/>
          <a:lstStyle/>
          <a:p>
            <a:pPr algn="ctr"/>
            <a:endParaRPr lang="en-GB" sz="1200" b="1" dirty="0">
              <a:solidFill>
                <a:srgbClr val="000000"/>
              </a:solidFill>
              <a:cs typeface="Arial" pitchFamily="34" charset="0"/>
            </a:endParaRPr>
          </a:p>
        </p:txBody>
      </p:sp>
      <p:sp>
        <p:nvSpPr>
          <p:cNvPr id="37" name="TextBox 36"/>
          <p:cNvSpPr txBox="1"/>
          <p:nvPr/>
        </p:nvSpPr>
        <p:spPr>
          <a:xfrm>
            <a:off x="657574" y="1785650"/>
            <a:ext cx="2058988" cy="777240"/>
          </a:xfrm>
          <a:prstGeom prst="rect">
            <a:avLst/>
          </a:prstGeom>
          <a:noFill/>
        </p:spPr>
        <p:txBody>
          <a:bodyPr wrap="square" lIns="0" tIns="0" rIns="0" bIns="0" rtlCol="0" anchor="t" anchorCtr="0">
            <a:noAutofit/>
          </a:bodyPr>
          <a:lstStyle/>
          <a:p>
            <a:pPr eaLnBrk="0" fontAlgn="base" hangingPunct="0">
              <a:lnSpc>
                <a:spcPct val="110000"/>
              </a:lnSpc>
              <a:spcBef>
                <a:spcPts val="300"/>
              </a:spcBef>
              <a:spcAft>
                <a:spcPts val="300"/>
              </a:spcAft>
              <a:buClr>
                <a:srgbClr val="4CBCEA"/>
              </a:buClr>
              <a:buSzPct val="90000"/>
              <a:defRPr/>
            </a:pPr>
            <a:r>
              <a:rPr lang="en-GB" sz="1600" b="1" kern="500" dirty="0">
                <a:solidFill>
                  <a:srgbClr val="FFFFFF"/>
                </a:solidFill>
                <a:cs typeface="Arial" panose="020B0604020202020204" pitchFamily="34" charset="0"/>
              </a:rPr>
              <a:t>CONSIDERATIONS </a:t>
            </a:r>
            <a:br>
              <a:rPr lang="en-GB" sz="1600" b="1" kern="500" dirty="0">
                <a:solidFill>
                  <a:srgbClr val="FFFFFF"/>
                </a:solidFill>
                <a:cs typeface="Arial" panose="020B0604020202020204" pitchFamily="34" charset="0"/>
              </a:rPr>
            </a:br>
            <a:r>
              <a:rPr lang="en-GB" sz="1600" b="1" kern="500" dirty="0">
                <a:solidFill>
                  <a:srgbClr val="FFFFFF"/>
                </a:solidFill>
                <a:cs typeface="Arial" panose="020B0604020202020204" pitchFamily="34" charset="0"/>
              </a:rPr>
              <a:t>TO THINK ABOUT</a:t>
            </a:r>
          </a:p>
        </p:txBody>
      </p:sp>
      <p:grpSp>
        <p:nvGrpSpPr>
          <p:cNvPr id="43" name="Group 42"/>
          <p:cNvGrpSpPr/>
          <p:nvPr/>
        </p:nvGrpSpPr>
        <p:grpSpPr>
          <a:xfrm flipH="1">
            <a:off x="657574" y="2477294"/>
            <a:ext cx="1183640" cy="1246982"/>
            <a:chOff x="948056" y="2167695"/>
            <a:chExt cx="1183640" cy="1246982"/>
          </a:xfrm>
        </p:grpSpPr>
        <p:sp>
          <p:nvSpPr>
            <p:cNvPr id="44" name="Freeform 6"/>
            <p:cNvSpPr>
              <a:spLocks noEditPoints="1"/>
            </p:cNvSpPr>
            <p:nvPr/>
          </p:nvSpPr>
          <p:spPr bwMode="auto">
            <a:xfrm>
              <a:off x="948056" y="2167695"/>
              <a:ext cx="1183640" cy="1246982"/>
            </a:xfrm>
            <a:custGeom>
              <a:avLst/>
              <a:gdLst>
                <a:gd name="T0" fmla="*/ 117 w 747"/>
                <a:gd name="T1" fmla="*/ 603 h 788"/>
                <a:gd name="T2" fmla="*/ 197 w 747"/>
                <a:gd name="T3" fmla="*/ 598 h 788"/>
                <a:gd name="T4" fmla="*/ 624 w 747"/>
                <a:gd name="T5" fmla="*/ 788 h 788"/>
                <a:gd name="T6" fmla="*/ 632 w 747"/>
                <a:gd name="T7" fmla="*/ 581 h 788"/>
                <a:gd name="T8" fmla="*/ 708 w 747"/>
                <a:gd name="T9" fmla="*/ 415 h 788"/>
                <a:gd name="T10" fmla="*/ 702 w 747"/>
                <a:gd name="T11" fmla="*/ 186 h 788"/>
                <a:gd name="T12" fmla="*/ 540 w 747"/>
                <a:gd name="T13" fmla="*/ 41 h 788"/>
                <a:gd name="T14" fmla="*/ 224 w 747"/>
                <a:gd name="T15" fmla="*/ 61 h 788"/>
                <a:gd name="T16" fmla="*/ 106 w 747"/>
                <a:gd name="T17" fmla="*/ 260 h 788"/>
                <a:gd name="T18" fmla="*/ 94 w 747"/>
                <a:gd name="T19" fmla="*/ 376 h 788"/>
                <a:gd name="T20" fmla="*/ 37 w 747"/>
                <a:gd name="T21" fmla="*/ 437 h 788"/>
                <a:gd name="T22" fmla="*/ 35 w 747"/>
                <a:gd name="T23" fmla="*/ 497 h 788"/>
                <a:gd name="T24" fmla="*/ 94 w 747"/>
                <a:gd name="T25" fmla="*/ 518 h 788"/>
                <a:gd name="T26" fmla="*/ 101 w 747"/>
                <a:gd name="T27" fmla="*/ 683 h 788"/>
                <a:gd name="T28" fmla="*/ 288 w 747"/>
                <a:gd name="T29" fmla="*/ 707 h 788"/>
                <a:gd name="T30" fmla="*/ 309 w 747"/>
                <a:gd name="T31"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7" h="788">
                  <a:moveTo>
                    <a:pt x="117" y="603"/>
                  </a:moveTo>
                  <a:cubicBezTo>
                    <a:pt x="117" y="603"/>
                    <a:pt x="177" y="601"/>
                    <a:pt x="197" y="598"/>
                  </a:cubicBezTo>
                  <a:moveTo>
                    <a:pt x="624" y="788"/>
                  </a:moveTo>
                  <a:cubicBezTo>
                    <a:pt x="624" y="788"/>
                    <a:pt x="593" y="680"/>
                    <a:pt x="632" y="581"/>
                  </a:cubicBezTo>
                  <a:cubicBezTo>
                    <a:pt x="671" y="483"/>
                    <a:pt x="682" y="495"/>
                    <a:pt x="708" y="415"/>
                  </a:cubicBezTo>
                  <a:cubicBezTo>
                    <a:pt x="735" y="336"/>
                    <a:pt x="747" y="284"/>
                    <a:pt x="702" y="186"/>
                  </a:cubicBezTo>
                  <a:cubicBezTo>
                    <a:pt x="657" y="87"/>
                    <a:pt x="579" y="56"/>
                    <a:pt x="540" y="41"/>
                  </a:cubicBezTo>
                  <a:cubicBezTo>
                    <a:pt x="415" y="3"/>
                    <a:pt x="348" y="0"/>
                    <a:pt x="224" y="61"/>
                  </a:cubicBezTo>
                  <a:cubicBezTo>
                    <a:pt x="107" y="117"/>
                    <a:pt x="97" y="222"/>
                    <a:pt x="106" y="260"/>
                  </a:cubicBezTo>
                  <a:cubicBezTo>
                    <a:pt x="120" y="316"/>
                    <a:pt x="114" y="356"/>
                    <a:pt x="94" y="376"/>
                  </a:cubicBezTo>
                  <a:cubicBezTo>
                    <a:pt x="74" y="397"/>
                    <a:pt x="37" y="437"/>
                    <a:pt x="37" y="437"/>
                  </a:cubicBezTo>
                  <a:cubicBezTo>
                    <a:pt x="37" y="437"/>
                    <a:pt x="0" y="480"/>
                    <a:pt x="35" y="497"/>
                  </a:cubicBezTo>
                  <a:cubicBezTo>
                    <a:pt x="71" y="514"/>
                    <a:pt x="65" y="496"/>
                    <a:pt x="94" y="518"/>
                  </a:cubicBezTo>
                  <a:cubicBezTo>
                    <a:pt x="137" y="549"/>
                    <a:pt x="106" y="609"/>
                    <a:pt x="101" y="683"/>
                  </a:cubicBezTo>
                  <a:cubicBezTo>
                    <a:pt x="94" y="768"/>
                    <a:pt x="288" y="707"/>
                    <a:pt x="288" y="707"/>
                  </a:cubicBezTo>
                  <a:cubicBezTo>
                    <a:pt x="309" y="788"/>
                    <a:pt x="309" y="788"/>
                    <a:pt x="309" y="788"/>
                  </a:cubicBez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6" name="Freeform 7"/>
            <p:cNvSpPr>
              <a:spLocks/>
            </p:cNvSpPr>
            <p:nvPr/>
          </p:nvSpPr>
          <p:spPr bwMode="auto">
            <a:xfrm>
              <a:off x="1549401" y="2971800"/>
              <a:ext cx="55563" cy="28575"/>
            </a:xfrm>
            <a:custGeom>
              <a:avLst/>
              <a:gdLst>
                <a:gd name="T0" fmla="*/ 43 w 43"/>
                <a:gd name="T1" fmla="*/ 0 h 22"/>
                <a:gd name="T2" fmla="*/ 21 w 43"/>
                <a:gd name="T3" fmla="*/ 22 h 22"/>
                <a:gd name="T4" fmla="*/ 0 w 43"/>
                <a:gd name="T5" fmla="*/ 0 h 22"/>
              </a:gdLst>
              <a:ahLst/>
              <a:cxnLst>
                <a:cxn ang="0">
                  <a:pos x="T0" y="T1"/>
                </a:cxn>
                <a:cxn ang="0">
                  <a:pos x="T2" y="T3"/>
                </a:cxn>
                <a:cxn ang="0">
                  <a:pos x="T4" y="T5"/>
                </a:cxn>
              </a:cxnLst>
              <a:rect l="0" t="0" r="r" b="b"/>
              <a:pathLst>
                <a:path w="43" h="22">
                  <a:moveTo>
                    <a:pt x="43" y="0"/>
                  </a:moveTo>
                  <a:cubicBezTo>
                    <a:pt x="43" y="12"/>
                    <a:pt x="33" y="22"/>
                    <a:pt x="21" y="22"/>
                  </a:cubicBezTo>
                  <a:cubicBezTo>
                    <a:pt x="9" y="22"/>
                    <a:pt x="0" y="12"/>
                    <a:pt x="0" y="0"/>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 name="Line 8"/>
            <p:cNvSpPr>
              <a:spLocks noChangeShapeType="1"/>
            </p:cNvSpPr>
            <p:nvPr/>
          </p:nvSpPr>
          <p:spPr bwMode="auto">
            <a:xfrm flipH="1">
              <a:off x="1296988" y="2724150"/>
              <a:ext cx="88900" cy="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 name="Line 9"/>
            <p:cNvSpPr>
              <a:spLocks noChangeShapeType="1"/>
            </p:cNvSpPr>
            <p:nvPr/>
          </p:nvSpPr>
          <p:spPr bwMode="auto">
            <a:xfrm flipH="1">
              <a:off x="1771651" y="2724150"/>
              <a:ext cx="88900" cy="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 name="Line 10"/>
            <p:cNvSpPr>
              <a:spLocks noChangeShapeType="1"/>
            </p:cNvSpPr>
            <p:nvPr/>
          </p:nvSpPr>
          <p:spPr bwMode="auto">
            <a:xfrm>
              <a:off x="1576388" y="2444750"/>
              <a:ext cx="0" cy="87312"/>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 name="Line 11"/>
            <p:cNvSpPr>
              <a:spLocks noChangeShapeType="1"/>
            </p:cNvSpPr>
            <p:nvPr/>
          </p:nvSpPr>
          <p:spPr bwMode="auto">
            <a:xfrm>
              <a:off x="1377951" y="2525713"/>
              <a:ext cx="63500" cy="6350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 name="Line 12"/>
            <p:cNvSpPr>
              <a:spLocks noChangeShapeType="1"/>
            </p:cNvSpPr>
            <p:nvPr/>
          </p:nvSpPr>
          <p:spPr bwMode="auto">
            <a:xfrm flipH="1">
              <a:off x="1714501" y="2525713"/>
              <a:ext cx="61913" cy="6350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 name="Line 13"/>
            <p:cNvSpPr>
              <a:spLocks noChangeShapeType="1"/>
            </p:cNvSpPr>
            <p:nvPr/>
          </p:nvSpPr>
          <p:spPr bwMode="auto">
            <a:xfrm flipV="1">
              <a:off x="1377951" y="2863850"/>
              <a:ext cx="63500" cy="61912"/>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 name="Line 14"/>
            <p:cNvSpPr>
              <a:spLocks noChangeShapeType="1"/>
            </p:cNvSpPr>
            <p:nvPr/>
          </p:nvSpPr>
          <p:spPr bwMode="auto">
            <a:xfrm flipH="1" flipV="1">
              <a:off x="1716088" y="2863850"/>
              <a:ext cx="61913" cy="61912"/>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 name="Freeform 15"/>
            <p:cNvSpPr>
              <a:spLocks/>
            </p:cNvSpPr>
            <p:nvPr/>
          </p:nvSpPr>
          <p:spPr bwMode="auto">
            <a:xfrm>
              <a:off x="1433513" y="2584450"/>
              <a:ext cx="285750" cy="319087"/>
            </a:xfrm>
            <a:custGeom>
              <a:avLst/>
              <a:gdLst>
                <a:gd name="T0" fmla="*/ 161 w 225"/>
                <a:gd name="T1" fmla="*/ 214 h 251"/>
                <a:gd name="T2" fmla="*/ 161 w 225"/>
                <a:gd name="T3" fmla="*/ 236 h 251"/>
                <a:gd name="T4" fmla="*/ 146 w 225"/>
                <a:gd name="T5" fmla="*/ 251 h 251"/>
                <a:gd name="T6" fmla="*/ 78 w 225"/>
                <a:gd name="T7" fmla="*/ 251 h 251"/>
                <a:gd name="T8" fmla="*/ 63 w 225"/>
                <a:gd name="T9" fmla="*/ 236 h 251"/>
                <a:gd name="T10" fmla="*/ 63 w 225"/>
                <a:gd name="T11" fmla="*/ 214 h 251"/>
                <a:gd name="T12" fmla="*/ 63 w 225"/>
                <a:gd name="T13" fmla="*/ 214 h 251"/>
                <a:gd name="T14" fmla="*/ 0 w 225"/>
                <a:gd name="T15" fmla="*/ 113 h 251"/>
                <a:gd name="T16" fmla="*/ 112 w 225"/>
                <a:gd name="T17" fmla="*/ 0 h 251"/>
                <a:gd name="T18" fmla="*/ 225 w 225"/>
                <a:gd name="T19" fmla="*/ 113 h 251"/>
                <a:gd name="T20" fmla="*/ 161 w 225"/>
                <a:gd name="T21" fmla="*/ 21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251">
                  <a:moveTo>
                    <a:pt x="161" y="214"/>
                  </a:moveTo>
                  <a:cubicBezTo>
                    <a:pt x="161" y="236"/>
                    <a:pt x="161" y="236"/>
                    <a:pt x="161" y="236"/>
                  </a:cubicBezTo>
                  <a:cubicBezTo>
                    <a:pt x="161" y="244"/>
                    <a:pt x="154" y="251"/>
                    <a:pt x="146" y="251"/>
                  </a:cubicBezTo>
                  <a:cubicBezTo>
                    <a:pt x="78" y="251"/>
                    <a:pt x="78" y="251"/>
                    <a:pt x="78" y="251"/>
                  </a:cubicBezTo>
                  <a:cubicBezTo>
                    <a:pt x="70" y="251"/>
                    <a:pt x="63" y="244"/>
                    <a:pt x="63" y="236"/>
                  </a:cubicBezTo>
                  <a:cubicBezTo>
                    <a:pt x="63" y="214"/>
                    <a:pt x="63" y="214"/>
                    <a:pt x="63" y="214"/>
                  </a:cubicBezTo>
                  <a:cubicBezTo>
                    <a:pt x="63" y="214"/>
                    <a:pt x="63" y="214"/>
                    <a:pt x="63" y="214"/>
                  </a:cubicBezTo>
                  <a:cubicBezTo>
                    <a:pt x="26" y="196"/>
                    <a:pt x="0" y="158"/>
                    <a:pt x="0" y="113"/>
                  </a:cubicBezTo>
                  <a:cubicBezTo>
                    <a:pt x="0" y="51"/>
                    <a:pt x="50" y="0"/>
                    <a:pt x="112" y="0"/>
                  </a:cubicBezTo>
                  <a:cubicBezTo>
                    <a:pt x="174" y="0"/>
                    <a:pt x="225" y="51"/>
                    <a:pt x="225" y="113"/>
                  </a:cubicBezTo>
                  <a:cubicBezTo>
                    <a:pt x="225" y="158"/>
                    <a:pt x="199" y="196"/>
                    <a:pt x="161" y="214"/>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8" name="Freeform 16"/>
            <p:cNvSpPr>
              <a:spLocks/>
            </p:cNvSpPr>
            <p:nvPr/>
          </p:nvSpPr>
          <p:spPr bwMode="auto">
            <a:xfrm>
              <a:off x="1485901" y="2636838"/>
              <a:ext cx="93663" cy="92075"/>
            </a:xfrm>
            <a:custGeom>
              <a:avLst/>
              <a:gdLst>
                <a:gd name="T0" fmla="*/ 2 w 74"/>
                <a:gd name="T1" fmla="*/ 72 h 72"/>
                <a:gd name="T2" fmla="*/ 74 w 74"/>
                <a:gd name="T3" fmla="*/ 0 h 72"/>
              </a:gdLst>
              <a:ahLst/>
              <a:cxnLst>
                <a:cxn ang="0">
                  <a:pos x="T0" y="T1"/>
                </a:cxn>
                <a:cxn ang="0">
                  <a:pos x="T2" y="T3"/>
                </a:cxn>
              </a:cxnLst>
              <a:rect l="0" t="0" r="r" b="b"/>
              <a:pathLst>
                <a:path w="74" h="72">
                  <a:moveTo>
                    <a:pt x="2" y="72"/>
                  </a:moveTo>
                  <a:cubicBezTo>
                    <a:pt x="2" y="72"/>
                    <a:pt x="0" y="3"/>
                    <a:pt x="74" y="0"/>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9" name="Line 17"/>
            <p:cNvSpPr>
              <a:spLocks noChangeShapeType="1"/>
            </p:cNvSpPr>
            <p:nvPr/>
          </p:nvSpPr>
          <p:spPr bwMode="auto">
            <a:xfrm>
              <a:off x="1522413" y="2936875"/>
              <a:ext cx="109538" cy="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0" name="Line 18"/>
            <p:cNvSpPr>
              <a:spLocks noChangeShapeType="1"/>
            </p:cNvSpPr>
            <p:nvPr/>
          </p:nvSpPr>
          <p:spPr bwMode="auto">
            <a:xfrm>
              <a:off x="1522413" y="2970213"/>
              <a:ext cx="109538" cy="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62" name="Rectangle 61"/>
          <p:cNvSpPr/>
          <p:nvPr/>
        </p:nvSpPr>
        <p:spPr>
          <a:xfrm>
            <a:off x="3394178" y="1678331"/>
            <a:ext cx="5292622" cy="204594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rtlCol="0" anchor="t"/>
          <a:lstStyle/>
          <a:p>
            <a:pPr>
              <a:lnSpc>
                <a:spcPct val="120000"/>
              </a:lnSpc>
              <a:spcBef>
                <a:spcPts val="600"/>
              </a:spcBef>
              <a:buClr>
                <a:schemeClr val="accent2"/>
              </a:buClr>
            </a:pPr>
            <a:r>
              <a:rPr lang="en-GB" sz="1200" b="1" dirty="0">
                <a:solidFill>
                  <a:schemeClr val="accent2"/>
                </a:solidFill>
              </a:rPr>
              <a:t>WORKING AND RECEIVING SOCIAL SECURITY </a:t>
            </a:r>
          </a:p>
          <a:p>
            <a:pPr>
              <a:lnSpc>
                <a:spcPct val="120000"/>
              </a:lnSpc>
              <a:spcBef>
                <a:spcPts val="600"/>
              </a:spcBef>
              <a:buClr>
                <a:schemeClr val="accent2"/>
              </a:buClr>
            </a:pPr>
            <a:r>
              <a:rPr lang="en-GB" sz="1200" dirty="0">
                <a:solidFill>
                  <a:schemeClr val="tx1"/>
                </a:solidFill>
              </a:rPr>
              <a:t>You may receive Social Security benefits at the same time you are employed</a:t>
            </a:r>
          </a:p>
          <a:p>
            <a:pPr marL="227013" indent="-227013">
              <a:lnSpc>
                <a:spcPct val="110000"/>
              </a:lnSpc>
              <a:spcBef>
                <a:spcPts val="600"/>
              </a:spcBef>
              <a:buClr>
                <a:schemeClr val="accent2"/>
              </a:buClr>
              <a:buFont typeface="Arial" panose="020B0604020202020204" pitchFamily="34" charset="0"/>
              <a:buChar char="•"/>
            </a:pPr>
            <a:r>
              <a:rPr lang="en-GB" sz="1200" dirty="0">
                <a:solidFill>
                  <a:schemeClr val="tx1"/>
                </a:solidFill>
              </a:rPr>
              <a:t>However, if you are below your full retirement age, $1 of benefits is deducted for every $2 earned above the annual limit (2020)</a:t>
            </a:r>
          </a:p>
          <a:p>
            <a:pPr marL="227013" indent="-227013">
              <a:lnSpc>
                <a:spcPct val="110000"/>
              </a:lnSpc>
              <a:spcBef>
                <a:spcPts val="600"/>
              </a:spcBef>
              <a:buClr>
                <a:schemeClr val="accent2"/>
              </a:buClr>
              <a:buFont typeface="Arial" panose="020B0604020202020204" pitchFamily="34" charset="0"/>
              <a:buChar char="•"/>
            </a:pPr>
            <a:r>
              <a:rPr lang="en-GB" sz="1200" dirty="0">
                <a:solidFill>
                  <a:schemeClr val="tx1"/>
                </a:solidFill>
              </a:rPr>
              <a:t>The annual limit on earnings is </a:t>
            </a:r>
            <a:r>
              <a:rPr lang="en-GB" sz="1400" b="1" dirty="0">
                <a:solidFill>
                  <a:schemeClr val="accent2"/>
                </a:solidFill>
              </a:rPr>
              <a:t>$18,240 </a:t>
            </a:r>
            <a:r>
              <a:rPr lang="en-GB" sz="1200" dirty="0">
                <a:solidFill>
                  <a:schemeClr val="tx1"/>
                </a:solidFill>
              </a:rPr>
              <a:t>in 2020.</a:t>
            </a:r>
          </a:p>
          <a:p>
            <a:pPr marL="227013" indent="-227013">
              <a:lnSpc>
                <a:spcPct val="110000"/>
              </a:lnSpc>
              <a:spcBef>
                <a:spcPts val="600"/>
              </a:spcBef>
              <a:buClr>
                <a:schemeClr val="accent2"/>
              </a:buClr>
              <a:buFont typeface="Arial" panose="020B0604020202020204" pitchFamily="34" charset="0"/>
              <a:buChar char="•"/>
            </a:pPr>
            <a:r>
              <a:rPr lang="en-GB" sz="1200" dirty="0">
                <a:solidFill>
                  <a:schemeClr val="tx1"/>
                </a:solidFill>
              </a:rPr>
              <a:t>The annual limit year of FRA is $48,600 until retirement</a:t>
            </a:r>
          </a:p>
          <a:p>
            <a:pPr marL="227013" indent="-227013">
              <a:lnSpc>
                <a:spcPct val="110000"/>
              </a:lnSpc>
              <a:spcBef>
                <a:spcPts val="600"/>
              </a:spcBef>
              <a:buClr>
                <a:schemeClr val="accent2"/>
              </a:buClr>
              <a:buFont typeface="Arial" panose="020B0604020202020204" pitchFamily="34" charset="0"/>
              <a:buChar char="•"/>
            </a:pPr>
            <a:r>
              <a:rPr lang="en-GB" sz="1200" dirty="0">
                <a:solidFill>
                  <a:schemeClr val="tx1"/>
                </a:solidFill>
              </a:rPr>
              <a:t>No annual limit after year when FRA is reached. </a:t>
            </a:r>
          </a:p>
        </p:txBody>
      </p:sp>
      <p:grpSp>
        <p:nvGrpSpPr>
          <p:cNvPr id="66" name="Group 65"/>
          <p:cNvGrpSpPr>
            <a:grpSpLocks noChangeAspect="1"/>
          </p:cNvGrpSpPr>
          <p:nvPr/>
        </p:nvGrpSpPr>
        <p:grpSpPr>
          <a:xfrm>
            <a:off x="3346094" y="1038251"/>
            <a:ext cx="669604" cy="640080"/>
            <a:chOff x="3040063" y="1820863"/>
            <a:chExt cx="900113" cy="860425"/>
          </a:xfrm>
        </p:grpSpPr>
        <p:sp>
          <p:nvSpPr>
            <p:cNvPr id="67" name="Freeform 24"/>
            <p:cNvSpPr>
              <a:spLocks noEditPoints="1"/>
            </p:cNvSpPr>
            <p:nvPr/>
          </p:nvSpPr>
          <p:spPr bwMode="auto">
            <a:xfrm>
              <a:off x="3040063" y="1820863"/>
              <a:ext cx="900113" cy="860425"/>
            </a:xfrm>
            <a:custGeom>
              <a:avLst/>
              <a:gdLst>
                <a:gd name="T0" fmla="*/ 702 w 811"/>
                <a:gd name="T1" fmla="*/ 0 h 774"/>
                <a:gd name="T2" fmla="*/ 702 w 811"/>
                <a:gd name="T3" fmla="*/ 300 h 774"/>
                <a:gd name="T4" fmla="*/ 811 w 811"/>
                <a:gd name="T5" fmla="*/ 116 h 774"/>
                <a:gd name="T6" fmla="*/ 702 w 811"/>
                <a:gd name="T7" fmla="*/ 0 h 774"/>
                <a:gd name="T8" fmla="*/ 590 w 811"/>
                <a:gd name="T9" fmla="*/ 116 h 774"/>
                <a:gd name="T10" fmla="*/ 702 w 811"/>
                <a:gd name="T11" fmla="*/ 293 h 774"/>
                <a:gd name="T12" fmla="*/ 702 w 811"/>
                <a:gd name="T13" fmla="*/ 475 h 774"/>
                <a:gd name="T14" fmla="*/ 514 w 811"/>
                <a:gd name="T15" fmla="*/ 666 h 774"/>
                <a:gd name="T16" fmla="*/ 303 w 811"/>
                <a:gd name="T17" fmla="*/ 666 h 774"/>
                <a:gd name="T18" fmla="*/ 110 w 811"/>
                <a:gd name="T19" fmla="*/ 774 h 774"/>
                <a:gd name="T20" fmla="*/ 110 w 811"/>
                <a:gd name="T21" fmla="*/ 474 h 774"/>
                <a:gd name="T22" fmla="*/ 0 w 811"/>
                <a:gd name="T23" fmla="*/ 658 h 774"/>
                <a:gd name="T24" fmla="*/ 110 w 811"/>
                <a:gd name="T25" fmla="*/ 774 h 774"/>
                <a:gd name="T26" fmla="*/ 221 w 811"/>
                <a:gd name="T27" fmla="*/ 658 h 774"/>
                <a:gd name="T28" fmla="*/ 110 w 811"/>
                <a:gd name="T29" fmla="*/ 481 h 774"/>
                <a:gd name="T30" fmla="*/ 110 w 811"/>
                <a:gd name="T31" fmla="*/ 299 h 774"/>
                <a:gd name="T32" fmla="*/ 297 w 811"/>
                <a:gd name="T33" fmla="*/ 108 h 774"/>
                <a:gd name="T34" fmla="*/ 508 w 811"/>
                <a:gd name="T35" fmla="*/ 10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1" h="774">
                  <a:moveTo>
                    <a:pt x="702" y="0"/>
                  </a:moveTo>
                  <a:cubicBezTo>
                    <a:pt x="702" y="300"/>
                    <a:pt x="702" y="300"/>
                    <a:pt x="702" y="300"/>
                  </a:cubicBezTo>
                  <a:moveTo>
                    <a:pt x="811" y="116"/>
                  </a:moveTo>
                  <a:cubicBezTo>
                    <a:pt x="702" y="0"/>
                    <a:pt x="702" y="0"/>
                    <a:pt x="702" y="0"/>
                  </a:cubicBezTo>
                  <a:cubicBezTo>
                    <a:pt x="590" y="116"/>
                    <a:pt x="590" y="116"/>
                    <a:pt x="590" y="116"/>
                  </a:cubicBezTo>
                  <a:moveTo>
                    <a:pt x="702" y="293"/>
                  </a:moveTo>
                  <a:cubicBezTo>
                    <a:pt x="702" y="475"/>
                    <a:pt x="702" y="475"/>
                    <a:pt x="702" y="475"/>
                  </a:cubicBezTo>
                  <a:cubicBezTo>
                    <a:pt x="702" y="580"/>
                    <a:pt x="618" y="666"/>
                    <a:pt x="514" y="666"/>
                  </a:cubicBezTo>
                  <a:cubicBezTo>
                    <a:pt x="303" y="666"/>
                    <a:pt x="303" y="666"/>
                    <a:pt x="303" y="666"/>
                  </a:cubicBezTo>
                  <a:moveTo>
                    <a:pt x="110" y="774"/>
                  </a:moveTo>
                  <a:cubicBezTo>
                    <a:pt x="110" y="474"/>
                    <a:pt x="110" y="474"/>
                    <a:pt x="110" y="474"/>
                  </a:cubicBezTo>
                  <a:moveTo>
                    <a:pt x="0" y="658"/>
                  </a:moveTo>
                  <a:cubicBezTo>
                    <a:pt x="110" y="774"/>
                    <a:pt x="110" y="774"/>
                    <a:pt x="110" y="774"/>
                  </a:cubicBezTo>
                  <a:cubicBezTo>
                    <a:pt x="221" y="658"/>
                    <a:pt x="221" y="658"/>
                    <a:pt x="221" y="658"/>
                  </a:cubicBezTo>
                  <a:moveTo>
                    <a:pt x="110" y="481"/>
                  </a:moveTo>
                  <a:cubicBezTo>
                    <a:pt x="110" y="299"/>
                    <a:pt x="110" y="299"/>
                    <a:pt x="110" y="299"/>
                  </a:cubicBezTo>
                  <a:cubicBezTo>
                    <a:pt x="110" y="194"/>
                    <a:pt x="194" y="108"/>
                    <a:pt x="297" y="108"/>
                  </a:cubicBezTo>
                  <a:cubicBezTo>
                    <a:pt x="508" y="108"/>
                    <a:pt x="508" y="108"/>
                    <a:pt x="508" y="108"/>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5"/>
            <p:cNvSpPr>
              <a:spLocks noEditPoints="1"/>
            </p:cNvSpPr>
            <p:nvPr/>
          </p:nvSpPr>
          <p:spPr bwMode="auto">
            <a:xfrm>
              <a:off x="3335338" y="2085976"/>
              <a:ext cx="338138" cy="338138"/>
            </a:xfrm>
            <a:custGeom>
              <a:avLst/>
              <a:gdLst>
                <a:gd name="T0" fmla="*/ 91 w 305"/>
                <a:gd name="T1" fmla="*/ 165 h 304"/>
                <a:gd name="T2" fmla="*/ 129 w 305"/>
                <a:gd name="T3" fmla="*/ 205 h 304"/>
                <a:gd name="T4" fmla="*/ 222 w 305"/>
                <a:gd name="T5" fmla="*/ 102 h 304"/>
                <a:gd name="T6" fmla="*/ 305 w 305"/>
                <a:gd name="T7" fmla="*/ 152 h 304"/>
                <a:gd name="T8" fmla="*/ 153 w 305"/>
                <a:gd name="T9" fmla="*/ 304 h 304"/>
                <a:gd name="T10" fmla="*/ 0 w 305"/>
                <a:gd name="T11" fmla="*/ 152 h 304"/>
                <a:gd name="T12" fmla="*/ 153 w 305"/>
                <a:gd name="T13" fmla="*/ 0 h 304"/>
                <a:gd name="T14" fmla="*/ 305 w 305"/>
                <a:gd name="T15" fmla="*/ 152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304">
                  <a:moveTo>
                    <a:pt x="91" y="165"/>
                  </a:moveTo>
                  <a:cubicBezTo>
                    <a:pt x="129" y="205"/>
                    <a:pt x="129" y="205"/>
                    <a:pt x="129" y="205"/>
                  </a:cubicBezTo>
                  <a:cubicBezTo>
                    <a:pt x="222" y="102"/>
                    <a:pt x="222" y="102"/>
                    <a:pt x="222" y="102"/>
                  </a:cubicBezTo>
                  <a:moveTo>
                    <a:pt x="305" y="152"/>
                  </a:moveTo>
                  <a:cubicBezTo>
                    <a:pt x="305" y="236"/>
                    <a:pt x="237" y="304"/>
                    <a:pt x="153" y="304"/>
                  </a:cubicBezTo>
                  <a:cubicBezTo>
                    <a:pt x="69" y="304"/>
                    <a:pt x="0" y="236"/>
                    <a:pt x="0" y="152"/>
                  </a:cubicBezTo>
                  <a:cubicBezTo>
                    <a:pt x="0" y="68"/>
                    <a:pt x="69" y="0"/>
                    <a:pt x="153" y="0"/>
                  </a:cubicBezTo>
                  <a:cubicBezTo>
                    <a:pt x="237" y="0"/>
                    <a:pt x="305" y="68"/>
                    <a:pt x="305" y="152"/>
                  </a:cubicBez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68"/>
          <p:cNvGrpSpPr>
            <a:grpSpLocks noChangeAspect="1"/>
          </p:cNvGrpSpPr>
          <p:nvPr/>
        </p:nvGrpSpPr>
        <p:grpSpPr>
          <a:xfrm>
            <a:off x="3394177" y="4024485"/>
            <a:ext cx="846352" cy="640080"/>
            <a:chOff x="2800350" y="4670425"/>
            <a:chExt cx="1263651" cy="955676"/>
          </a:xfrm>
        </p:grpSpPr>
        <p:sp>
          <p:nvSpPr>
            <p:cNvPr id="70" name="Freeform 29"/>
            <p:cNvSpPr>
              <a:spLocks/>
            </p:cNvSpPr>
            <p:nvPr/>
          </p:nvSpPr>
          <p:spPr bwMode="auto">
            <a:xfrm>
              <a:off x="3040063" y="4932363"/>
              <a:ext cx="704850" cy="285750"/>
            </a:xfrm>
            <a:custGeom>
              <a:avLst/>
              <a:gdLst>
                <a:gd name="T0" fmla="*/ 0 w 444"/>
                <a:gd name="T1" fmla="*/ 133 h 180"/>
                <a:gd name="T2" fmla="*/ 80 w 444"/>
                <a:gd name="T3" fmla="*/ 133 h 180"/>
                <a:gd name="T4" fmla="*/ 103 w 444"/>
                <a:gd name="T5" fmla="*/ 180 h 180"/>
                <a:gd name="T6" fmla="*/ 143 w 444"/>
                <a:gd name="T7" fmla="*/ 0 h 180"/>
                <a:gd name="T8" fmla="*/ 187 w 444"/>
                <a:gd name="T9" fmla="*/ 163 h 180"/>
                <a:gd name="T10" fmla="*/ 200 w 444"/>
                <a:gd name="T11" fmla="*/ 133 h 180"/>
                <a:gd name="T12" fmla="*/ 281 w 444"/>
                <a:gd name="T13" fmla="*/ 133 h 180"/>
                <a:gd name="T14" fmla="*/ 299 w 444"/>
                <a:gd name="T15" fmla="*/ 180 h 180"/>
                <a:gd name="T16" fmla="*/ 341 w 444"/>
                <a:gd name="T17" fmla="*/ 42 h 180"/>
                <a:gd name="T18" fmla="*/ 385 w 444"/>
                <a:gd name="T19" fmla="*/ 164 h 180"/>
                <a:gd name="T20" fmla="*/ 396 w 444"/>
                <a:gd name="T21" fmla="*/ 133 h 180"/>
                <a:gd name="T22" fmla="*/ 444 w 444"/>
                <a:gd name="T23" fmla="*/ 13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4" h="180">
                  <a:moveTo>
                    <a:pt x="0" y="133"/>
                  </a:moveTo>
                  <a:lnTo>
                    <a:pt x="80" y="133"/>
                  </a:lnTo>
                  <a:lnTo>
                    <a:pt x="103" y="180"/>
                  </a:lnTo>
                  <a:lnTo>
                    <a:pt x="143" y="0"/>
                  </a:lnTo>
                  <a:lnTo>
                    <a:pt x="187" y="163"/>
                  </a:lnTo>
                  <a:lnTo>
                    <a:pt x="200" y="133"/>
                  </a:lnTo>
                  <a:lnTo>
                    <a:pt x="281" y="133"/>
                  </a:lnTo>
                  <a:lnTo>
                    <a:pt x="299" y="180"/>
                  </a:lnTo>
                  <a:lnTo>
                    <a:pt x="341" y="42"/>
                  </a:lnTo>
                  <a:lnTo>
                    <a:pt x="385" y="164"/>
                  </a:lnTo>
                  <a:lnTo>
                    <a:pt x="396" y="133"/>
                  </a:lnTo>
                  <a:lnTo>
                    <a:pt x="444" y="133"/>
                  </a:ln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30"/>
            <p:cNvSpPr>
              <a:spLocks noChangeArrowheads="1"/>
            </p:cNvSpPr>
            <p:nvPr/>
          </p:nvSpPr>
          <p:spPr bwMode="auto">
            <a:xfrm>
              <a:off x="3748088" y="5110163"/>
              <a:ext cx="66675" cy="68263"/>
            </a:xfrm>
            <a:prstGeom prst="ellipse">
              <a:avLst/>
            </a:pr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31"/>
            <p:cNvSpPr>
              <a:spLocks/>
            </p:cNvSpPr>
            <p:nvPr/>
          </p:nvSpPr>
          <p:spPr bwMode="auto">
            <a:xfrm>
              <a:off x="2800350" y="4670425"/>
              <a:ext cx="1263651" cy="955676"/>
            </a:xfrm>
            <a:custGeom>
              <a:avLst/>
              <a:gdLst>
                <a:gd name="T0" fmla="*/ 538 w 1076"/>
                <a:gd name="T1" fmla="*/ 815 h 815"/>
                <a:gd name="T2" fmla="*/ 794 w 1076"/>
                <a:gd name="T3" fmla="*/ 588 h 815"/>
                <a:gd name="T4" fmla="*/ 822 w 1076"/>
                <a:gd name="T5" fmla="*/ 51 h 815"/>
                <a:gd name="T6" fmla="*/ 538 w 1076"/>
                <a:gd name="T7" fmla="*/ 154 h 815"/>
                <a:gd name="T8" fmla="*/ 254 w 1076"/>
                <a:gd name="T9" fmla="*/ 56 h 815"/>
                <a:gd name="T10" fmla="*/ 282 w 1076"/>
                <a:gd name="T11" fmla="*/ 592 h 815"/>
                <a:gd name="T12" fmla="*/ 538 w 1076"/>
                <a:gd name="T13" fmla="*/ 815 h 815"/>
              </a:gdLst>
              <a:ahLst/>
              <a:cxnLst>
                <a:cxn ang="0">
                  <a:pos x="T0" y="T1"/>
                </a:cxn>
                <a:cxn ang="0">
                  <a:pos x="T2" y="T3"/>
                </a:cxn>
                <a:cxn ang="0">
                  <a:pos x="T4" y="T5"/>
                </a:cxn>
                <a:cxn ang="0">
                  <a:pos x="T6" y="T7"/>
                </a:cxn>
                <a:cxn ang="0">
                  <a:pos x="T8" y="T9"/>
                </a:cxn>
                <a:cxn ang="0">
                  <a:pos x="T10" y="T11"/>
                </a:cxn>
                <a:cxn ang="0">
                  <a:pos x="T12" y="T13"/>
                </a:cxn>
              </a:cxnLst>
              <a:rect l="0" t="0" r="r" b="b"/>
              <a:pathLst>
                <a:path w="1076" h="815">
                  <a:moveTo>
                    <a:pt x="538" y="815"/>
                  </a:moveTo>
                  <a:cubicBezTo>
                    <a:pt x="538" y="815"/>
                    <a:pt x="726" y="647"/>
                    <a:pt x="794" y="588"/>
                  </a:cubicBezTo>
                  <a:cubicBezTo>
                    <a:pt x="1076" y="337"/>
                    <a:pt x="970" y="108"/>
                    <a:pt x="822" y="51"/>
                  </a:cubicBezTo>
                  <a:cubicBezTo>
                    <a:pt x="634" y="0"/>
                    <a:pt x="538" y="154"/>
                    <a:pt x="538" y="154"/>
                  </a:cubicBezTo>
                  <a:cubicBezTo>
                    <a:pt x="538" y="154"/>
                    <a:pt x="442" y="5"/>
                    <a:pt x="254" y="56"/>
                  </a:cubicBezTo>
                  <a:cubicBezTo>
                    <a:pt x="106" y="113"/>
                    <a:pt x="0" y="342"/>
                    <a:pt x="282" y="592"/>
                  </a:cubicBezTo>
                  <a:cubicBezTo>
                    <a:pt x="350" y="652"/>
                    <a:pt x="538" y="815"/>
                    <a:pt x="538" y="815"/>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74" name="Rectangle 73"/>
          <p:cNvSpPr/>
          <p:nvPr/>
        </p:nvSpPr>
        <p:spPr>
          <a:xfrm>
            <a:off x="3394178" y="4802821"/>
            <a:ext cx="5292622" cy="141382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rtlCol="0" anchor="t"/>
          <a:lstStyle/>
          <a:p>
            <a:pPr>
              <a:lnSpc>
                <a:spcPct val="120000"/>
              </a:lnSpc>
              <a:spcBef>
                <a:spcPts val="600"/>
              </a:spcBef>
              <a:buClr>
                <a:schemeClr val="accent2"/>
              </a:buClr>
            </a:pPr>
            <a:r>
              <a:rPr lang="en-GB" sz="1200" b="1" dirty="0">
                <a:solidFill>
                  <a:schemeClr val="accent2"/>
                </a:solidFill>
              </a:rPr>
              <a:t>HEALTH HISTORY</a:t>
            </a:r>
          </a:p>
          <a:p>
            <a:pPr>
              <a:lnSpc>
                <a:spcPct val="120000"/>
              </a:lnSpc>
              <a:spcBef>
                <a:spcPts val="600"/>
              </a:spcBef>
              <a:buClr>
                <a:schemeClr val="accent2"/>
              </a:buClr>
            </a:pPr>
            <a:r>
              <a:rPr lang="en-GB" sz="1200" dirty="0">
                <a:solidFill>
                  <a:schemeClr val="tx1"/>
                </a:solidFill>
              </a:rPr>
              <a:t>Consider your personal and family health history</a:t>
            </a:r>
          </a:p>
          <a:p>
            <a:pPr marL="227013" indent="-227013">
              <a:lnSpc>
                <a:spcPct val="110000"/>
              </a:lnSpc>
              <a:spcBef>
                <a:spcPts val="600"/>
              </a:spcBef>
              <a:buClr>
                <a:schemeClr val="accent2"/>
              </a:buClr>
              <a:buFont typeface="Arial" panose="020B0604020202020204" pitchFamily="34" charset="0"/>
              <a:buChar char="•"/>
            </a:pPr>
            <a:r>
              <a:rPr lang="en-GB" sz="1200" dirty="0">
                <a:solidFill>
                  <a:schemeClr val="tx1"/>
                </a:solidFill>
              </a:rPr>
              <a:t>If you’re in good health, postponing benefits will increase your benefits</a:t>
            </a:r>
          </a:p>
          <a:p>
            <a:pPr marL="227013" indent="-227013">
              <a:lnSpc>
                <a:spcPct val="110000"/>
              </a:lnSpc>
              <a:spcBef>
                <a:spcPts val="600"/>
              </a:spcBef>
              <a:buClr>
                <a:schemeClr val="accent2"/>
              </a:buClr>
              <a:buFont typeface="Arial" panose="020B0604020202020204" pitchFamily="34" charset="0"/>
              <a:buChar char="•"/>
            </a:pPr>
            <a:r>
              <a:rPr lang="en-GB" sz="1200" dirty="0">
                <a:solidFill>
                  <a:schemeClr val="tx1"/>
                </a:solidFill>
              </a:rPr>
              <a:t>If you are in poor health, you may want to choose to initiate benefits sooner</a:t>
            </a:r>
          </a:p>
        </p:txBody>
      </p:sp>
      <p:cxnSp>
        <p:nvCxnSpPr>
          <p:cNvPr id="3" name="Straight Connector 2"/>
          <p:cNvCxnSpPr/>
          <p:nvPr/>
        </p:nvCxnSpPr>
        <p:spPr>
          <a:xfrm>
            <a:off x="3365500" y="3874381"/>
            <a:ext cx="53213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913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90507" y="3376670"/>
            <a:ext cx="4762987" cy="307777"/>
          </a:xfrm>
        </p:spPr>
        <p:txBody>
          <a:bodyPr/>
          <a:lstStyle/>
          <a:p>
            <a:r>
              <a:rPr lang="en-GB" dirty="0"/>
              <a:t>Benefits Beyond Retirement</a:t>
            </a:r>
          </a:p>
        </p:txBody>
      </p:sp>
      <p:sp>
        <p:nvSpPr>
          <p:cNvPr id="3" name="Text Placeholder 2"/>
          <p:cNvSpPr>
            <a:spLocks noGrp="1"/>
          </p:cNvSpPr>
          <p:nvPr>
            <p:ph type="body" sz="quarter" idx="10"/>
            <p:custDataLst>
              <p:tags r:id="rId2"/>
            </p:custDataLst>
          </p:nvPr>
        </p:nvSpPr>
        <p:spPr/>
        <p:txBody>
          <a:bodyPr/>
          <a:lstStyle/>
          <a:p>
            <a:pPr algn="ctr"/>
            <a:r>
              <a:rPr lang="en-US" dirty="0"/>
              <a:t>SECTION 3</a:t>
            </a:r>
            <a:endParaRPr lang="en-GB" dirty="0"/>
          </a:p>
        </p:txBody>
      </p:sp>
    </p:spTree>
    <p:extLst>
      <p:ext uri="{BB962C8B-B14F-4D97-AF65-F5344CB8AC3E}">
        <p14:creationId xmlns:p14="http://schemas.microsoft.com/office/powerpoint/2010/main" val="1586385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0"/>
            <a:ext cx="8220456" cy="615553"/>
          </a:xfrm>
        </p:spPr>
        <p:txBody>
          <a:bodyPr/>
          <a:lstStyle/>
          <a:p>
            <a:r>
              <a:rPr lang="en-US" dirty="0">
                <a:solidFill>
                  <a:schemeClr val="accent2"/>
                </a:solidFill>
              </a:rPr>
              <a:t>Social Security Benefits for a Spouse, Survivor and </a:t>
            </a:r>
            <a:br>
              <a:rPr lang="en-US" dirty="0">
                <a:solidFill>
                  <a:schemeClr val="accent2"/>
                </a:solidFill>
              </a:rPr>
            </a:br>
            <a:r>
              <a:rPr lang="en-US" dirty="0">
                <a:solidFill>
                  <a:schemeClr val="accent2"/>
                </a:solidFill>
              </a:rPr>
              <a:t>Divorced Spouse</a:t>
            </a:r>
          </a:p>
        </p:txBody>
      </p:sp>
      <p:sp>
        <p:nvSpPr>
          <p:cNvPr id="43" name="Content Placeholder 6"/>
          <p:cNvSpPr txBox="1">
            <a:spLocks/>
          </p:cNvSpPr>
          <p:nvPr/>
        </p:nvSpPr>
        <p:spPr bwMode="auto">
          <a:xfrm>
            <a:off x="475765" y="3761150"/>
            <a:ext cx="2377440" cy="16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chemeClr val="accent2"/>
              </a:buClr>
              <a:buSzPct val="90000"/>
              <a:buFontTx/>
              <a:buNone/>
              <a:defRPr sz="2200" kern="1200" baseline="0">
                <a:solidFill>
                  <a:schemeClr val="tx1"/>
                </a:solidFill>
                <a:latin typeface="Corbel" panose="020B0503020204020204" pitchFamily="34" charset="0"/>
                <a:ea typeface="+mn-ea"/>
                <a:cs typeface="+mn-cs"/>
              </a:defRPr>
            </a:lvl1pPr>
            <a:lvl2pPr marL="0" indent="0" algn="l" rtl="0" eaLnBrk="0" fontAlgn="base" hangingPunct="0">
              <a:spcBef>
                <a:spcPts val="1200"/>
              </a:spcBef>
              <a:spcAft>
                <a:spcPct val="0"/>
              </a:spcAft>
              <a:buClr>
                <a:schemeClr val="accent2"/>
              </a:buClr>
              <a:buFont typeface="Arial" pitchFamily="34" charset="0"/>
              <a:buNone/>
              <a:tabLst/>
              <a:defRPr sz="1600" kern="1200" baseline="0">
                <a:solidFill>
                  <a:schemeClr val="tx1"/>
                </a:solidFill>
                <a:latin typeface="Corbel" panose="020B0503020204020204" pitchFamily="34" charset="0"/>
                <a:ea typeface="+mn-ea"/>
                <a:cs typeface="+mn-cs"/>
              </a:defRPr>
            </a:lvl2pPr>
            <a:lvl3pPr marL="0" indent="0" algn="l" rtl="0" eaLnBrk="0" fontAlgn="base" hangingPunct="0">
              <a:spcBef>
                <a:spcPct val="20000"/>
              </a:spcBef>
              <a:spcAft>
                <a:spcPct val="0"/>
              </a:spcAft>
              <a:buClr>
                <a:schemeClr val="accent2"/>
              </a:buClr>
              <a:buFontTx/>
              <a:buNone/>
              <a:defRPr sz="1600" kern="1200">
                <a:solidFill>
                  <a:schemeClr val="tx1"/>
                </a:solidFill>
                <a:latin typeface="Corbel" panose="020B0503020204020204" pitchFamily="34" charset="0"/>
                <a:ea typeface="+mn-ea"/>
                <a:cs typeface="+mn-cs"/>
              </a:defRPr>
            </a:lvl3pPr>
            <a:lvl4pPr marL="228600" indent="-212725"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4pPr>
            <a:lvl5pPr marL="222250" indent="-203200"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5pPr>
            <a:lvl6pPr marL="222250" indent="-1968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457200" indent="-222250" algn="l" defTabSz="1018824" rtl="0" eaLnBrk="1" latinLnBrk="0" hangingPunct="1">
              <a:spcBef>
                <a:spcPct val="20000"/>
              </a:spcBef>
              <a:buClr>
                <a:schemeClr val="accent2"/>
              </a:buClr>
              <a:buFont typeface="Arial" panose="020B0604020202020204" pitchFamily="34" charset="0"/>
              <a:buChar char="•"/>
              <a:defRPr sz="1600" kern="1200" baseline="0">
                <a:solidFill>
                  <a:schemeClr val="tx1"/>
                </a:solidFill>
                <a:latin typeface="Corbel" panose="020B0503020204020204" pitchFamily="34" charset="0"/>
                <a:ea typeface="+mn-ea"/>
                <a:cs typeface="+mn-cs"/>
              </a:defRPr>
            </a:lvl7pPr>
            <a:lvl8pPr marL="685800" indent="-2349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8pPr>
            <a:lvl9pPr marL="906463" indent="-204788"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9pPr>
          </a:lstStyle>
          <a:p>
            <a:pPr>
              <a:lnSpc>
                <a:spcPct val="120000"/>
              </a:lnSpc>
              <a:spcAft>
                <a:spcPts val="718"/>
              </a:spcAft>
            </a:pPr>
            <a:r>
              <a:rPr lang="en-US" sz="1400" dirty="0">
                <a:latin typeface="+mj-lt"/>
              </a:rPr>
              <a:t>If you’re the working spouse, your nonworking spouse at full retirement age is eligible to receive the higher of 50% of your retirement benefit or 100% of his / her own benefit.</a:t>
            </a:r>
          </a:p>
          <a:p>
            <a:pPr>
              <a:lnSpc>
                <a:spcPct val="120000"/>
              </a:lnSpc>
            </a:pPr>
            <a:endParaRPr lang="en-US" sz="1400" dirty="0">
              <a:latin typeface="+mj-lt"/>
            </a:endParaRPr>
          </a:p>
        </p:txBody>
      </p:sp>
      <p:sp>
        <p:nvSpPr>
          <p:cNvPr id="44" name="Content Placeholder 6"/>
          <p:cNvSpPr txBox="1">
            <a:spLocks/>
          </p:cNvSpPr>
          <p:nvPr/>
        </p:nvSpPr>
        <p:spPr bwMode="auto">
          <a:xfrm>
            <a:off x="6309360" y="3684950"/>
            <a:ext cx="2377440" cy="16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chemeClr val="accent2"/>
              </a:buClr>
              <a:buSzPct val="90000"/>
              <a:buFontTx/>
              <a:buNone/>
              <a:defRPr sz="2200" kern="1200" baseline="0">
                <a:solidFill>
                  <a:schemeClr val="tx1"/>
                </a:solidFill>
                <a:latin typeface="Corbel" panose="020B0503020204020204" pitchFamily="34" charset="0"/>
                <a:ea typeface="+mn-ea"/>
                <a:cs typeface="+mn-cs"/>
              </a:defRPr>
            </a:lvl1pPr>
            <a:lvl2pPr marL="0" indent="0" algn="l" rtl="0" eaLnBrk="0" fontAlgn="base" hangingPunct="0">
              <a:spcBef>
                <a:spcPts val="1200"/>
              </a:spcBef>
              <a:spcAft>
                <a:spcPct val="0"/>
              </a:spcAft>
              <a:buClr>
                <a:schemeClr val="accent2"/>
              </a:buClr>
              <a:buFont typeface="Arial" pitchFamily="34" charset="0"/>
              <a:buNone/>
              <a:tabLst/>
              <a:defRPr sz="1600" kern="1200" baseline="0">
                <a:solidFill>
                  <a:schemeClr val="tx1"/>
                </a:solidFill>
                <a:latin typeface="Corbel" panose="020B0503020204020204" pitchFamily="34" charset="0"/>
                <a:ea typeface="+mn-ea"/>
                <a:cs typeface="+mn-cs"/>
              </a:defRPr>
            </a:lvl2pPr>
            <a:lvl3pPr marL="0" indent="0" algn="l" rtl="0" eaLnBrk="0" fontAlgn="base" hangingPunct="0">
              <a:spcBef>
                <a:spcPct val="20000"/>
              </a:spcBef>
              <a:spcAft>
                <a:spcPct val="0"/>
              </a:spcAft>
              <a:buClr>
                <a:schemeClr val="accent2"/>
              </a:buClr>
              <a:buFontTx/>
              <a:buNone/>
              <a:defRPr sz="1600" kern="1200">
                <a:solidFill>
                  <a:schemeClr val="tx1"/>
                </a:solidFill>
                <a:latin typeface="Corbel" panose="020B0503020204020204" pitchFamily="34" charset="0"/>
                <a:ea typeface="+mn-ea"/>
                <a:cs typeface="+mn-cs"/>
              </a:defRPr>
            </a:lvl3pPr>
            <a:lvl4pPr marL="228600" indent="-212725"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4pPr>
            <a:lvl5pPr marL="222250" indent="-203200"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5pPr>
            <a:lvl6pPr marL="222250" indent="-1968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457200" indent="-222250" algn="l" defTabSz="1018824" rtl="0" eaLnBrk="1" latinLnBrk="0" hangingPunct="1">
              <a:spcBef>
                <a:spcPct val="20000"/>
              </a:spcBef>
              <a:buClr>
                <a:schemeClr val="accent2"/>
              </a:buClr>
              <a:buFont typeface="Arial" panose="020B0604020202020204" pitchFamily="34" charset="0"/>
              <a:buChar char="•"/>
              <a:defRPr sz="1600" kern="1200" baseline="0">
                <a:solidFill>
                  <a:schemeClr val="tx1"/>
                </a:solidFill>
                <a:latin typeface="Corbel" panose="020B0503020204020204" pitchFamily="34" charset="0"/>
                <a:ea typeface="+mn-ea"/>
                <a:cs typeface="+mn-cs"/>
              </a:defRPr>
            </a:lvl7pPr>
            <a:lvl8pPr marL="685800" indent="-2349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8pPr>
            <a:lvl9pPr marL="906463" indent="-204788"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9pPr>
          </a:lstStyle>
          <a:p>
            <a:pPr>
              <a:lnSpc>
                <a:spcPct val="120000"/>
              </a:lnSpc>
              <a:spcAft>
                <a:spcPts val="718"/>
              </a:spcAft>
            </a:pPr>
            <a:r>
              <a:rPr lang="en-US" sz="1400" dirty="0">
                <a:latin typeface="+mj-lt"/>
              </a:rPr>
              <a:t>You may qualify for a </a:t>
            </a:r>
            <a:br>
              <a:rPr lang="en-US" sz="1400" dirty="0">
                <a:latin typeface="+mj-lt"/>
              </a:rPr>
            </a:br>
            <a:r>
              <a:rPr lang="en-US" sz="1400" dirty="0">
                <a:latin typeface="+mj-lt"/>
              </a:rPr>
              <a:t>divorced spouse’s benefits if you were previously married for 10+ years and divorced for at least two years.</a:t>
            </a:r>
          </a:p>
        </p:txBody>
      </p:sp>
      <p:sp>
        <p:nvSpPr>
          <p:cNvPr id="47" name="Content Placeholder 6"/>
          <p:cNvSpPr txBox="1">
            <a:spLocks/>
          </p:cNvSpPr>
          <p:nvPr/>
        </p:nvSpPr>
        <p:spPr bwMode="auto">
          <a:xfrm>
            <a:off x="3391497" y="3353913"/>
            <a:ext cx="2377440" cy="33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4" rIns="91429" bIns="45714" numCol="1" anchor="b" anchorCtr="0" compatLnSpc="1">
            <a:prstTxWarp prst="textNoShape">
              <a:avLst/>
            </a:prstTxWarp>
          </a:bodyPr>
          <a:lstStyle>
            <a:lvl1pPr marL="0" indent="0" algn="l" rtl="0" eaLnBrk="0" fontAlgn="base" hangingPunct="0">
              <a:spcBef>
                <a:spcPct val="20000"/>
              </a:spcBef>
              <a:spcAft>
                <a:spcPct val="0"/>
              </a:spcAft>
              <a:buClr>
                <a:schemeClr val="accent2"/>
              </a:buClr>
              <a:buSzPct val="90000"/>
              <a:buFontTx/>
              <a:buNone/>
              <a:defRPr sz="2200" kern="1200" baseline="0">
                <a:solidFill>
                  <a:schemeClr val="tx1"/>
                </a:solidFill>
                <a:latin typeface="Corbel" panose="020B0503020204020204" pitchFamily="34" charset="0"/>
                <a:ea typeface="+mn-ea"/>
                <a:cs typeface="+mn-cs"/>
              </a:defRPr>
            </a:lvl1pPr>
            <a:lvl2pPr marL="0" indent="0" algn="l" rtl="0" eaLnBrk="0" fontAlgn="base" hangingPunct="0">
              <a:spcBef>
                <a:spcPts val="1200"/>
              </a:spcBef>
              <a:spcAft>
                <a:spcPct val="0"/>
              </a:spcAft>
              <a:buClr>
                <a:schemeClr val="accent2"/>
              </a:buClr>
              <a:buFont typeface="Arial" pitchFamily="34" charset="0"/>
              <a:buNone/>
              <a:tabLst/>
              <a:defRPr sz="1600" kern="1200" baseline="0">
                <a:solidFill>
                  <a:schemeClr val="tx1"/>
                </a:solidFill>
                <a:latin typeface="Corbel" panose="020B0503020204020204" pitchFamily="34" charset="0"/>
                <a:ea typeface="+mn-ea"/>
                <a:cs typeface="+mn-cs"/>
              </a:defRPr>
            </a:lvl2pPr>
            <a:lvl3pPr marL="0" indent="0" algn="l" rtl="0" eaLnBrk="0" fontAlgn="base" hangingPunct="0">
              <a:spcBef>
                <a:spcPct val="20000"/>
              </a:spcBef>
              <a:spcAft>
                <a:spcPct val="0"/>
              </a:spcAft>
              <a:buClr>
                <a:schemeClr val="accent2"/>
              </a:buClr>
              <a:buFontTx/>
              <a:buNone/>
              <a:defRPr sz="1600" kern="1200">
                <a:solidFill>
                  <a:schemeClr val="tx1"/>
                </a:solidFill>
                <a:latin typeface="Corbel" panose="020B0503020204020204" pitchFamily="34" charset="0"/>
                <a:ea typeface="+mn-ea"/>
                <a:cs typeface="+mn-cs"/>
              </a:defRPr>
            </a:lvl3pPr>
            <a:lvl4pPr marL="228600" indent="-212725"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4pPr>
            <a:lvl5pPr marL="222250" indent="-203200"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5pPr>
            <a:lvl6pPr marL="222250" indent="-1968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457200" indent="-222250" algn="l" defTabSz="1018824" rtl="0" eaLnBrk="1" latinLnBrk="0" hangingPunct="1">
              <a:spcBef>
                <a:spcPct val="20000"/>
              </a:spcBef>
              <a:buClr>
                <a:schemeClr val="accent2"/>
              </a:buClr>
              <a:buFont typeface="Arial" panose="020B0604020202020204" pitchFamily="34" charset="0"/>
              <a:buChar char="•"/>
              <a:defRPr sz="1600" kern="1200" baseline="0">
                <a:solidFill>
                  <a:schemeClr val="tx1"/>
                </a:solidFill>
                <a:latin typeface="Corbel" panose="020B0503020204020204" pitchFamily="34" charset="0"/>
                <a:ea typeface="+mn-ea"/>
                <a:cs typeface="+mn-cs"/>
              </a:defRPr>
            </a:lvl7pPr>
            <a:lvl8pPr marL="685800" indent="-2349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8pPr>
            <a:lvl9pPr marL="906463" indent="-204788"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9pPr>
          </a:lstStyle>
          <a:p>
            <a:pPr>
              <a:spcAft>
                <a:spcPts val="718"/>
              </a:spcAft>
            </a:pPr>
            <a:r>
              <a:rPr lang="en-US" sz="1400" b="1" dirty="0">
                <a:solidFill>
                  <a:schemeClr val="accent2"/>
                </a:solidFill>
                <a:latin typeface="+mj-lt"/>
              </a:rPr>
              <a:t>Survivor Benefits</a:t>
            </a:r>
          </a:p>
        </p:txBody>
      </p:sp>
      <p:sp>
        <p:nvSpPr>
          <p:cNvPr id="48" name="Content Placeholder 6"/>
          <p:cNvSpPr txBox="1">
            <a:spLocks/>
          </p:cNvSpPr>
          <p:nvPr/>
        </p:nvSpPr>
        <p:spPr bwMode="auto">
          <a:xfrm>
            <a:off x="475765" y="3353913"/>
            <a:ext cx="2377440" cy="3345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45714" rIns="91429" bIns="45714" numCol="1" anchor="b" anchorCtr="0" compatLnSpc="1">
            <a:prstTxWarp prst="textNoShape">
              <a:avLst/>
            </a:prstTxWarp>
          </a:bodyPr>
          <a:lstStyle>
            <a:lvl1pPr marL="0" indent="0" algn="l" rtl="0" eaLnBrk="0" fontAlgn="base" hangingPunct="0">
              <a:spcBef>
                <a:spcPct val="20000"/>
              </a:spcBef>
              <a:spcAft>
                <a:spcPct val="0"/>
              </a:spcAft>
              <a:buClr>
                <a:schemeClr val="accent2"/>
              </a:buClr>
              <a:buSzPct val="90000"/>
              <a:buFontTx/>
              <a:buNone/>
              <a:defRPr sz="2200" kern="1200" baseline="0">
                <a:solidFill>
                  <a:schemeClr val="tx1"/>
                </a:solidFill>
                <a:latin typeface="Corbel" panose="020B0503020204020204" pitchFamily="34" charset="0"/>
                <a:ea typeface="+mn-ea"/>
                <a:cs typeface="+mn-cs"/>
              </a:defRPr>
            </a:lvl1pPr>
            <a:lvl2pPr marL="0" indent="0" algn="l" rtl="0" eaLnBrk="0" fontAlgn="base" hangingPunct="0">
              <a:spcBef>
                <a:spcPts val="1200"/>
              </a:spcBef>
              <a:spcAft>
                <a:spcPct val="0"/>
              </a:spcAft>
              <a:buClr>
                <a:schemeClr val="accent2"/>
              </a:buClr>
              <a:buFont typeface="Arial" pitchFamily="34" charset="0"/>
              <a:buNone/>
              <a:tabLst/>
              <a:defRPr sz="1600" kern="1200" baseline="0">
                <a:solidFill>
                  <a:schemeClr val="tx1"/>
                </a:solidFill>
                <a:latin typeface="Corbel" panose="020B0503020204020204" pitchFamily="34" charset="0"/>
                <a:ea typeface="+mn-ea"/>
                <a:cs typeface="+mn-cs"/>
              </a:defRPr>
            </a:lvl2pPr>
            <a:lvl3pPr marL="0" indent="0" algn="l" rtl="0" eaLnBrk="0" fontAlgn="base" hangingPunct="0">
              <a:spcBef>
                <a:spcPct val="20000"/>
              </a:spcBef>
              <a:spcAft>
                <a:spcPct val="0"/>
              </a:spcAft>
              <a:buClr>
                <a:schemeClr val="accent2"/>
              </a:buClr>
              <a:buFontTx/>
              <a:buNone/>
              <a:defRPr sz="1600" kern="1200">
                <a:solidFill>
                  <a:schemeClr val="tx1"/>
                </a:solidFill>
                <a:latin typeface="Corbel" panose="020B0503020204020204" pitchFamily="34" charset="0"/>
                <a:ea typeface="+mn-ea"/>
                <a:cs typeface="+mn-cs"/>
              </a:defRPr>
            </a:lvl3pPr>
            <a:lvl4pPr marL="228600" indent="-212725"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4pPr>
            <a:lvl5pPr marL="222250" indent="-203200"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5pPr>
            <a:lvl6pPr marL="222250" indent="-1968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457200" indent="-222250" algn="l" defTabSz="1018824" rtl="0" eaLnBrk="1" latinLnBrk="0" hangingPunct="1">
              <a:spcBef>
                <a:spcPct val="20000"/>
              </a:spcBef>
              <a:buClr>
                <a:schemeClr val="accent2"/>
              </a:buClr>
              <a:buFont typeface="Arial" panose="020B0604020202020204" pitchFamily="34" charset="0"/>
              <a:buChar char="•"/>
              <a:defRPr sz="1600" kern="1200" baseline="0">
                <a:solidFill>
                  <a:schemeClr val="tx1"/>
                </a:solidFill>
                <a:latin typeface="Corbel" panose="020B0503020204020204" pitchFamily="34" charset="0"/>
                <a:ea typeface="+mn-ea"/>
                <a:cs typeface="+mn-cs"/>
              </a:defRPr>
            </a:lvl7pPr>
            <a:lvl8pPr marL="685800" indent="-2349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8pPr>
            <a:lvl9pPr marL="906463" indent="-204788"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9pPr>
          </a:lstStyle>
          <a:p>
            <a:pPr>
              <a:spcAft>
                <a:spcPts val="718"/>
              </a:spcAft>
            </a:pPr>
            <a:r>
              <a:rPr lang="en-US" sz="1400" b="1" dirty="0">
                <a:solidFill>
                  <a:schemeClr val="accent2"/>
                </a:solidFill>
                <a:latin typeface="+mj-lt"/>
              </a:rPr>
              <a:t>Spousal Benefits </a:t>
            </a:r>
          </a:p>
        </p:txBody>
      </p:sp>
      <p:sp>
        <p:nvSpPr>
          <p:cNvPr id="49" name="Content Placeholder 6"/>
          <p:cNvSpPr txBox="1">
            <a:spLocks/>
          </p:cNvSpPr>
          <p:nvPr/>
        </p:nvSpPr>
        <p:spPr bwMode="auto">
          <a:xfrm>
            <a:off x="6307230" y="3353913"/>
            <a:ext cx="2377440" cy="33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4" rIns="91429" bIns="45714" numCol="1" anchor="b" anchorCtr="0" compatLnSpc="1">
            <a:prstTxWarp prst="textNoShape">
              <a:avLst/>
            </a:prstTxWarp>
          </a:bodyPr>
          <a:lstStyle>
            <a:lvl1pPr marL="0" indent="0" algn="l" rtl="0" eaLnBrk="0" fontAlgn="base" hangingPunct="0">
              <a:spcBef>
                <a:spcPct val="20000"/>
              </a:spcBef>
              <a:spcAft>
                <a:spcPct val="0"/>
              </a:spcAft>
              <a:buClr>
                <a:schemeClr val="accent2"/>
              </a:buClr>
              <a:buSzPct val="90000"/>
              <a:buFontTx/>
              <a:buNone/>
              <a:defRPr sz="2200" kern="1200" baseline="0">
                <a:solidFill>
                  <a:schemeClr val="tx1"/>
                </a:solidFill>
                <a:latin typeface="Corbel" panose="020B0503020204020204" pitchFamily="34" charset="0"/>
                <a:ea typeface="+mn-ea"/>
                <a:cs typeface="+mn-cs"/>
              </a:defRPr>
            </a:lvl1pPr>
            <a:lvl2pPr marL="0" indent="0" algn="l" rtl="0" eaLnBrk="0" fontAlgn="base" hangingPunct="0">
              <a:spcBef>
                <a:spcPts val="1200"/>
              </a:spcBef>
              <a:spcAft>
                <a:spcPct val="0"/>
              </a:spcAft>
              <a:buClr>
                <a:schemeClr val="accent2"/>
              </a:buClr>
              <a:buFont typeface="Arial" pitchFamily="34" charset="0"/>
              <a:buNone/>
              <a:tabLst/>
              <a:defRPr sz="1600" kern="1200" baseline="0">
                <a:solidFill>
                  <a:schemeClr val="tx1"/>
                </a:solidFill>
                <a:latin typeface="Corbel" panose="020B0503020204020204" pitchFamily="34" charset="0"/>
                <a:ea typeface="+mn-ea"/>
                <a:cs typeface="+mn-cs"/>
              </a:defRPr>
            </a:lvl2pPr>
            <a:lvl3pPr marL="0" indent="0" algn="l" rtl="0" eaLnBrk="0" fontAlgn="base" hangingPunct="0">
              <a:spcBef>
                <a:spcPct val="20000"/>
              </a:spcBef>
              <a:spcAft>
                <a:spcPct val="0"/>
              </a:spcAft>
              <a:buClr>
                <a:schemeClr val="accent2"/>
              </a:buClr>
              <a:buFontTx/>
              <a:buNone/>
              <a:defRPr sz="1600" kern="1200">
                <a:solidFill>
                  <a:schemeClr val="tx1"/>
                </a:solidFill>
                <a:latin typeface="Corbel" panose="020B0503020204020204" pitchFamily="34" charset="0"/>
                <a:ea typeface="+mn-ea"/>
                <a:cs typeface="+mn-cs"/>
              </a:defRPr>
            </a:lvl3pPr>
            <a:lvl4pPr marL="228600" indent="-212725"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4pPr>
            <a:lvl5pPr marL="222250" indent="-203200"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5pPr>
            <a:lvl6pPr marL="222250" indent="-1968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457200" indent="-222250" algn="l" defTabSz="1018824" rtl="0" eaLnBrk="1" latinLnBrk="0" hangingPunct="1">
              <a:spcBef>
                <a:spcPct val="20000"/>
              </a:spcBef>
              <a:buClr>
                <a:schemeClr val="accent2"/>
              </a:buClr>
              <a:buFont typeface="Arial" panose="020B0604020202020204" pitchFamily="34" charset="0"/>
              <a:buChar char="•"/>
              <a:defRPr sz="1600" kern="1200" baseline="0">
                <a:solidFill>
                  <a:schemeClr val="tx1"/>
                </a:solidFill>
                <a:latin typeface="Corbel" panose="020B0503020204020204" pitchFamily="34" charset="0"/>
                <a:ea typeface="+mn-ea"/>
                <a:cs typeface="+mn-cs"/>
              </a:defRPr>
            </a:lvl7pPr>
            <a:lvl8pPr marL="685800" indent="-2349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8pPr>
            <a:lvl9pPr marL="906463" indent="-204788"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9pPr>
          </a:lstStyle>
          <a:p>
            <a:pPr>
              <a:spcAft>
                <a:spcPts val="718"/>
              </a:spcAft>
            </a:pPr>
            <a:r>
              <a:rPr lang="en-US" sz="1400" b="1" dirty="0">
                <a:solidFill>
                  <a:schemeClr val="accent2"/>
                </a:solidFill>
                <a:latin typeface="+mj-lt"/>
              </a:rPr>
              <a:t>Divorced Spouse Benefits </a:t>
            </a:r>
            <a:endParaRPr lang="en-US" sz="1400" dirty="0">
              <a:solidFill>
                <a:schemeClr val="accent2"/>
              </a:solidFill>
              <a:latin typeface="+mj-lt"/>
            </a:endParaRPr>
          </a:p>
        </p:txBody>
      </p:sp>
      <p:grpSp>
        <p:nvGrpSpPr>
          <p:cNvPr id="24" name="Group 23"/>
          <p:cNvGrpSpPr/>
          <p:nvPr/>
        </p:nvGrpSpPr>
        <p:grpSpPr>
          <a:xfrm>
            <a:off x="3122351" y="2235285"/>
            <a:ext cx="2915732" cy="3032039"/>
            <a:chOff x="3122351" y="2235286"/>
            <a:chExt cx="2915732" cy="2895888"/>
          </a:xfrm>
        </p:grpSpPr>
        <p:cxnSp>
          <p:nvCxnSpPr>
            <p:cNvPr id="42" name="Straight Connector 41"/>
            <p:cNvCxnSpPr/>
            <p:nvPr/>
          </p:nvCxnSpPr>
          <p:spPr>
            <a:xfrm>
              <a:off x="3122351" y="2235286"/>
              <a:ext cx="0" cy="2895888"/>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38083" y="2235286"/>
              <a:ext cx="0" cy="2895888"/>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9" name="Freeform 44"/>
          <p:cNvSpPr>
            <a:spLocks noChangeAspect="1" noEditPoints="1"/>
          </p:cNvSpPr>
          <p:nvPr/>
        </p:nvSpPr>
        <p:spPr bwMode="auto">
          <a:xfrm>
            <a:off x="475765" y="2281975"/>
            <a:ext cx="914400" cy="904418"/>
          </a:xfrm>
          <a:custGeom>
            <a:avLst/>
            <a:gdLst>
              <a:gd name="T0" fmla="*/ 0 w 229"/>
              <a:gd name="T1" fmla="*/ 113 h 226"/>
              <a:gd name="T2" fmla="*/ 49 w 229"/>
              <a:gd name="T3" fmla="*/ 113 h 226"/>
              <a:gd name="T4" fmla="*/ 25 w 229"/>
              <a:gd name="T5" fmla="*/ 89 h 226"/>
              <a:gd name="T6" fmla="*/ 25 w 229"/>
              <a:gd name="T7" fmla="*/ 138 h 226"/>
              <a:gd name="T8" fmla="*/ 78 w 229"/>
              <a:gd name="T9" fmla="*/ 161 h 226"/>
              <a:gd name="T10" fmla="*/ 115 w 229"/>
              <a:gd name="T11" fmla="*/ 179 h 226"/>
              <a:gd name="T12" fmla="*/ 151 w 229"/>
              <a:gd name="T13" fmla="*/ 161 h 226"/>
              <a:gd name="T14" fmla="*/ 12 w 229"/>
              <a:gd name="T15" fmla="*/ 66 h 226"/>
              <a:gd name="T16" fmla="*/ 115 w 229"/>
              <a:gd name="T17" fmla="*/ 0 h 226"/>
              <a:gd name="T18" fmla="*/ 229 w 229"/>
              <a:gd name="T19" fmla="*/ 113 h 226"/>
              <a:gd name="T20" fmla="*/ 115 w 229"/>
              <a:gd name="T21" fmla="*/ 226 h 226"/>
              <a:gd name="T22" fmla="*/ 12 w 229"/>
              <a:gd name="T23" fmla="*/ 158 h 226"/>
              <a:gd name="T24" fmla="*/ 200 w 229"/>
              <a:gd name="T25" fmla="*/ 185 h 226"/>
              <a:gd name="T26" fmla="*/ 173 w 229"/>
              <a:gd name="T27" fmla="*/ 168 h 226"/>
              <a:gd name="T28" fmla="*/ 142 w 229"/>
              <a:gd name="T29" fmla="*/ 157 h 226"/>
              <a:gd name="T30" fmla="*/ 138 w 229"/>
              <a:gd name="T31" fmla="*/ 149 h 226"/>
              <a:gd name="T32" fmla="*/ 138 w 229"/>
              <a:gd name="T33" fmla="*/ 137 h 226"/>
              <a:gd name="T34" fmla="*/ 141 w 229"/>
              <a:gd name="T35" fmla="*/ 130 h 226"/>
              <a:gd name="T36" fmla="*/ 145 w 229"/>
              <a:gd name="T37" fmla="*/ 115 h 226"/>
              <a:gd name="T38" fmla="*/ 155 w 229"/>
              <a:gd name="T39" fmla="*/ 103 h 226"/>
              <a:gd name="T40" fmla="*/ 151 w 229"/>
              <a:gd name="T41" fmla="*/ 86 h 226"/>
              <a:gd name="T42" fmla="*/ 151 w 229"/>
              <a:gd name="T43" fmla="*/ 59 h 226"/>
              <a:gd name="T44" fmla="*/ 148 w 229"/>
              <a:gd name="T45" fmla="*/ 45 h 226"/>
              <a:gd name="T46" fmla="*/ 137 w 229"/>
              <a:gd name="T47" fmla="*/ 41 h 226"/>
              <a:gd name="T48" fmla="*/ 124 w 229"/>
              <a:gd name="T49" fmla="*/ 33 h 226"/>
              <a:gd name="T50" fmla="*/ 100 w 229"/>
              <a:gd name="T51" fmla="*/ 36 h 226"/>
              <a:gd name="T52" fmla="*/ 91 w 229"/>
              <a:gd name="T53" fmla="*/ 40 h 226"/>
              <a:gd name="T54" fmla="*/ 80 w 229"/>
              <a:gd name="T55" fmla="*/ 41 h 226"/>
              <a:gd name="T56" fmla="*/ 76 w 229"/>
              <a:gd name="T57" fmla="*/ 62 h 226"/>
              <a:gd name="T58" fmla="*/ 78 w 229"/>
              <a:gd name="T59" fmla="*/ 86 h 226"/>
              <a:gd name="T60" fmla="*/ 74 w 229"/>
              <a:gd name="T61" fmla="*/ 103 h 226"/>
              <a:gd name="T62" fmla="*/ 84 w 229"/>
              <a:gd name="T63" fmla="*/ 115 h 226"/>
              <a:gd name="T64" fmla="*/ 88 w 229"/>
              <a:gd name="T65" fmla="*/ 130 h 226"/>
              <a:gd name="T66" fmla="*/ 91 w 229"/>
              <a:gd name="T67" fmla="*/ 137 h 226"/>
              <a:gd name="T68" fmla="*/ 91 w 229"/>
              <a:gd name="T69" fmla="*/ 149 h 226"/>
              <a:gd name="T70" fmla="*/ 87 w 229"/>
              <a:gd name="T71" fmla="*/ 157 h 226"/>
              <a:gd name="T72" fmla="*/ 57 w 229"/>
              <a:gd name="T73" fmla="*/ 168 h 226"/>
              <a:gd name="T74" fmla="*/ 29 w 229"/>
              <a:gd name="T75" fmla="*/ 18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26">
                <a:moveTo>
                  <a:pt x="0" y="113"/>
                </a:moveTo>
                <a:cubicBezTo>
                  <a:pt x="49" y="113"/>
                  <a:pt x="49" y="113"/>
                  <a:pt x="49" y="113"/>
                </a:cubicBezTo>
                <a:moveTo>
                  <a:pt x="25" y="89"/>
                </a:moveTo>
                <a:cubicBezTo>
                  <a:pt x="25" y="138"/>
                  <a:pt x="25" y="138"/>
                  <a:pt x="25" y="138"/>
                </a:cubicBezTo>
                <a:moveTo>
                  <a:pt x="78" y="161"/>
                </a:moveTo>
                <a:cubicBezTo>
                  <a:pt x="78" y="161"/>
                  <a:pt x="93" y="179"/>
                  <a:pt x="115" y="179"/>
                </a:cubicBezTo>
                <a:cubicBezTo>
                  <a:pt x="136" y="179"/>
                  <a:pt x="151" y="161"/>
                  <a:pt x="151" y="161"/>
                </a:cubicBezTo>
                <a:moveTo>
                  <a:pt x="12" y="66"/>
                </a:moveTo>
                <a:cubicBezTo>
                  <a:pt x="30" y="27"/>
                  <a:pt x="70" y="0"/>
                  <a:pt x="115" y="0"/>
                </a:cubicBezTo>
                <a:cubicBezTo>
                  <a:pt x="178" y="0"/>
                  <a:pt x="229" y="51"/>
                  <a:pt x="229" y="113"/>
                </a:cubicBezTo>
                <a:cubicBezTo>
                  <a:pt x="229" y="176"/>
                  <a:pt x="178" y="226"/>
                  <a:pt x="115" y="226"/>
                </a:cubicBezTo>
                <a:cubicBezTo>
                  <a:pt x="69" y="226"/>
                  <a:pt x="29" y="198"/>
                  <a:pt x="12" y="158"/>
                </a:cubicBezTo>
                <a:moveTo>
                  <a:pt x="200" y="185"/>
                </a:moveTo>
                <a:cubicBezTo>
                  <a:pt x="200" y="185"/>
                  <a:pt x="181" y="172"/>
                  <a:pt x="173" y="168"/>
                </a:cubicBezTo>
                <a:cubicBezTo>
                  <a:pt x="164" y="165"/>
                  <a:pt x="144" y="159"/>
                  <a:pt x="142" y="157"/>
                </a:cubicBezTo>
                <a:cubicBezTo>
                  <a:pt x="140" y="155"/>
                  <a:pt x="138" y="154"/>
                  <a:pt x="138" y="149"/>
                </a:cubicBezTo>
                <a:cubicBezTo>
                  <a:pt x="137" y="145"/>
                  <a:pt x="138" y="137"/>
                  <a:pt x="138" y="137"/>
                </a:cubicBezTo>
                <a:cubicBezTo>
                  <a:pt x="138" y="137"/>
                  <a:pt x="140" y="133"/>
                  <a:pt x="141" y="130"/>
                </a:cubicBezTo>
                <a:cubicBezTo>
                  <a:pt x="143" y="126"/>
                  <a:pt x="145" y="115"/>
                  <a:pt x="145" y="115"/>
                </a:cubicBezTo>
                <a:cubicBezTo>
                  <a:pt x="145" y="115"/>
                  <a:pt x="152" y="112"/>
                  <a:pt x="155" y="103"/>
                </a:cubicBezTo>
                <a:cubicBezTo>
                  <a:pt x="158" y="93"/>
                  <a:pt x="152" y="87"/>
                  <a:pt x="151" y="86"/>
                </a:cubicBezTo>
                <a:cubicBezTo>
                  <a:pt x="151" y="59"/>
                  <a:pt x="151" y="59"/>
                  <a:pt x="151" y="59"/>
                </a:cubicBezTo>
                <a:cubicBezTo>
                  <a:pt x="151" y="59"/>
                  <a:pt x="150" y="49"/>
                  <a:pt x="148" y="45"/>
                </a:cubicBezTo>
                <a:cubicBezTo>
                  <a:pt x="145" y="41"/>
                  <a:pt x="137" y="41"/>
                  <a:pt x="137" y="41"/>
                </a:cubicBezTo>
                <a:cubicBezTo>
                  <a:pt x="137" y="41"/>
                  <a:pt x="131" y="34"/>
                  <a:pt x="124" y="33"/>
                </a:cubicBezTo>
                <a:cubicBezTo>
                  <a:pt x="113" y="32"/>
                  <a:pt x="100" y="36"/>
                  <a:pt x="100" y="36"/>
                </a:cubicBezTo>
                <a:cubicBezTo>
                  <a:pt x="100" y="36"/>
                  <a:pt x="95" y="39"/>
                  <a:pt x="91" y="40"/>
                </a:cubicBezTo>
                <a:cubicBezTo>
                  <a:pt x="87" y="41"/>
                  <a:pt x="80" y="41"/>
                  <a:pt x="80" y="41"/>
                </a:cubicBezTo>
                <a:cubicBezTo>
                  <a:pt x="80" y="41"/>
                  <a:pt x="77" y="53"/>
                  <a:pt x="76" y="62"/>
                </a:cubicBezTo>
                <a:cubicBezTo>
                  <a:pt x="76" y="71"/>
                  <a:pt x="79" y="85"/>
                  <a:pt x="78" y="86"/>
                </a:cubicBezTo>
                <a:cubicBezTo>
                  <a:pt x="77" y="87"/>
                  <a:pt x="72" y="93"/>
                  <a:pt x="74" y="103"/>
                </a:cubicBezTo>
                <a:cubicBezTo>
                  <a:pt x="77" y="112"/>
                  <a:pt x="84" y="115"/>
                  <a:pt x="84" y="115"/>
                </a:cubicBezTo>
                <a:cubicBezTo>
                  <a:pt x="84" y="115"/>
                  <a:pt x="87" y="126"/>
                  <a:pt x="88" y="130"/>
                </a:cubicBezTo>
                <a:cubicBezTo>
                  <a:pt x="89" y="133"/>
                  <a:pt x="91" y="137"/>
                  <a:pt x="91" y="137"/>
                </a:cubicBezTo>
                <a:cubicBezTo>
                  <a:pt x="91" y="137"/>
                  <a:pt x="92" y="145"/>
                  <a:pt x="91" y="149"/>
                </a:cubicBezTo>
                <a:cubicBezTo>
                  <a:pt x="91" y="154"/>
                  <a:pt x="90" y="155"/>
                  <a:pt x="87" y="157"/>
                </a:cubicBezTo>
                <a:cubicBezTo>
                  <a:pt x="85" y="159"/>
                  <a:pt x="65" y="165"/>
                  <a:pt x="57" y="168"/>
                </a:cubicBezTo>
                <a:cubicBezTo>
                  <a:pt x="48" y="172"/>
                  <a:pt x="29" y="185"/>
                  <a:pt x="29" y="185"/>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3" name="Group 22"/>
          <p:cNvGrpSpPr>
            <a:grpSpLocks noChangeAspect="1"/>
          </p:cNvGrpSpPr>
          <p:nvPr/>
        </p:nvGrpSpPr>
        <p:grpSpPr>
          <a:xfrm>
            <a:off x="3391497" y="2280078"/>
            <a:ext cx="914400" cy="906315"/>
            <a:chOff x="-4684713" y="-2533651"/>
            <a:chExt cx="1795463" cy="1779588"/>
          </a:xfrm>
        </p:grpSpPr>
        <p:sp>
          <p:nvSpPr>
            <p:cNvPr id="7" name="Freeform 7"/>
            <p:cNvSpPr>
              <a:spLocks noEditPoints="1"/>
            </p:cNvSpPr>
            <p:nvPr/>
          </p:nvSpPr>
          <p:spPr bwMode="auto">
            <a:xfrm>
              <a:off x="-4684713" y="-2533651"/>
              <a:ext cx="1795463" cy="1779588"/>
            </a:xfrm>
            <a:custGeom>
              <a:avLst/>
              <a:gdLst>
                <a:gd name="T0" fmla="*/ 1368 w 2332"/>
                <a:gd name="T1" fmla="*/ 402 h 2312"/>
                <a:gd name="T2" fmla="*/ 1255 w 2332"/>
                <a:gd name="T3" fmla="*/ 348 h 2312"/>
                <a:gd name="T4" fmla="*/ 1108 w 2332"/>
                <a:gd name="T5" fmla="*/ 342 h 2312"/>
                <a:gd name="T6" fmla="*/ 862 w 2332"/>
                <a:gd name="T7" fmla="*/ 519 h 2312"/>
                <a:gd name="T8" fmla="*/ 792 w 2332"/>
                <a:gd name="T9" fmla="*/ 967 h 2312"/>
                <a:gd name="T10" fmla="*/ 680 w 2332"/>
                <a:gd name="T11" fmla="*/ 1142 h 2312"/>
                <a:gd name="T12" fmla="*/ 806 w 2332"/>
                <a:gd name="T13" fmla="*/ 1232 h 2312"/>
                <a:gd name="T14" fmla="*/ 981 w 2332"/>
                <a:gd name="T15" fmla="*/ 1259 h 2312"/>
                <a:gd name="T16" fmla="*/ 981 w 2332"/>
                <a:gd name="T17" fmla="*/ 1343 h 2312"/>
                <a:gd name="T18" fmla="*/ 790 w 2332"/>
                <a:gd name="T19" fmla="*/ 1555 h 2312"/>
                <a:gd name="T20" fmla="*/ 478 w 2332"/>
                <a:gd name="T21" fmla="*/ 1628 h 2312"/>
                <a:gd name="T22" fmla="*/ 355 w 2332"/>
                <a:gd name="T23" fmla="*/ 1738 h 2312"/>
                <a:gd name="T24" fmla="*/ 314 w 2332"/>
                <a:gd name="T25" fmla="*/ 1914 h 2312"/>
                <a:gd name="T26" fmla="*/ 1577 w 2332"/>
                <a:gd name="T27" fmla="*/ 1212 h 2312"/>
                <a:gd name="T28" fmla="*/ 1532 w 2332"/>
                <a:gd name="T29" fmla="*/ 1231 h 2312"/>
                <a:gd name="T30" fmla="*/ 1357 w 2332"/>
                <a:gd name="T31" fmla="*/ 1258 h 2312"/>
                <a:gd name="T32" fmla="*/ 1357 w 2332"/>
                <a:gd name="T33" fmla="*/ 1342 h 2312"/>
                <a:gd name="T34" fmla="*/ 1548 w 2332"/>
                <a:gd name="T35" fmla="*/ 1554 h 2312"/>
                <a:gd name="T36" fmla="*/ 1860 w 2332"/>
                <a:gd name="T37" fmla="*/ 1628 h 2312"/>
                <a:gd name="T38" fmla="*/ 1983 w 2332"/>
                <a:gd name="T39" fmla="*/ 1738 h 2312"/>
                <a:gd name="T40" fmla="*/ 2026 w 2332"/>
                <a:gd name="T41" fmla="*/ 1912 h 2312"/>
                <a:gd name="T42" fmla="*/ 970 w 2332"/>
                <a:gd name="T43" fmla="*/ 402 h 2312"/>
                <a:gd name="T44" fmla="*/ 1083 w 2332"/>
                <a:gd name="T45" fmla="*/ 347 h 2312"/>
                <a:gd name="T46" fmla="*/ 1230 w 2332"/>
                <a:gd name="T47" fmla="*/ 341 h 2312"/>
                <a:gd name="T48" fmla="*/ 1476 w 2332"/>
                <a:gd name="T49" fmla="*/ 518 h 2312"/>
                <a:gd name="T50" fmla="*/ 1546 w 2332"/>
                <a:gd name="T51" fmla="*/ 966 h 2312"/>
                <a:gd name="T52" fmla="*/ 1658 w 2332"/>
                <a:gd name="T53" fmla="*/ 1141 h 2312"/>
                <a:gd name="T54" fmla="*/ 1577 w 2332"/>
                <a:gd name="T55" fmla="*/ 1212 h 2312"/>
                <a:gd name="T56" fmla="*/ 124 w 2332"/>
                <a:gd name="T57" fmla="*/ 677 h 2312"/>
                <a:gd name="T58" fmla="*/ 1176 w 2332"/>
                <a:gd name="T59" fmla="*/ 0 h 2312"/>
                <a:gd name="T60" fmla="*/ 2332 w 2332"/>
                <a:gd name="T61" fmla="*/ 1156 h 2312"/>
                <a:gd name="T62" fmla="*/ 1176 w 2332"/>
                <a:gd name="T63" fmla="*/ 2312 h 2312"/>
                <a:gd name="T64" fmla="*/ 117 w 2332"/>
                <a:gd name="T65" fmla="*/ 1618 h 2312"/>
                <a:gd name="T66" fmla="*/ 250 w 2332"/>
                <a:gd name="T67" fmla="*/ 906 h 2312"/>
                <a:gd name="T68" fmla="*/ 250 w 2332"/>
                <a:gd name="T69" fmla="*/ 1405 h 2312"/>
                <a:gd name="T70" fmla="*/ 0 w 2332"/>
                <a:gd name="T71" fmla="*/ 1155 h 2312"/>
                <a:gd name="T72" fmla="*/ 500 w 2332"/>
                <a:gd name="T73" fmla="*/ 1155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32" h="2312">
                  <a:moveTo>
                    <a:pt x="1368" y="402"/>
                  </a:moveTo>
                  <a:cubicBezTo>
                    <a:pt x="1368" y="402"/>
                    <a:pt x="1335" y="371"/>
                    <a:pt x="1255" y="348"/>
                  </a:cubicBezTo>
                  <a:cubicBezTo>
                    <a:pt x="1175" y="325"/>
                    <a:pt x="1108" y="342"/>
                    <a:pt x="1108" y="342"/>
                  </a:cubicBezTo>
                  <a:cubicBezTo>
                    <a:pt x="1108" y="342"/>
                    <a:pt x="967" y="357"/>
                    <a:pt x="862" y="519"/>
                  </a:cubicBezTo>
                  <a:cubicBezTo>
                    <a:pt x="791" y="629"/>
                    <a:pt x="824" y="815"/>
                    <a:pt x="792" y="967"/>
                  </a:cubicBezTo>
                  <a:cubicBezTo>
                    <a:pt x="777" y="1038"/>
                    <a:pt x="732" y="1096"/>
                    <a:pt x="680" y="1142"/>
                  </a:cubicBezTo>
                  <a:cubicBezTo>
                    <a:pt x="670" y="1150"/>
                    <a:pt x="728" y="1205"/>
                    <a:pt x="806" y="1232"/>
                  </a:cubicBezTo>
                  <a:cubicBezTo>
                    <a:pt x="884" y="1259"/>
                    <a:pt x="981" y="1259"/>
                    <a:pt x="981" y="1259"/>
                  </a:cubicBezTo>
                  <a:cubicBezTo>
                    <a:pt x="981" y="1259"/>
                    <a:pt x="987" y="1314"/>
                    <a:pt x="981" y="1343"/>
                  </a:cubicBezTo>
                  <a:cubicBezTo>
                    <a:pt x="976" y="1372"/>
                    <a:pt x="947" y="1514"/>
                    <a:pt x="790" y="1555"/>
                  </a:cubicBezTo>
                  <a:cubicBezTo>
                    <a:pt x="632" y="1596"/>
                    <a:pt x="522" y="1613"/>
                    <a:pt x="478" y="1628"/>
                  </a:cubicBezTo>
                  <a:cubicBezTo>
                    <a:pt x="434" y="1643"/>
                    <a:pt x="384" y="1671"/>
                    <a:pt x="355" y="1738"/>
                  </a:cubicBezTo>
                  <a:cubicBezTo>
                    <a:pt x="355" y="1738"/>
                    <a:pt x="311" y="1863"/>
                    <a:pt x="314" y="1914"/>
                  </a:cubicBezTo>
                  <a:moveTo>
                    <a:pt x="1577" y="1212"/>
                  </a:moveTo>
                  <a:cubicBezTo>
                    <a:pt x="1563" y="1219"/>
                    <a:pt x="1548" y="1226"/>
                    <a:pt x="1532" y="1231"/>
                  </a:cubicBezTo>
                  <a:cubicBezTo>
                    <a:pt x="1454" y="1259"/>
                    <a:pt x="1357" y="1258"/>
                    <a:pt x="1357" y="1258"/>
                  </a:cubicBezTo>
                  <a:cubicBezTo>
                    <a:pt x="1357" y="1258"/>
                    <a:pt x="1351" y="1313"/>
                    <a:pt x="1357" y="1342"/>
                  </a:cubicBezTo>
                  <a:cubicBezTo>
                    <a:pt x="1362" y="1372"/>
                    <a:pt x="1391" y="1513"/>
                    <a:pt x="1548" y="1554"/>
                  </a:cubicBezTo>
                  <a:cubicBezTo>
                    <a:pt x="1706" y="1595"/>
                    <a:pt x="1816" y="1613"/>
                    <a:pt x="1860" y="1628"/>
                  </a:cubicBezTo>
                  <a:cubicBezTo>
                    <a:pt x="1904" y="1643"/>
                    <a:pt x="1954" y="1670"/>
                    <a:pt x="1983" y="1738"/>
                  </a:cubicBezTo>
                  <a:cubicBezTo>
                    <a:pt x="1983" y="1738"/>
                    <a:pt x="2034" y="1836"/>
                    <a:pt x="2026" y="1912"/>
                  </a:cubicBezTo>
                  <a:moveTo>
                    <a:pt x="970" y="402"/>
                  </a:moveTo>
                  <a:cubicBezTo>
                    <a:pt x="970" y="402"/>
                    <a:pt x="1003" y="370"/>
                    <a:pt x="1083" y="347"/>
                  </a:cubicBezTo>
                  <a:cubicBezTo>
                    <a:pt x="1163" y="324"/>
                    <a:pt x="1230" y="341"/>
                    <a:pt x="1230" y="341"/>
                  </a:cubicBezTo>
                  <a:cubicBezTo>
                    <a:pt x="1230" y="341"/>
                    <a:pt x="1371" y="356"/>
                    <a:pt x="1476" y="518"/>
                  </a:cubicBezTo>
                  <a:cubicBezTo>
                    <a:pt x="1547" y="628"/>
                    <a:pt x="1514" y="814"/>
                    <a:pt x="1546" y="966"/>
                  </a:cubicBezTo>
                  <a:cubicBezTo>
                    <a:pt x="1561" y="1037"/>
                    <a:pt x="1606" y="1095"/>
                    <a:pt x="1658" y="1141"/>
                  </a:cubicBezTo>
                  <a:cubicBezTo>
                    <a:pt x="1666" y="1148"/>
                    <a:pt x="1631" y="1184"/>
                    <a:pt x="1577" y="1212"/>
                  </a:cubicBezTo>
                  <a:moveTo>
                    <a:pt x="124" y="677"/>
                  </a:moveTo>
                  <a:cubicBezTo>
                    <a:pt x="306" y="278"/>
                    <a:pt x="709" y="0"/>
                    <a:pt x="1176" y="0"/>
                  </a:cubicBezTo>
                  <a:cubicBezTo>
                    <a:pt x="1815" y="0"/>
                    <a:pt x="2332" y="518"/>
                    <a:pt x="2332" y="1156"/>
                  </a:cubicBezTo>
                  <a:cubicBezTo>
                    <a:pt x="2332" y="1794"/>
                    <a:pt x="1815" y="2312"/>
                    <a:pt x="1176" y="2312"/>
                  </a:cubicBezTo>
                  <a:cubicBezTo>
                    <a:pt x="702" y="2312"/>
                    <a:pt x="295" y="2026"/>
                    <a:pt x="117" y="1618"/>
                  </a:cubicBezTo>
                  <a:moveTo>
                    <a:pt x="250" y="906"/>
                  </a:moveTo>
                  <a:cubicBezTo>
                    <a:pt x="250" y="1405"/>
                    <a:pt x="250" y="1405"/>
                    <a:pt x="250" y="1405"/>
                  </a:cubicBezTo>
                  <a:moveTo>
                    <a:pt x="0" y="1155"/>
                  </a:moveTo>
                  <a:cubicBezTo>
                    <a:pt x="500" y="1155"/>
                    <a:pt x="500" y="1155"/>
                    <a:pt x="500" y="1155"/>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983038" y="-1401763"/>
              <a:ext cx="379413" cy="76200"/>
            </a:xfrm>
            <a:custGeom>
              <a:avLst/>
              <a:gdLst>
                <a:gd name="T0" fmla="*/ 0 w 239"/>
                <a:gd name="T1" fmla="*/ 4 h 48"/>
                <a:gd name="T2" fmla="*/ 120 w 239"/>
                <a:gd name="T3" fmla="*/ 48 h 48"/>
                <a:gd name="T4" fmla="*/ 239 w 239"/>
                <a:gd name="T5" fmla="*/ 0 h 48"/>
              </a:gdLst>
              <a:ahLst/>
              <a:cxnLst>
                <a:cxn ang="0">
                  <a:pos x="T0" y="T1"/>
                </a:cxn>
                <a:cxn ang="0">
                  <a:pos x="T2" y="T3"/>
                </a:cxn>
                <a:cxn ang="0">
                  <a:pos x="T4" y="T5"/>
                </a:cxn>
              </a:cxnLst>
              <a:rect l="0" t="0" r="r" b="b"/>
              <a:pathLst>
                <a:path w="239" h="48">
                  <a:moveTo>
                    <a:pt x="0" y="4"/>
                  </a:moveTo>
                  <a:lnTo>
                    <a:pt x="120" y="48"/>
                  </a:lnTo>
                  <a:lnTo>
                    <a:pt x="239" y="0"/>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noEditPoints="1"/>
            </p:cNvSpPr>
            <p:nvPr/>
          </p:nvSpPr>
          <p:spPr bwMode="auto">
            <a:xfrm>
              <a:off x="-3981451" y="-1390651"/>
              <a:ext cx="377825" cy="171450"/>
            </a:xfrm>
            <a:custGeom>
              <a:avLst/>
              <a:gdLst>
                <a:gd name="T0" fmla="*/ 119 w 238"/>
                <a:gd name="T1" fmla="*/ 41 h 108"/>
                <a:gd name="T2" fmla="*/ 217 w 238"/>
                <a:gd name="T3" fmla="*/ 108 h 108"/>
                <a:gd name="T4" fmla="*/ 238 w 238"/>
                <a:gd name="T5" fmla="*/ 0 h 108"/>
                <a:gd name="T6" fmla="*/ 119 w 238"/>
                <a:gd name="T7" fmla="*/ 41 h 108"/>
                <a:gd name="T8" fmla="*/ 21 w 238"/>
                <a:gd name="T9" fmla="*/ 108 h 108"/>
                <a:gd name="T10" fmla="*/ 0 w 238"/>
                <a:gd name="T11" fmla="*/ 0 h 108"/>
              </a:gdLst>
              <a:ahLst/>
              <a:cxnLst>
                <a:cxn ang="0">
                  <a:pos x="T0" y="T1"/>
                </a:cxn>
                <a:cxn ang="0">
                  <a:pos x="T2" y="T3"/>
                </a:cxn>
                <a:cxn ang="0">
                  <a:pos x="T4" y="T5"/>
                </a:cxn>
                <a:cxn ang="0">
                  <a:pos x="T6" y="T7"/>
                </a:cxn>
                <a:cxn ang="0">
                  <a:pos x="T8" y="T9"/>
                </a:cxn>
                <a:cxn ang="0">
                  <a:pos x="T10" y="T11"/>
                </a:cxn>
              </a:cxnLst>
              <a:rect l="0" t="0" r="r" b="b"/>
              <a:pathLst>
                <a:path w="238" h="108">
                  <a:moveTo>
                    <a:pt x="119" y="41"/>
                  </a:moveTo>
                  <a:lnTo>
                    <a:pt x="217" y="108"/>
                  </a:lnTo>
                  <a:lnTo>
                    <a:pt x="238" y="0"/>
                  </a:lnTo>
                  <a:moveTo>
                    <a:pt x="119" y="41"/>
                  </a:moveTo>
                  <a:lnTo>
                    <a:pt x="21" y="108"/>
                  </a:lnTo>
                  <a:lnTo>
                    <a:pt x="0" y="0"/>
                  </a:ln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
          <p:cNvGrpSpPr>
            <a:grpSpLocks noChangeAspect="1"/>
          </p:cNvGrpSpPr>
          <p:nvPr/>
        </p:nvGrpSpPr>
        <p:grpSpPr>
          <a:xfrm>
            <a:off x="6307230" y="2680982"/>
            <a:ext cx="914400" cy="505411"/>
            <a:chOff x="-5829301" y="161925"/>
            <a:chExt cx="1806576" cy="998538"/>
          </a:xfrm>
        </p:grpSpPr>
        <p:sp>
          <p:nvSpPr>
            <p:cNvPr id="15" name="Line 13"/>
            <p:cNvSpPr>
              <a:spLocks noChangeShapeType="1"/>
            </p:cNvSpPr>
            <p:nvPr/>
          </p:nvSpPr>
          <p:spPr bwMode="auto">
            <a:xfrm flipV="1">
              <a:off x="-4549776" y="730250"/>
              <a:ext cx="354013" cy="117475"/>
            </a:xfrm>
            <a:prstGeom prst="line">
              <a:avLst/>
            </a:prstGeom>
            <a:noFill/>
            <a:ln w="127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14"/>
            <p:cNvSpPr>
              <a:spLocks noChangeShapeType="1"/>
            </p:cNvSpPr>
            <p:nvPr/>
          </p:nvSpPr>
          <p:spPr bwMode="auto">
            <a:xfrm flipV="1">
              <a:off x="-4708526" y="246063"/>
              <a:ext cx="352425" cy="117475"/>
            </a:xfrm>
            <a:prstGeom prst="line">
              <a:avLst/>
            </a:prstGeom>
            <a:noFill/>
            <a:ln w="127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4816476" y="161925"/>
              <a:ext cx="728663" cy="769938"/>
            </a:xfrm>
            <a:custGeom>
              <a:avLst/>
              <a:gdLst>
                <a:gd name="T0" fmla="*/ 390 w 411"/>
                <a:gd name="T1" fmla="*/ 305 h 435"/>
                <a:gd name="T2" fmla="*/ 374 w 411"/>
                <a:gd name="T3" fmla="*/ 310 h 435"/>
                <a:gd name="T4" fmla="*/ 286 w 411"/>
                <a:gd name="T5" fmla="*/ 42 h 435"/>
                <a:gd name="T6" fmla="*/ 301 w 411"/>
                <a:gd name="T7" fmla="*/ 37 h 435"/>
                <a:gd name="T8" fmla="*/ 307 w 411"/>
                <a:gd name="T9" fmla="*/ 16 h 435"/>
                <a:gd name="T10" fmla="*/ 289 w 411"/>
                <a:gd name="T11" fmla="*/ 3 h 435"/>
                <a:gd name="T12" fmla="*/ 10 w 411"/>
                <a:gd name="T13" fmla="*/ 96 h 435"/>
                <a:gd name="T14" fmla="*/ 3 w 411"/>
                <a:gd name="T15" fmla="*/ 117 h 435"/>
                <a:gd name="T16" fmla="*/ 21 w 411"/>
                <a:gd name="T17" fmla="*/ 130 h 435"/>
                <a:gd name="T18" fmla="*/ 37 w 411"/>
                <a:gd name="T19" fmla="*/ 125 h 435"/>
                <a:gd name="T20" fmla="*/ 126 w 411"/>
                <a:gd name="T21" fmla="*/ 393 h 435"/>
                <a:gd name="T22" fmla="*/ 110 w 411"/>
                <a:gd name="T23" fmla="*/ 398 h 435"/>
                <a:gd name="T24" fmla="*/ 104 w 411"/>
                <a:gd name="T25" fmla="*/ 420 h 435"/>
                <a:gd name="T26" fmla="*/ 122 w 411"/>
                <a:gd name="T27" fmla="*/ 433 h 435"/>
                <a:gd name="T28" fmla="*/ 401 w 411"/>
                <a:gd name="T29" fmla="*/ 339 h 435"/>
                <a:gd name="T30" fmla="*/ 408 w 411"/>
                <a:gd name="T31" fmla="*/ 318 h 435"/>
                <a:gd name="T32" fmla="*/ 390 w 411"/>
                <a:gd name="T33" fmla="*/ 30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1" h="435">
                  <a:moveTo>
                    <a:pt x="390" y="305"/>
                  </a:moveTo>
                  <a:cubicBezTo>
                    <a:pt x="374" y="310"/>
                    <a:pt x="374" y="310"/>
                    <a:pt x="374" y="310"/>
                  </a:cubicBezTo>
                  <a:cubicBezTo>
                    <a:pt x="286" y="42"/>
                    <a:pt x="286" y="42"/>
                    <a:pt x="286" y="42"/>
                  </a:cubicBezTo>
                  <a:cubicBezTo>
                    <a:pt x="301" y="37"/>
                    <a:pt x="301" y="37"/>
                    <a:pt x="301" y="37"/>
                  </a:cubicBezTo>
                  <a:cubicBezTo>
                    <a:pt x="308" y="35"/>
                    <a:pt x="311" y="25"/>
                    <a:pt x="307" y="16"/>
                  </a:cubicBezTo>
                  <a:cubicBezTo>
                    <a:pt x="304" y="6"/>
                    <a:pt x="296" y="0"/>
                    <a:pt x="289" y="3"/>
                  </a:cubicBezTo>
                  <a:cubicBezTo>
                    <a:pt x="10" y="96"/>
                    <a:pt x="10" y="96"/>
                    <a:pt x="10" y="96"/>
                  </a:cubicBezTo>
                  <a:cubicBezTo>
                    <a:pt x="3" y="98"/>
                    <a:pt x="0" y="108"/>
                    <a:pt x="3" y="117"/>
                  </a:cubicBezTo>
                  <a:cubicBezTo>
                    <a:pt x="7" y="127"/>
                    <a:pt x="15" y="133"/>
                    <a:pt x="21" y="130"/>
                  </a:cubicBezTo>
                  <a:cubicBezTo>
                    <a:pt x="37" y="125"/>
                    <a:pt x="37" y="125"/>
                    <a:pt x="37" y="125"/>
                  </a:cubicBezTo>
                  <a:cubicBezTo>
                    <a:pt x="126" y="393"/>
                    <a:pt x="126" y="393"/>
                    <a:pt x="126" y="393"/>
                  </a:cubicBezTo>
                  <a:cubicBezTo>
                    <a:pt x="110" y="398"/>
                    <a:pt x="110" y="398"/>
                    <a:pt x="110" y="398"/>
                  </a:cubicBezTo>
                  <a:cubicBezTo>
                    <a:pt x="103" y="401"/>
                    <a:pt x="101" y="410"/>
                    <a:pt x="104" y="420"/>
                  </a:cubicBezTo>
                  <a:cubicBezTo>
                    <a:pt x="107" y="429"/>
                    <a:pt x="115" y="435"/>
                    <a:pt x="122" y="433"/>
                  </a:cubicBezTo>
                  <a:cubicBezTo>
                    <a:pt x="401" y="339"/>
                    <a:pt x="401" y="339"/>
                    <a:pt x="401" y="339"/>
                  </a:cubicBezTo>
                  <a:cubicBezTo>
                    <a:pt x="408" y="337"/>
                    <a:pt x="411" y="328"/>
                    <a:pt x="408" y="318"/>
                  </a:cubicBezTo>
                  <a:cubicBezTo>
                    <a:pt x="405" y="309"/>
                    <a:pt x="397" y="303"/>
                    <a:pt x="390" y="305"/>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p:nvSpPr>
          <p:spPr bwMode="auto">
            <a:xfrm>
              <a:off x="-5829301" y="609600"/>
              <a:ext cx="1100138" cy="439738"/>
            </a:xfrm>
            <a:custGeom>
              <a:avLst/>
              <a:gdLst>
                <a:gd name="T0" fmla="*/ 616 w 621"/>
                <a:gd name="T1" fmla="*/ 25 h 248"/>
                <a:gd name="T2" fmla="*/ 600 w 621"/>
                <a:gd name="T3" fmla="*/ 63 h 248"/>
                <a:gd name="T4" fmla="*/ 40 w 621"/>
                <a:gd name="T5" fmla="*/ 243 h 248"/>
                <a:gd name="T6" fmla="*/ 5 w 621"/>
                <a:gd name="T7" fmla="*/ 222 h 248"/>
                <a:gd name="T8" fmla="*/ 21 w 621"/>
                <a:gd name="T9" fmla="*/ 185 h 248"/>
                <a:gd name="T10" fmla="*/ 581 w 621"/>
                <a:gd name="T11" fmla="*/ 4 h 248"/>
                <a:gd name="T12" fmla="*/ 616 w 621"/>
                <a:gd name="T13" fmla="*/ 25 h 248"/>
              </a:gdLst>
              <a:ahLst/>
              <a:cxnLst>
                <a:cxn ang="0">
                  <a:pos x="T0" y="T1"/>
                </a:cxn>
                <a:cxn ang="0">
                  <a:pos x="T2" y="T3"/>
                </a:cxn>
                <a:cxn ang="0">
                  <a:pos x="T4" y="T5"/>
                </a:cxn>
                <a:cxn ang="0">
                  <a:pos x="T6" y="T7"/>
                </a:cxn>
                <a:cxn ang="0">
                  <a:pos x="T8" y="T9"/>
                </a:cxn>
                <a:cxn ang="0">
                  <a:pos x="T10" y="T11"/>
                </a:cxn>
                <a:cxn ang="0">
                  <a:pos x="T12" y="T13"/>
                </a:cxn>
              </a:cxnLst>
              <a:rect l="0" t="0" r="r" b="b"/>
              <a:pathLst>
                <a:path w="621" h="248">
                  <a:moveTo>
                    <a:pt x="616" y="25"/>
                  </a:moveTo>
                  <a:cubicBezTo>
                    <a:pt x="621" y="40"/>
                    <a:pt x="614" y="58"/>
                    <a:pt x="600" y="63"/>
                  </a:cubicBezTo>
                  <a:cubicBezTo>
                    <a:pt x="40" y="243"/>
                    <a:pt x="40" y="243"/>
                    <a:pt x="40" y="243"/>
                  </a:cubicBezTo>
                  <a:cubicBezTo>
                    <a:pt x="26" y="248"/>
                    <a:pt x="9" y="237"/>
                    <a:pt x="5" y="222"/>
                  </a:cubicBezTo>
                  <a:cubicBezTo>
                    <a:pt x="0" y="208"/>
                    <a:pt x="7" y="189"/>
                    <a:pt x="21" y="185"/>
                  </a:cubicBezTo>
                  <a:cubicBezTo>
                    <a:pt x="581" y="4"/>
                    <a:pt x="581" y="4"/>
                    <a:pt x="581" y="4"/>
                  </a:cubicBezTo>
                  <a:cubicBezTo>
                    <a:pt x="595" y="0"/>
                    <a:pt x="612" y="11"/>
                    <a:pt x="616" y="25"/>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p:nvSpPr>
          <p:spPr bwMode="auto">
            <a:xfrm>
              <a:off x="-4652963" y="1081088"/>
              <a:ext cx="630238" cy="79375"/>
            </a:xfrm>
            <a:custGeom>
              <a:avLst/>
              <a:gdLst>
                <a:gd name="T0" fmla="*/ 355 w 355"/>
                <a:gd name="T1" fmla="*/ 23 h 45"/>
                <a:gd name="T2" fmla="*/ 333 w 355"/>
                <a:gd name="T3" fmla="*/ 45 h 45"/>
                <a:gd name="T4" fmla="*/ 22 w 355"/>
                <a:gd name="T5" fmla="*/ 45 h 45"/>
                <a:gd name="T6" fmla="*/ 0 w 355"/>
                <a:gd name="T7" fmla="*/ 23 h 45"/>
                <a:gd name="T8" fmla="*/ 22 w 355"/>
                <a:gd name="T9" fmla="*/ 0 h 45"/>
                <a:gd name="T10" fmla="*/ 333 w 355"/>
                <a:gd name="T11" fmla="*/ 0 h 45"/>
                <a:gd name="T12" fmla="*/ 355 w 355"/>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55" h="45">
                  <a:moveTo>
                    <a:pt x="355" y="23"/>
                  </a:moveTo>
                  <a:cubicBezTo>
                    <a:pt x="355" y="35"/>
                    <a:pt x="345" y="45"/>
                    <a:pt x="333" y="45"/>
                  </a:cubicBezTo>
                  <a:cubicBezTo>
                    <a:pt x="22" y="45"/>
                    <a:pt x="22" y="45"/>
                    <a:pt x="22" y="45"/>
                  </a:cubicBezTo>
                  <a:cubicBezTo>
                    <a:pt x="10" y="45"/>
                    <a:pt x="0" y="35"/>
                    <a:pt x="0" y="23"/>
                  </a:cubicBezTo>
                  <a:cubicBezTo>
                    <a:pt x="0" y="10"/>
                    <a:pt x="10" y="0"/>
                    <a:pt x="22" y="0"/>
                  </a:cubicBezTo>
                  <a:cubicBezTo>
                    <a:pt x="333" y="0"/>
                    <a:pt x="333" y="0"/>
                    <a:pt x="333" y="0"/>
                  </a:cubicBezTo>
                  <a:cubicBezTo>
                    <a:pt x="345" y="0"/>
                    <a:pt x="355" y="10"/>
                    <a:pt x="355" y="23"/>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Content Placeholder 6"/>
          <p:cNvSpPr txBox="1">
            <a:spLocks/>
          </p:cNvSpPr>
          <p:nvPr/>
        </p:nvSpPr>
        <p:spPr bwMode="auto">
          <a:xfrm>
            <a:off x="3393627" y="3761150"/>
            <a:ext cx="2377440" cy="16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chemeClr val="accent2"/>
              </a:buClr>
              <a:buSzPct val="90000"/>
              <a:buFontTx/>
              <a:buNone/>
              <a:defRPr sz="2200" kern="1200" baseline="0">
                <a:solidFill>
                  <a:schemeClr val="tx1"/>
                </a:solidFill>
                <a:latin typeface="Corbel" panose="020B0503020204020204" pitchFamily="34" charset="0"/>
                <a:ea typeface="+mn-ea"/>
                <a:cs typeface="+mn-cs"/>
              </a:defRPr>
            </a:lvl1pPr>
            <a:lvl2pPr marL="0" indent="0" algn="l" rtl="0" eaLnBrk="0" fontAlgn="base" hangingPunct="0">
              <a:spcBef>
                <a:spcPts val="1200"/>
              </a:spcBef>
              <a:spcAft>
                <a:spcPct val="0"/>
              </a:spcAft>
              <a:buClr>
                <a:schemeClr val="accent2"/>
              </a:buClr>
              <a:buFont typeface="Arial" pitchFamily="34" charset="0"/>
              <a:buNone/>
              <a:tabLst/>
              <a:defRPr sz="1600" kern="1200" baseline="0">
                <a:solidFill>
                  <a:schemeClr val="tx1"/>
                </a:solidFill>
                <a:latin typeface="Corbel" panose="020B0503020204020204" pitchFamily="34" charset="0"/>
                <a:ea typeface="+mn-ea"/>
                <a:cs typeface="+mn-cs"/>
              </a:defRPr>
            </a:lvl2pPr>
            <a:lvl3pPr marL="0" indent="0" algn="l" rtl="0" eaLnBrk="0" fontAlgn="base" hangingPunct="0">
              <a:spcBef>
                <a:spcPct val="20000"/>
              </a:spcBef>
              <a:spcAft>
                <a:spcPct val="0"/>
              </a:spcAft>
              <a:buClr>
                <a:schemeClr val="accent2"/>
              </a:buClr>
              <a:buFontTx/>
              <a:buNone/>
              <a:defRPr sz="1600" kern="1200">
                <a:solidFill>
                  <a:schemeClr val="tx1"/>
                </a:solidFill>
                <a:latin typeface="Corbel" panose="020B0503020204020204" pitchFamily="34" charset="0"/>
                <a:ea typeface="+mn-ea"/>
                <a:cs typeface="+mn-cs"/>
              </a:defRPr>
            </a:lvl3pPr>
            <a:lvl4pPr marL="228600" indent="-212725"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4pPr>
            <a:lvl5pPr marL="222250" indent="-203200"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5pPr>
            <a:lvl6pPr marL="222250" indent="-1968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457200" indent="-222250" algn="l" defTabSz="1018824" rtl="0" eaLnBrk="1" latinLnBrk="0" hangingPunct="1">
              <a:spcBef>
                <a:spcPct val="20000"/>
              </a:spcBef>
              <a:buClr>
                <a:schemeClr val="accent2"/>
              </a:buClr>
              <a:buFont typeface="Arial" panose="020B0604020202020204" pitchFamily="34" charset="0"/>
              <a:buChar char="•"/>
              <a:defRPr sz="1600" kern="1200" baseline="0">
                <a:solidFill>
                  <a:schemeClr val="tx1"/>
                </a:solidFill>
                <a:latin typeface="Corbel" panose="020B0503020204020204" pitchFamily="34" charset="0"/>
                <a:ea typeface="+mn-ea"/>
                <a:cs typeface="+mn-cs"/>
              </a:defRPr>
            </a:lvl7pPr>
            <a:lvl8pPr marL="685800" indent="-2349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8pPr>
            <a:lvl9pPr marL="906463" indent="-204788"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9pPr>
          </a:lstStyle>
          <a:p>
            <a:pPr>
              <a:lnSpc>
                <a:spcPct val="120000"/>
              </a:lnSpc>
              <a:spcAft>
                <a:spcPts val="718"/>
              </a:spcAft>
            </a:pPr>
            <a:r>
              <a:rPr lang="en-US" sz="1400" dirty="0">
                <a:latin typeface="+mj-lt"/>
              </a:rPr>
              <a:t>Survivor benefits are offered to widows and widowers at full retirement age, or a reduced survivor benefit is available as early as age 60.</a:t>
            </a:r>
          </a:p>
        </p:txBody>
      </p:sp>
    </p:spTree>
    <p:extLst>
      <p:ext uri="{BB962C8B-B14F-4D97-AF65-F5344CB8AC3E}">
        <p14:creationId xmlns:p14="http://schemas.microsoft.com/office/powerpoint/2010/main" val="1747584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r>
              <a:rPr lang="en-US" dirty="0"/>
              <a:t>Divorced Benefits</a:t>
            </a:r>
          </a:p>
          <a:p>
            <a:pPr lvl="1"/>
            <a:r>
              <a:rPr lang="en-US" dirty="0"/>
              <a:t>The ex-spouse may be entitled to 50% of an ex-spouse’s benefits if:</a:t>
            </a:r>
          </a:p>
          <a:p>
            <a:pPr lvl="2"/>
            <a:r>
              <a:rPr lang="en-US" dirty="0"/>
              <a:t>Marriage lasted at least 10 years</a:t>
            </a:r>
          </a:p>
          <a:p>
            <a:pPr lvl="2"/>
            <a:r>
              <a:rPr lang="en-US" dirty="0"/>
              <a:t>The couple has been divorced for at least 2 years</a:t>
            </a:r>
          </a:p>
          <a:p>
            <a:pPr lvl="2"/>
            <a:r>
              <a:rPr lang="en-US" dirty="0"/>
              <a:t>The ex-spouse is currently unmarried </a:t>
            </a:r>
          </a:p>
          <a:p>
            <a:pPr lvl="2"/>
            <a:r>
              <a:rPr lang="en-US" dirty="0"/>
              <a:t>At least age 62</a:t>
            </a:r>
          </a:p>
          <a:p>
            <a:pPr marL="461963" lvl="2" indent="0">
              <a:buNone/>
            </a:pPr>
            <a:endParaRPr lang="en-US" dirty="0"/>
          </a:p>
          <a:p>
            <a:r>
              <a:rPr lang="en-US" dirty="0"/>
              <a:t>Divorced Survivor Benefits</a:t>
            </a:r>
          </a:p>
          <a:p>
            <a:pPr lvl="1"/>
            <a:r>
              <a:rPr lang="en-US" dirty="0"/>
              <a:t>If client dies, ex-spouse may be eligible for benefits if:</a:t>
            </a:r>
          </a:p>
          <a:p>
            <a:pPr lvl="2"/>
            <a:r>
              <a:rPr lang="en-US" dirty="0"/>
              <a:t>Ex-spouse was collecting Social Security or disability insurance at time of death</a:t>
            </a:r>
          </a:p>
          <a:p>
            <a:pPr lvl="2"/>
            <a:r>
              <a:rPr lang="en-US" dirty="0"/>
              <a:t>Marriage lasted at least 10 years</a:t>
            </a:r>
          </a:p>
          <a:p>
            <a:pPr lvl="2"/>
            <a:r>
              <a:rPr lang="en-US" dirty="0"/>
              <a:t>Ex-spouse has not remarried prior to age 60</a:t>
            </a:r>
          </a:p>
        </p:txBody>
      </p:sp>
      <p:sp>
        <p:nvSpPr>
          <p:cNvPr id="3" name="Title 2"/>
          <p:cNvSpPr>
            <a:spLocks noGrp="1"/>
          </p:cNvSpPr>
          <p:nvPr>
            <p:ph type="title"/>
          </p:nvPr>
        </p:nvSpPr>
        <p:spPr/>
        <p:txBody>
          <a:bodyPr/>
          <a:lstStyle/>
          <a:p>
            <a:r>
              <a:rPr lang="en-US" dirty="0">
                <a:solidFill>
                  <a:schemeClr val="accent2"/>
                </a:solidFill>
              </a:rPr>
              <a:t>Eligibility if Divorced</a:t>
            </a:r>
          </a:p>
        </p:txBody>
      </p:sp>
    </p:spTree>
    <p:extLst>
      <p:ext uri="{BB962C8B-B14F-4D97-AF65-F5344CB8AC3E}">
        <p14:creationId xmlns:p14="http://schemas.microsoft.com/office/powerpoint/2010/main" val="1685066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p:txBody>
          <a:bodyPr/>
          <a:lstStyle/>
          <a:p>
            <a:pPr marL="342900" indent="-342900">
              <a:buFont typeface="+mj-lt"/>
              <a:buAutoNum type="arabicPeriod"/>
            </a:pPr>
            <a:r>
              <a:rPr lang="en-US" sz="2000" dirty="0"/>
              <a:t>Social Security is not going bankrupt.</a:t>
            </a:r>
          </a:p>
          <a:p>
            <a:pPr marL="342900" indent="-342900">
              <a:buFont typeface="+mj-lt"/>
              <a:buAutoNum type="arabicPeriod"/>
            </a:pPr>
            <a:r>
              <a:rPr lang="en-US" sz="2000" dirty="0"/>
              <a:t>Congress will not examine Social Security anytime soon</a:t>
            </a:r>
          </a:p>
          <a:p>
            <a:pPr marL="342900" indent="-342900">
              <a:buFont typeface="+mj-lt"/>
              <a:buAutoNum type="arabicPeriod"/>
            </a:pPr>
            <a:r>
              <a:rPr lang="en-US" sz="2000" dirty="0"/>
              <a:t>Ideas to reform funding are starting to take shape</a:t>
            </a:r>
          </a:p>
          <a:p>
            <a:pPr marL="342900" indent="-342900">
              <a:buFont typeface="+mj-lt"/>
              <a:buAutoNum type="arabicPeriod"/>
            </a:pPr>
            <a:r>
              <a:rPr lang="en-US" sz="2000" dirty="0"/>
              <a:t>Law makers do not raid the trust fund.</a:t>
            </a:r>
          </a:p>
          <a:p>
            <a:pPr marL="342900" indent="-342900">
              <a:buFont typeface="+mj-lt"/>
              <a:buAutoNum type="arabicPeriod"/>
            </a:pPr>
            <a:r>
              <a:rPr lang="en-US" sz="2000" dirty="0"/>
              <a:t>Many believe it can be run better</a:t>
            </a:r>
          </a:p>
          <a:p>
            <a:pPr marL="342900" indent="-342900">
              <a:buFont typeface="+mj-lt"/>
              <a:buAutoNum type="arabicPeriod"/>
            </a:pPr>
            <a:r>
              <a:rPr lang="en-US" sz="2000" dirty="0"/>
              <a:t>Social Security benefits can be taxed</a:t>
            </a:r>
          </a:p>
          <a:p>
            <a:pPr marL="342900" indent="-342900">
              <a:buFont typeface="+mj-lt"/>
              <a:buAutoNum type="arabicPeriod"/>
            </a:pPr>
            <a:endParaRPr lang="en-US" dirty="0"/>
          </a:p>
          <a:p>
            <a:pPr marL="0" indent="0">
              <a:buNone/>
            </a:pPr>
            <a:r>
              <a:rPr lang="en-US" sz="1000" dirty="0"/>
              <a:t>*AARP Bulletin November 2018</a:t>
            </a:r>
          </a:p>
          <a:p>
            <a:pPr marL="342900" indent="-342900">
              <a:buFont typeface="+mj-lt"/>
              <a:buAutoNum type="arabicPeriod"/>
            </a:pPr>
            <a:endParaRPr lang="en-US" dirty="0"/>
          </a:p>
        </p:txBody>
      </p:sp>
      <p:sp>
        <p:nvSpPr>
          <p:cNvPr id="3" name="Title 2"/>
          <p:cNvSpPr>
            <a:spLocks noGrp="1"/>
          </p:cNvSpPr>
          <p:nvPr>
            <p:ph type="title"/>
          </p:nvPr>
        </p:nvSpPr>
        <p:spPr/>
        <p:txBody>
          <a:bodyPr/>
          <a:lstStyle/>
          <a:p>
            <a:r>
              <a:rPr lang="en-US" dirty="0">
                <a:solidFill>
                  <a:schemeClr val="accent2"/>
                </a:solidFill>
              </a:rPr>
              <a:t>Top 12 Things to Know About Social Security</a:t>
            </a:r>
          </a:p>
        </p:txBody>
      </p:sp>
    </p:spTree>
    <p:extLst>
      <p:ext uri="{BB962C8B-B14F-4D97-AF65-F5344CB8AC3E}">
        <p14:creationId xmlns:p14="http://schemas.microsoft.com/office/powerpoint/2010/main" val="3115844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a:xfrm>
            <a:off x="457200" y="1554164"/>
            <a:ext cx="7315200" cy="3675062"/>
          </a:xfrm>
        </p:spPr>
        <p:txBody>
          <a:bodyPr numCol="2" spcCol="640080"/>
          <a:lstStyle/>
          <a:p>
            <a:pPr marL="0" indent="0">
              <a:buNone/>
            </a:pPr>
            <a:endParaRPr lang="en-US" dirty="0"/>
          </a:p>
          <a:p>
            <a:pPr marL="0" indent="0" algn="ctr">
              <a:buNone/>
            </a:pPr>
            <a:r>
              <a:rPr lang="en-US" sz="1600" b="1" dirty="0"/>
              <a:t>Same-sex married couples are eligible for Social Security spousal and survivor benefits</a:t>
            </a:r>
          </a:p>
          <a:p>
            <a:pPr lvl="1">
              <a:buFont typeface="Wingdings" panose="05000000000000000000" pitchFamily="2" charset="2"/>
              <a:buChar char="ü"/>
            </a:pPr>
            <a:r>
              <a:rPr lang="en-US" dirty="0"/>
              <a:t>Couples living in a state that previously did not recognize same-sex marriages can apply for benefits</a:t>
            </a:r>
          </a:p>
          <a:p>
            <a:pPr lvl="1">
              <a:buFont typeface="Wingdings" panose="05000000000000000000" pitchFamily="2" charset="2"/>
              <a:buChar char="ü"/>
            </a:pPr>
            <a:r>
              <a:rPr lang="en-US" dirty="0"/>
              <a:t>Non-married spouses also may be eligible for spousal benefits</a:t>
            </a:r>
          </a:p>
          <a:p>
            <a:pPr algn="ctr">
              <a:buFont typeface="Wingdings" panose="05000000000000000000" pitchFamily="2" charset="2"/>
              <a:buChar char="ü"/>
            </a:pPr>
            <a:endParaRPr lang="en-US" dirty="0"/>
          </a:p>
          <a:p>
            <a:pPr algn="ctr">
              <a:buFont typeface="Wingdings" panose="05000000000000000000" pitchFamily="2" charset="2"/>
              <a:buChar char="ü"/>
            </a:pPr>
            <a:endParaRPr lang="en-US" dirty="0"/>
          </a:p>
          <a:p>
            <a:pPr marL="0" indent="0" algn="ctr">
              <a:buNone/>
            </a:pPr>
            <a:r>
              <a:rPr lang="en-US" sz="1600" b="1" dirty="0"/>
              <a:t>A surviving spouse qualifies for the one-time lump-sum death benefit to help pay for expenses.  </a:t>
            </a:r>
          </a:p>
        </p:txBody>
      </p:sp>
      <p:sp>
        <p:nvSpPr>
          <p:cNvPr id="4" name="Title 3"/>
          <p:cNvSpPr>
            <a:spLocks noGrp="1"/>
          </p:cNvSpPr>
          <p:nvPr>
            <p:ph type="title"/>
          </p:nvPr>
        </p:nvSpPr>
        <p:spPr>
          <a:xfrm>
            <a:off x="457200" y="731520"/>
            <a:ext cx="8220456" cy="615553"/>
          </a:xfrm>
        </p:spPr>
        <p:txBody>
          <a:bodyPr/>
          <a:lstStyle/>
          <a:p>
            <a:r>
              <a:rPr lang="en-US" dirty="0">
                <a:solidFill>
                  <a:schemeClr val="accent2"/>
                </a:solidFill>
              </a:rPr>
              <a:t>Same Sex Marriages</a:t>
            </a:r>
            <a:br>
              <a:rPr lang="en-US" dirty="0"/>
            </a:br>
            <a:r>
              <a:rPr lang="en-US" b="0" dirty="0"/>
              <a:t>Married same-sex couples now get Social Security benefits</a:t>
            </a:r>
          </a:p>
        </p:txBody>
      </p:sp>
      <p:sp>
        <p:nvSpPr>
          <p:cNvPr id="6" name="TextBox 5"/>
          <p:cNvSpPr txBox="1"/>
          <p:nvPr/>
        </p:nvSpPr>
        <p:spPr>
          <a:xfrm>
            <a:off x="2907756" y="5676900"/>
            <a:ext cx="2716834" cy="430887"/>
          </a:xfrm>
          <a:prstGeom prst="rect">
            <a:avLst/>
          </a:prstGeom>
          <a:noFill/>
        </p:spPr>
        <p:txBody>
          <a:bodyPr wrap="none" lIns="0" tIns="0" rIns="0" bIns="0" rtlCol="0">
            <a:spAutoFit/>
          </a:bodyPr>
          <a:lstStyle/>
          <a:p>
            <a:pPr algn="ctr"/>
            <a:r>
              <a:rPr lang="en-US" sz="1400" dirty="0"/>
              <a:t>More information at </a:t>
            </a:r>
          </a:p>
          <a:p>
            <a:pPr algn="ctr"/>
            <a:r>
              <a:rPr lang="en-US" sz="1400" b="1" dirty="0"/>
              <a:t>www.ssa.gov/same-sexcouples </a:t>
            </a:r>
          </a:p>
        </p:txBody>
      </p:sp>
    </p:spTree>
    <p:extLst>
      <p:ext uri="{BB962C8B-B14F-4D97-AF65-F5344CB8AC3E}">
        <p14:creationId xmlns:p14="http://schemas.microsoft.com/office/powerpoint/2010/main" val="1144273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457200" y="7315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US" dirty="0">
                <a:solidFill>
                  <a:schemeClr val="accent2"/>
                </a:solidFill>
              </a:rPr>
              <a:t>Family Maximum for Survivor Benefits</a:t>
            </a:r>
          </a:p>
        </p:txBody>
      </p:sp>
      <p:sp>
        <p:nvSpPr>
          <p:cNvPr id="7" name="Rectangle 6"/>
          <p:cNvSpPr/>
          <p:nvPr/>
        </p:nvSpPr>
        <p:spPr>
          <a:xfrm>
            <a:off x="457200" y="6062661"/>
            <a:ext cx="8229600" cy="390544"/>
          </a:xfrm>
          <a:prstGeom prst="rect">
            <a:avLst/>
          </a:prstGeom>
          <a:solidFill>
            <a:schemeClr val="bg2">
              <a:lumMod val="20000"/>
              <a:lumOff val="80000"/>
            </a:schemeClr>
          </a:solidFill>
        </p:spPr>
        <p:txBody>
          <a:bodyPr wrap="square" lIns="45720" rIns="45720" anchor="ctr" anchorCtr="0">
            <a:noAutofit/>
          </a:bodyPr>
          <a:lstStyle/>
          <a:p>
            <a:pPr eaLnBrk="0" fontAlgn="base" hangingPunct="0">
              <a:spcAft>
                <a:spcPts val="600"/>
              </a:spcAft>
              <a:buClr>
                <a:srgbClr val="4CBCEA"/>
              </a:buClr>
              <a:buSzPct val="90000"/>
            </a:pPr>
            <a:r>
              <a:rPr lang="en-GB" sz="1400" b="1" kern="500" dirty="0">
                <a:solidFill>
                  <a:schemeClr val="accent2"/>
                </a:solidFill>
                <a:latin typeface="+mj-lt"/>
                <a:cs typeface="Arial" panose="020B0604020202020204" pitchFamily="34" charset="0"/>
              </a:rPr>
              <a:t>Contact Social Security Administration at 1-800-772-1213 or </a:t>
            </a:r>
            <a:r>
              <a:rPr lang="en-GB" sz="1400" b="1" kern="500" dirty="0">
                <a:solidFill>
                  <a:schemeClr val="accent2"/>
                </a:solidFill>
                <a:latin typeface="+mj-lt"/>
                <a:cs typeface="Arial" panose="020B0604020202020204" pitchFamily="34" charset="0"/>
                <a:hlinkClick r:id="rId3" action="ppaction://hlinkfile"/>
              </a:rPr>
              <a:t>visit www.ssa.gov </a:t>
            </a:r>
            <a:endParaRPr lang="en-GB" sz="1400" b="1" kern="500" dirty="0">
              <a:solidFill>
                <a:schemeClr val="accent2"/>
              </a:solidFill>
              <a:latin typeface="+mj-lt"/>
              <a:cs typeface="Arial" panose="020B0604020202020204" pitchFamily="34" charset="0"/>
            </a:endParaRPr>
          </a:p>
        </p:txBody>
      </p:sp>
      <p:sp>
        <p:nvSpPr>
          <p:cNvPr id="8" name="Rectangle 7"/>
          <p:cNvSpPr/>
          <p:nvPr/>
        </p:nvSpPr>
        <p:spPr>
          <a:xfrm>
            <a:off x="459581" y="1382196"/>
            <a:ext cx="1908536" cy="246221"/>
          </a:xfrm>
          <a:prstGeom prst="rect">
            <a:avLst/>
          </a:prstGeom>
        </p:spPr>
        <p:txBody>
          <a:bodyPr wrap="none" lIns="0">
            <a:spAutoFit/>
          </a:bodyPr>
          <a:lstStyle/>
          <a:p>
            <a:r>
              <a:rPr lang="en-US" sz="1000" b="1" i="1" dirty="0"/>
              <a:t>For Illustrative Purposes Only</a:t>
            </a:r>
          </a:p>
        </p:txBody>
      </p:sp>
      <p:grpSp>
        <p:nvGrpSpPr>
          <p:cNvPr id="6" name="Group 5">
            <a:extLst>
              <a:ext uri="{FF2B5EF4-FFF2-40B4-BE49-F238E27FC236}">
                <a16:creationId xmlns:a16="http://schemas.microsoft.com/office/drawing/2014/main" id="{BB03E1C7-1A77-44F5-B7C2-64C0344A7F61}"/>
              </a:ext>
            </a:extLst>
          </p:cNvPr>
          <p:cNvGrpSpPr/>
          <p:nvPr/>
        </p:nvGrpSpPr>
        <p:grpSpPr>
          <a:xfrm>
            <a:off x="457200" y="1628417"/>
            <a:ext cx="7926549" cy="4387925"/>
            <a:chOff x="457200" y="1628417"/>
            <a:chExt cx="7926549" cy="4387925"/>
          </a:xfrm>
        </p:grpSpPr>
        <p:pic>
          <p:nvPicPr>
            <p:cNvPr id="5" name="Picture 4">
              <a:extLst>
                <a:ext uri="{FF2B5EF4-FFF2-40B4-BE49-F238E27FC236}">
                  <a16:creationId xmlns:a16="http://schemas.microsoft.com/office/drawing/2014/main" id="{48211B8B-9BFF-4B0E-A7E0-C3CD4EF4442D}"/>
                </a:ext>
              </a:extLst>
            </p:cNvPr>
            <p:cNvPicPr>
              <a:picLocks noChangeAspect="1"/>
            </p:cNvPicPr>
            <p:nvPr/>
          </p:nvPicPr>
          <p:blipFill>
            <a:blip r:embed="rId4"/>
            <a:stretch>
              <a:fillRect/>
            </a:stretch>
          </p:blipFill>
          <p:spPr>
            <a:xfrm>
              <a:off x="603682" y="1628417"/>
              <a:ext cx="7780067" cy="4387925"/>
            </a:xfrm>
            <a:prstGeom prst="rect">
              <a:avLst/>
            </a:prstGeom>
          </p:spPr>
        </p:pic>
        <p:sp>
          <p:nvSpPr>
            <p:cNvPr id="9" name="Rectangle 8"/>
            <p:cNvSpPr/>
            <p:nvPr/>
          </p:nvSpPr>
          <p:spPr>
            <a:xfrm>
              <a:off x="457200" y="3302493"/>
              <a:ext cx="7780067" cy="1305018"/>
            </a:xfrm>
            <a:prstGeom prst="rect">
              <a:avLst/>
            </a:prstGeom>
            <a:noFill/>
            <a:ln>
              <a:solidFill>
                <a:srgbClr val="00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25807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7DC32F-17CD-462D-ACA4-7C8CF7613B42}"/>
              </a:ext>
            </a:extLst>
          </p:cNvPr>
          <p:cNvSpPr>
            <a:spLocks noGrp="1"/>
          </p:cNvSpPr>
          <p:nvPr>
            <p:ph type="body" sz="quarter" idx="1"/>
          </p:nvPr>
        </p:nvSpPr>
        <p:spPr/>
        <p:txBody>
          <a:bodyPr/>
          <a:lstStyle/>
          <a:p>
            <a:r>
              <a:rPr lang="en-US" dirty="0"/>
              <a:t>Get 100% if delay until FRA</a:t>
            </a:r>
          </a:p>
          <a:p>
            <a:r>
              <a:rPr lang="en-US" dirty="0"/>
              <a:t>Can’t receive 2 benefits at once</a:t>
            </a:r>
          </a:p>
          <a:p>
            <a:r>
              <a:rPr lang="en-US" dirty="0"/>
              <a:t>Social Security may reclaim last month’s benefit</a:t>
            </a:r>
          </a:p>
          <a:p>
            <a:pPr lvl="1"/>
            <a:r>
              <a:rPr lang="en-US" dirty="0"/>
              <a:t>Electronically query</a:t>
            </a:r>
          </a:p>
          <a:p>
            <a:pPr lvl="1"/>
            <a:r>
              <a:rPr lang="en-US" dirty="0"/>
              <a:t>Submit claim with SSA-172 (</a:t>
            </a:r>
            <a:r>
              <a:rPr lang="en-US"/>
              <a:t>for survivors only)</a:t>
            </a:r>
          </a:p>
        </p:txBody>
      </p:sp>
      <p:sp>
        <p:nvSpPr>
          <p:cNvPr id="3" name="Title 2">
            <a:extLst>
              <a:ext uri="{FF2B5EF4-FFF2-40B4-BE49-F238E27FC236}">
                <a16:creationId xmlns:a16="http://schemas.microsoft.com/office/drawing/2014/main" id="{B8BBDCE1-A157-46A7-BDF2-BF9D62A14FCF}"/>
              </a:ext>
            </a:extLst>
          </p:cNvPr>
          <p:cNvSpPr>
            <a:spLocks noGrp="1"/>
          </p:cNvSpPr>
          <p:nvPr>
            <p:ph type="title"/>
          </p:nvPr>
        </p:nvSpPr>
        <p:spPr/>
        <p:txBody>
          <a:bodyPr/>
          <a:lstStyle/>
          <a:p>
            <a:r>
              <a:rPr lang="en-US" dirty="0"/>
              <a:t>Survivors Benefits</a:t>
            </a:r>
          </a:p>
        </p:txBody>
      </p:sp>
    </p:spTree>
    <p:extLst>
      <p:ext uri="{BB962C8B-B14F-4D97-AF65-F5344CB8AC3E}">
        <p14:creationId xmlns:p14="http://schemas.microsoft.com/office/powerpoint/2010/main" val="1207796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447675" y="1104901"/>
            <a:ext cx="7324725" cy="4975860"/>
          </a:xfrm>
        </p:spPr>
        <p:txBody>
          <a:bodyPr/>
          <a:lstStyle/>
          <a:p>
            <a:pPr marL="0" indent="0">
              <a:buNone/>
            </a:pPr>
            <a:r>
              <a:rPr lang="en-US" dirty="0"/>
              <a:t>Survivor Benefits</a:t>
            </a:r>
          </a:p>
          <a:p>
            <a:pPr marL="0" indent="0">
              <a:buNone/>
            </a:pPr>
            <a:r>
              <a:rPr lang="en-US" dirty="0"/>
              <a:t>John FRA=66, PIA=$2,000, Life Expectancy:85            Claire FRA=66, Life Expectancy: 94</a:t>
            </a:r>
          </a:p>
          <a:p>
            <a:pPr marL="0" indent="0">
              <a:lnSpc>
                <a:spcPts val="1680"/>
              </a:lnSpc>
              <a:spcBef>
                <a:spcPts val="600"/>
              </a:spcBef>
              <a:buNone/>
            </a:pPr>
            <a:endParaRPr lang="en-US" dirty="0"/>
          </a:p>
          <a:p>
            <a:pPr marL="0" indent="0">
              <a:lnSpc>
                <a:spcPts val="1680"/>
              </a:lnSpc>
              <a:spcBef>
                <a:spcPts val="600"/>
              </a:spcBef>
              <a:buNone/>
            </a:pPr>
            <a:r>
              <a:rPr lang="en-US" dirty="0"/>
              <a:t>John Takes 			Claire’s lifetime</a:t>
            </a:r>
          </a:p>
          <a:p>
            <a:pPr marL="0" indent="0">
              <a:lnSpc>
                <a:spcPts val="1680"/>
              </a:lnSpc>
              <a:spcBef>
                <a:spcPts val="600"/>
              </a:spcBef>
              <a:buNone/>
            </a:pPr>
            <a:r>
              <a:rPr lang="en-US" dirty="0"/>
              <a:t>Social Security at			Benefits			</a:t>
            </a:r>
          </a:p>
          <a:p>
            <a:pPr marL="0" indent="0">
              <a:buNone/>
            </a:pPr>
            <a:r>
              <a:rPr lang="en-US" dirty="0"/>
              <a:t>         62				$355,200</a:t>
            </a:r>
          </a:p>
          <a:p>
            <a:pPr marL="0" indent="0">
              <a:buNone/>
            </a:pPr>
            <a:r>
              <a:rPr lang="en-US" dirty="0"/>
              <a:t>         66				</a:t>
            </a:r>
            <a:r>
              <a:rPr lang="en-US" sz="1800" dirty="0"/>
              <a:t>$444,000</a:t>
            </a:r>
          </a:p>
          <a:p>
            <a:pPr marL="0" indent="0">
              <a:buNone/>
            </a:pPr>
            <a:r>
              <a:rPr lang="en-US" dirty="0"/>
              <a:t>         70				</a:t>
            </a:r>
            <a:r>
              <a:rPr lang="en-US" sz="2400" dirty="0"/>
              <a:t>$465,120</a:t>
            </a:r>
          </a:p>
          <a:p>
            <a:pPr marL="0" indent="0">
              <a:buNone/>
            </a:pPr>
            <a:r>
              <a:rPr lang="en-US" sz="1200" dirty="0"/>
              <a:t>Eligibility</a:t>
            </a:r>
          </a:p>
          <a:p>
            <a:r>
              <a:rPr lang="en-US" sz="1200" dirty="0"/>
              <a:t>Married to spouse for at least 9 months</a:t>
            </a:r>
          </a:p>
          <a:p>
            <a:r>
              <a:rPr lang="en-US" sz="1200" dirty="0"/>
              <a:t>Married to an ex-spouse for at least 10 years and did not remarry prior to age 60</a:t>
            </a:r>
          </a:p>
          <a:p>
            <a:r>
              <a:rPr lang="en-US" sz="1200" dirty="0"/>
              <a:t>Received the highest benefit if eligible for multiple survivor benefits</a:t>
            </a:r>
          </a:p>
          <a:p>
            <a:r>
              <a:rPr lang="en-US" sz="1200" dirty="0"/>
              <a:t>If eligible for own benefit and a survivor benefit, one may be activated early without reducing the other</a:t>
            </a:r>
          </a:p>
          <a:p>
            <a:endParaRPr lang="en-US" dirty="0"/>
          </a:p>
        </p:txBody>
      </p:sp>
      <p:sp>
        <p:nvSpPr>
          <p:cNvPr id="3" name="Title 2"/>
          <p:cNvSpPr>
            <a:spLocks noGrp="1"/>
          </p:cNvSpPr>
          <p:nvPr>
            <p:ph type="title"/>
          </p:nvPr>
        </p:nvSpPr>
        <p:spPr/>
        <p:txBody>
          <a:bodyPr/>
          <a:lstStyle/>
          <a:p>
            <a:r>
              <a:rPr lang="en-US" dirty="0">
                <a:solidFill>
                  <a:schemeClr val="accent2"/>
                </a:solidFill>
              </a:rPr>
              <a:t>Maximize Benefits</a:t>
            </a:r>
            <a:r>
              <a:rPr lang="en-US" dirty="0"/>
              <a:t>	</a:t>
            </a:r>
          </a:p>
        </p:txBody>
      </p:sp>
    </p:spTree>
    <p:extLst>
      <p:ext uri="{BB962C8B-B14F-4D97-AF65-F5344CB8AC3E}">
        <p14:creationId xmlns:p14="http://schemas.microsoft.com/office/powerpoint/2010/main" val="8864132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5460" y="1438275"/>
            <a:ext cx="2903231" cy="615553"/>
          </a:xfrm>
          <a:prstGeom prst="rect">
            <a:avLst/>
          </a:prstGeom>
          <a:noFill/>
        </p:spPr>
        <p:txBody>
          <a:bodyPr wrap="none" lIns="0" tIns="0" rIns="0" bIns="0" rtlCol="0">
            <a:spAutoFit/>
          </a:bodyPr>
          <a:lstStyle/>
          <a:p>
            <a:pPr algn="ctr"/>
            <a:r>
              <a:rPr lang="en-US" sz="2000" dirty="0"/>
              <a:t>Women Are Collecting </a:t>
            </a:r>
          </a:p>
          <a:p>
            <a:pPr algn="ctr"/>
            <a:r>
              <a:rPr lang="en-US" sz="2000" dirty="0"/>
              <a:t>Their Husband’s benefits </a:t>
            </a:r>
          </a:p>
        </p:txBody>
      </p:sp>
      <p:graphicFrame>
        <p:nvGraphicFramePr>
          <p:cNvPr id="7" name="Chart 6"/>
          <p:cNvGraphicFramePr>
            <a:graphicFrameLocks/>
          </p:cNvGraphicFramePr>
          <p:nvPr>
            <p:extLst>
              <p:ext uri="{D42A27DB-BD31-4B8C-83A1-F6EECF244321}">
                <p14:modId xmlns:p14="http://schemas.microsoft.com/office/powerpoint/2010/main" val="920015811"/>
              </p:ext>
            </p:extLst>
          </p:nvPr>
        </p:nvGraphicFramePr>
        <p:xfrm>
          <a:off x="866775" y="1979057"/>
          <a:ext cx="3895725" cy="39597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238750" y="1266825"/>
            <a:ext cx="1346522" cy="615553"/>
          </a:xfrm>
          <a:prstGeom prst="rect">
            <a:avLst/>
          </a:prstGeom>
          <a:noFill/>
        </p:spPr>
        <p:txBody>
          <a:bodyPr wrap="none" lIns="0" tIns="0" rIns="0" bIns="0" rtlCol="0">
            <a:spAutoFit/>
          </a:bodyPr>
          <a:lstStyle/>
          <a:p>
            <a:r>
              <a:rPr lang="en-US" sz="2000" dirty="0"/>
              <a:t>John</a:t>
            </a:r>
          </a:p>
          <a:p>
            <a:r>
              <a:rPr lang="en-US" sz="2000" dirty="0"/>
              <a:t>PIA=$2,200</a:t>
            </a:r>
          </a:p>
        </p:txBody>
      </p:sp>
      <p:sp>
        <p:nvSpPr>
          <p:cNvPr id="9" name="TextBox 8"/>
          <p:cNvSpPr txBox="1"/>
          <p:nvPr/>
        </p:nvSpPr>
        <p:spPr>
          <a:xfrm>
            <a:off x="7296149" y="1266824"/>
            <a:ext cx="1203856" cy="615553"/>
          </a:xfrm>
          <a:prstGeom prst="rect">
            <a:avLst/>
          </a:prstGeom>
          <a:noFill/>
        </p:spPr>
        <p:txBody>
          <a:bodyPr wrap="none" lIns="0" tIns="0" rIns="0" bIns="0" rtlCol="0">
            <a:spAutoFit/>
          </a:bodyPr>
          <a:lstStyle/>
          <a:p>
            <a:r>
              <a:rPr lang="en-US" sz="2000" dirty="0"/>
              <a:t>Jane</a:t>
            </a:r>
          </a:p>
          <a:p>
            <a:r>
              <a:rPr lang="en-US" sz="2000" dirty="0"/>
              <a:t>PIA= $600</a:t>
            </a:r>
          </a:p>
        </p:txBody>
      </p:sp>
      <p:sp>
        <p:nvSpPr>
          <p:cNvPr id="10" name="TextBox 9"/>
          <p:cNvSpPr txBox="1"/>
          <p:nvPr/>
        </p:nvSpPr>
        <p:spPr>
          <a:xfrm>
            <a:off x="5024908" y="2673608"/>
            <a:ext cx="1560364" cy="830997"/>
          </a:xfrm>
          <a:prstGeom prst="rect">
            <a:avLst/>
          </a:prstGeom>
          <a:noFill/>
        </p:spPr>
        <p:txBody>
          <a:bodyPr wrap="none" lIns="0" tIns="0" rIns="0" bIns="0" rtlCol="0">
            <a:spAutoFit/>
          </a:bodyPr>
          <a:lstStyle/>
          <a:p>
            <a:pPr algn="ctr"/>
            <a:r>
              <a:rPr lang="en-US" dirty="0"/>
              <a:t>John’s Benefits</a:t>
            </a:r>
          </a:p>
          <a:p>
            <a:pPr algn="ctr"/>
            <a:r>
              <a:rPr lang="en-US" dirty="0"/>
              <a:t>63 and 6 mos.</a:t>
            </a:r>
          </a:p>
          <a:p>
            <a:pPr algn="ctr"/>
            <a:r>
              <a:rPr lang="en-US" dirty="0"/>
              <a:t>$1,833</a:t>
            </a:r>
          </a:p>
        </p:txBody>
      </p:sp>
      <p:sp>
        <p:nvSpPr>
          <p:cNvPr id="11" name="TextBox 10"/>
          <p:cNvSpPr txBox="1"/>
          <p:nvPr/>
        </p:nvSpPr>
        <p:spPr>
          <a:xfrm>
            <a:off x="7296149" y="2627441"/>
            <a:ext cx="940963" cy="923330"/>
          </a:xfrm>
          <a:prstGeom prst="rect">
            <a:avLst/>
          </a:prstGeom>
          <a:noFill/>
        </p:spPr>
        <p:txBody>
          <a:bodyPr wrap="none" lIns="0" tIns="0" rIns="0" bIns="0" rtlCol="0">
            <a:spAutoFit/>
          </a:bodyPr>
          <a:lstStyle/>
          <a:p>
            <a:pPr algn="ctr"/>
            <a:r>
              <a:rPr lang="en-US" sz="2000" dirty="0"/>
              <a:t>Survivor</a:t>
            </a:r>
          </a:p>
          <a:p>
            <a:pPr algn="ctr"/>
            <a:r>
              <a:rPr lang="en-US" sz="2000" dirty="0"/>
              <a:t>Benefits</a:t>
            </a:r>
          </a:p>
          <a:p>
            <a:pPr algn="ctr"/>
            <a:r>
              <a:rPr lang="en-US" sz="2000" dirty="0"/>
              <a:t>$1,833</a:t>
            </a:r>
          </a:p>
        </p:txBody>
      </p:sp>
      <p:sp>
        <p:nvSpPr>
          <p:cNvPr id="12" name="TextBox 11"/>
          <p:cNvSpPr txBox="1"/>
          <p:nvPr/>
        </p:nvSpPr>
        <p:spPr>
          <a:xfrm>
            <a:off x="4937769" y="4600575"/>
            <a:ext cx="1734642" cy="923330"/>
          </a:xfrm>
          <a:prstGeom prst="rect">
            <a:avLst/>
          </a:prstGeom>
          <a:noFill/>
        </p:spPr>
        <p:txBody>
          <a:bodyPr wrap="none" lIns="0" tIns="0" rIns="0" bIns="0" rtlCol="0">
            <a:spAutoFit/>
          </a:bodyPr>
          <a:lstStyle/>
          <a:p>
            <a:pPr algn="ctr"/>
            <a:r>
              <a:rPr lang="en-US" sz="2000" dirty="0"/>
              <a:t>John’s Benefits</a:t>
            </a:r>
          </a:p>
          <a:p>
            <a:pPr algn="ctr"/>
            <a:r>
              <a:rPr lang="en-US" sz="2000" dirty="0"/>
              <a:t>(70)</a:t>
            </a:r>
          </a:p>
          <a:p>
            <a:pPr algn="ctr"/>
            <a:r>
              <a:rPr lang="en-US" sz="2000" dirty="0"/>
              <a:t>$2,904</a:t>
            </a:r>
          </a:p>
        </p:txBody>
      </p:sp>
      <p:sp>
        <p:nvSpPr>
          <p:cNvPr id="13" name="TextBox 12"/>
          <p:cNvSpPr txBox="1"/>
          <p:nvPr/>
        </p:nvSpPr>
        <p:spPr>
          <a:xfrm>
            <a:off x="7225618" y="4600575"/>
            <a:ext cx="1011494" cy="923330"/>
          </a:xfrm>
          <a:prstGeom prst="rect">
            <a:avLst/>
          </a:prstGeom>
          <a:noFill/>
        </p:spPr>
        <p:txBody>
          <a:bodyPr wrap="none" lIns="0" tIns="0" rIns="0" bIns="0" rtlCol="0">
            <a:spAutoFit/>
          </a:bodyPr>
          <a:lstStyle/>
          <a:p>
            <a:pPr algn="ctr"/>
            <a:r>
              <a:rPr lang="en-US" sz="2000" dirty="0"/>
              <a:t>Survivor </a:t>
            </a:r>
          </a:p>
          <a:p>
            <a:pPr algn="ctr"/>
            <a:r>
              <a:rPr lang="en-US" sz="2000" dirty="0"/>
              <a:t>Benefits</a:t>
            </a:r>
          </a:p>
          <a:p>
            <a:pPr algn="ctr"/>
            <a:r>
              <a:rPr lang="en-US" sz="2000" dirty="0"/>
              <a:t>$2,904 </a:t>
            </a:r>
          </a:p>
        </p:txBody>
      </p:sp>
    </p:spTree>
    <p:extLst>
      <p:ext uri="{BB962C8B-B14F-4D97-AF65-F5344CB8AC3E}">
        <p14:creationId xmlns:p14="http://schemas.microsoft.com/office/powerpoint/2010/main" val="369194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
          </p:nvPr>
        </p:nvSpPr>
        <p:spPr>
          <a:xfrm>
            <a:off x="457199" y="1554163"/>
            <a:ext cx="8229601" cy="4526597"/>
          </a:xfrm>
        </p:spPr>
        <p:txBody>
          <a:bodyPr/>
          <a:lstStyle/>
          <a:p>
            <a:pPr marL="0" indent="0">
              <a:buNone/>
            </a:pPr>
            <a:endParaRPr lang="en-US" sz="1800" dirty="0"/>
          </a:p>
          <a:p>
            <a:pPr marL="0" indent="0">
              <a:buNone/>
            </a:pPr>
            <a:r>
              <a:rPr lang="en-US" sz="1800" dirty="0"/>
              <a:t>You are eligible if:</a:t>
            </a:r>
          </a:p>
          <a:p>
            <a:pPr marL="307718" indent="-307718">
              <a:spcBef>
                <a:spcPts val="600"/>
              </a:spcBef>
              <a:buFont typeface="Arial" panose="020B0604020202020204" pitchFamily="34" charset="0"/>
              <a:buChar char="•"/>
            </a:pPr>
            <a:r>
              <a:rPr lang="en-US" sz="1800" dirty="0"/>
              <a:t>Your disability prevents you from performing </a:t>
            </a:r>
            <a:r>
              <a:rPr lang="en-US" sz="1800" i="1" dirty="0"/>
              <a:t>any substantial gainful</a:t>
            </a:r>
            <a:r>
              <a:rPr lang="en-US" sz="1800" dirty="0"/>
              <a:t> work</a:t>
            </a:r>
          </a:p>
          <a:p>
            <a:pPr marL="0" indent="0">
              <a:spcBef>
                <a:spcPts val="600"/>
              </a:spcBef>
              <a:buNone/>
            </a:pPr>
            <a:r>
              <a:rPr lang="en-US" sz="1800" b="1" dirty="0">
                <a:solidFill>
                  <a:schemeClr val="accent2"/>
                </a:solidFill>
              </a:rPr>
              <a:t>AND</a:t>
            </a:r>
          </a:p>
          <a:p>
            <a:pPr marL="307718" indent="-307718">
              <a:spcBef>
                <a:spcPts val="600"/>
              </a:spcBef>
              <a:buFont typeface="Arial" panose="020B0604020202020204" pitchFamily="34" charset="0"/>
              <a:buChar char="•"/>
            </a:pPr>
            <a:r>
              <a:rPr lang="en-US" sz="1800" dirty="0"/>
              <a:t>Your disability is expected to last for at least 12 months or the rest of your life</a:t>
            </a:r>
          </a:p>
          <a:p>
            <a:pPr marL="307718" indent="-307718">
              <a:buFont typeface="Arial" panose="020B0604020202020204" pitchFamily="34" charset="0"/>
              <a:buChar char="•"/>
            </a:pPr>
            <a:endParaRPr lang="en-US" sz="1800" dirty="0"/>
          </a:p>
          <a:p>
            <a:pPr marL="0" indent="0">
              <a:buNone/>
            </a:pPr>
            <a:r>
              <a:rPr lang="en-US" sz="1800" dirty="0"/>
              <a:t>When you reach Full Retirement Age, disability benefits cease and your normal retirement benefits begin.</a:t>
            </a:r>
          </a:p>
        </p:txBody>
      </p:sp>
      <p:sp>
        <p:nvSpPr>
          <p:cNvPr id="2" name="Title 1"/>
          <p:cNvSpPr>
            <a:spLocks noGrp="1"/>
          </p:cNvSpPr>
          <p:nvPr>
            <p:ph type="title"/>
          </p:nvPr>
        </p:nvSpPr>
        <p:spPr/>
        <p:txBody>
          <a:bodyPr/>
          <a:lstStyle/>
          <a:p>
            <a:r>
              <a:rPr lang="en-US" dirty="0">
                <a:solidFill>
                  <a:schemeClr val="accent2"/>
                </a:solidFill>
              </a:rPr>
              <a:t>Disability Benefits</a:t>
            </a:r>
          </a:p>
        </p:txBody>
      </p:sp>
    </p:spTree>
    <p:extLst>
      <p:ext uri="{BB962C8B-B14F-4D97-AF65-F5344CB8AC3E}">
        <p14:creationId xmlns:p14="http://schemas.microsoft.com/office/powerpoint/2010/main" val="2580937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90507" y="3376670"/>
            <a:ext cx="4762987" cy="307777"/>
          </a:xfrm>
        </p:spPr>
        <p:txBody>
          <a:bodyPr/>
          <a:lstStyle/>
          <a:p>
            <a:r>
              <a:rPr lang="en-GB" dirty="0"/>
              <a:t>Planning Your Retirement Strategy</a:t>
            </a:r>
          </a:p>
        </p:txBody>
      </p:sp>
      <p:sp>
        <p:nvSpPr>
          <p:cNvPr id="3" name="Text Placeholder 2"/>
          <p:cNvSpPr>
            <a:spLocks noGrp="1"/>
          </p:cNvSpPr>
          <p:nvPr>
            <p:ph type="body" sz="quarter" idx="10"/>
            <p:custDataLst>
              <p:tags r:id="rId2"/>
            </p:custDataLst>
          </p:nvPr>
        </p:nvSpPr>
        <p:spPr/>
        <p:txBody>
          <a:bodyPr/>
          <a:lstStyle/>
          <a:p>
            <a:pPr algn="ctr"/>
            <a:r>
              <a:rPr lang="en-US" dirty="0"/>
              <a:t>SECTION 4</a:t>
            </a:r>
            <a:endParaRPr lang="en-GB" dirty="0"/>
          </a:p>
        </p:txBody>
      </p:sp>
    </p:spTree>
    <p:extLst>
      <p:ext uri="{BB962C8B-B14F-4D97-AF65-F5344CB8AC3E}">
        <p14:creationId xmlns:p14="http://schemas.microsoft.com/office/powerpoint/2010/main" val="3210420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Planning Now</a:t>
            </a:r>
          </a:p>
        </p:txBody>
      </p:sp>
      <p:sp>
        <p:nvSpPr>
          <p:cNvPr id="16" name="Chevron 4"/>
          <p:cNvSpPr/>
          <p:nvPr/>
        </p:nvSpPr>
        <p:spPr>
          <a:xfrm>
            <a:off x="5350762" y="2003548"/>
            <a:ext cx="2743200" cy="4663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890" rIns="0" bIns="8890" numCol="1" spcCol="1270" anchor="ctr" anchorCtr="0">
            <a:noAutofit/>
          </a:bodyPr>
          <a:lstStyle/>
          <a:p>
            <a:pPr lvl="0" defTabSz="622300">
              <a:lnSpc>
                <a:spcPct val="110000"/>
              </a:lnSpc>
              <a:spcBef>
                <a:spcPct val="0"/>
              </a:spcBef>
              <a:spcAft>
                <a:spcPct val="35000"/>
              </a:spcAft>
            </a:pPr>
            <a:r>
              <a:rPr lang="en-US" sz="1400" kern="1200" dirty="0"/>
              <a:t>Converting assets to income</a:t>
            </a:r>
          </a:p>
        </p:txBody>
      </p:sp>
      <p:sp>
        <p:nvSpPr>
          <p:cNvPr id="14" name="Chevron 6"/>
          <p:cNvSpPr/>
          <p:nvPr/>
        </p:nvSpPr>
        <p:spPr>
          <a:xfrm>
            <a:off x="5350762" y="3029088"/>
            <a:ext cx="2743200" cy="4663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890" rIns="0" bIns="8890" numCol="1" spcCol="1270" anchor="ctr" anchorCtr="0">
            <a:noAutofit/>
          </a:bodyPr>
          <a:lstStyle/>
          <a:p>
            <a:pPr lvl="0" defTabSz="622300">
              <a:lnSpc>
                <a:spcPct val="110000"/>
              </a:lnSpc>
              <a:spcBef>
                <a:spcPct val="0"/>
              </a:spcBef>
              <a:spcAft>
                <a:spcPct val="35000"/>
              </a:spcAft>
            </a:pPr>
            <a:r>
              <a:rPr lang="en-US" sz="1400" kern="1200" dirty="0"/>
              <a:t>Managing new risks – longevity, inflation, unforeseen expenses</a:t>
            </a:r>
          </a:p>
        </p:txBody>
      </p:sp>
      <p:sp>
        <p:nvSpPr>
          <p:cNvPr id="12" name="Chevron 8"/>
          <p:cNvSpPr/>
          <p:nvPr/>
        </p:nvSpPr>
        <p:spPr>
          <a:xfrm>
            <a:off x="5350762" y="4054628"/>
            <a:ext cx="2743200" cy="4663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890" rIns="0" bIns="8890" numCol="1" spcCol="1270" anchor="ctr" anchorCtr="0">
            <a:noAutofit/>
          </a:bodyPr>
          <a:lstStyle/>
          <a:p>
            <a:pPr lvl="0" defTabSz="622300">
              <a:lnSpc>
                <a:spcPct val="110000"/>
              </a:lnSpc>
              <a:spcBef>
                <a:spcPct val="0"/>
              </a:spcBef>
              <a:spcAft>
                <a:spcPct val="35000"/>
              </a:spcAft>
            </a:pPr>
            <a:r>
              <a:rPr lang="en-US" sz="1400" kern="1200" dirty="0"/>
              <a:t>Making the most of what you have</a:t>
            </a:r>
          </a:p>
        </p:txBody>
      </p:sp>
      <p:sp>
        <p:nvSpPr>
          <p:cNvPr id="3" name="Rectangle 2"/>
          <p:cNvSpPr/>
          <p:nvPr/>
        </p:nvSpPr>
        <p:spPr>
          <a:xfrm>
            <a:off x="697441" y="2036474"/>
            <a:ext cx="2783262" cy="400110"/>
          </a:xfrm>
          <a:prstGeom prst="rect">
            <a:avLst/>
          </a:prstGeom>
        </p:spPr>
        <p:txBody>
          <a:bodyPr wrap="none">
            <a:spAutoFit/>
          </a:bodyPr>
          <a:lstStyle/>
          <a:p>
            <a:pPr lvl="0"/>
            <a:r>
              <a:rPr lang="en-US" sz="2000" b="1" dirty="0">
                <a:solidFill>
                  <a:schemeClr val="accent2"/>
                </a:solidFill>
              </a:rPr>
              <a:t>Accumulating Assets</a:t>
            </a:r>
          </a:p>
        </p:txBody>
      </p:sp>
      <p:sp>
        <p:nvSpPr>
          <p:cNvPr id="17" name="Chevron 16"/>
          <p:cNvSpPr/>
          <p:nvPr/>
        </p:nvSpPr>
        <p:spPr>
          <a:xfrm>
            <a:off x="4514782" y="2003167"/>
            <a:ext cx="322262" cy="466725"/>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p:cNvSpPr/>
          <p:nvPr/>
        </p:nvSpPr>
        <p:spPr>
          <a:xfrm>
            <a:off x="697441" y="3062014"/>
            <a:ext cx="3417923" cy="400110"/>
          </a:xfrm>
          <a:prstGeom prst="rect">
            <a:avLst/>
          </a:prstGeom>
        </p:spPr>
        <p:txBody>
          <a:bodyPr wrap="none">
            <a:spAutoFit/>
          </a:bodyPr>
          <a:lstStyle/>
          <a:p>
            <a:pPr lvl="0"/>
            <a:r>
              <a:rPr lang="en-US" sz="2000" b="1" dirty="0">
                <a:solidFill>
                  <a:schemeClr val="accent2"/>
                </a:solidFill>
              </a:rPr>
              <a:t>Managing Investment Risk</a:t>
            </a:r>
          </a:p>
        </p:txBody>
      </p:sp>
      <p:sp>
        <p:nvSpPr>
          <p:cNvPr id="18" name="Chevron 17"/>
          <p:cNvSpPr/>
          <p:nvPr/>
        </p:nvSpPr>
        <p:spPr>
          <a:xfrm>
            <a:off x="4514782" y="3028707"/>
            <a:ext cx="322262" cy="466725"/>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697441" y="4087554"/>
            <a:ext cx="3113545" cy="400110"/>
          </a:xfrm>
          <a:prstGeom prst="rect">
            <a:avLst/>
          </a:prstGeom>
        </p:spPr>
        <p:txBody>
          <a:bodyPr wrap="none">
            <a:spAutoFit/>
          </a:bodyPr>
          <a:lstStyle/>
          <a:p>
            <a:pPr lvl="0"/>
            <a:r>
              <a:rPr lang="en-US" sz="2000" b="1" dirty="0">
                <a:solidFill>
                  <a:schemeClr val="accent2"/>
                </a:solidFill>
              </a:rPr>
              <a:t>Earning Income at Work</a:t>
            </a:r>
          </a:p>
        </p:txBody>
      </p:sp>
      <p:sp>
        <p:nvSpPr>
          <p:cNvPr id="19" name="Chevron 18"/>
          <p:cNvSpPr/>
          <p:nvPr/>
        </p:nvSpPr>
        <p:spPr>
          <a:xfrm>
            <a:off x="4514782" y="4054247"/>
            <a:ext cx="322262" cy="466725"/>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96211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Filling the Income Gap	</a:t>
            </a:r>
            <a:r>
              <a:rPr lang="en-US" dirty="0"/>
              <a:t>	</a:t>
            </a:r>
          </a:p>
        </p:txBody>
      </p:sp>
      <p:sp>
        <p:nvSpPr>
          <p:cNvPr id="3" name="Text Placeholder 2"/>
          <p:cNvSpPr>
            <a:spLocks noGrp="1"/>
          </p:cNvSpPr>
          <p:nvPr>
            <p:ph type="body" sz="quarter" idx="1"/>
          </p:nvPr>
        </p:nvSpPr>
        <p:spPr>
          <a:xfrm>
            <a:off x="457200" y="1554164"/>
            <a:ext cx="2657475" cy="2551112"/>
          </a:xfrm>
        </p:spPr>
        <p:txBody>
          <a:bodyPr/>
          <a:lstStyle/>
          <a:p>
            <a:pPr marL="0" indent="0">
              <a:buNone/>
            </a:pPr>
            <a:r>
              <a:rPr lang="en-US" dirty="0"/>
              <a:t>Essential expenses such as health care and  mortgages should be covered by “guaranteed” income sources:</a:t>
            </a:r>
          </a:p>
          <a:p>
            <a:r>
              <a:rPr lang="en-US" dirty="0"/>
              <a:t>Social Security</a:t>
            </a:r>
          </a:p>
          <a:p>
            <a:r>
              <a:rPr lang="en-US" dirty="0"/>
              <a:t>Annuities</a:t>
            </a:r>
          </a:p>
          <a:p>
            <a:r>
              <a:rPr lang="en-US" dirty="0"/>
              <a:t>Pensions</a:t>
            </a:r>
          </a:p>
        </p:txBody>
      </p:sp>
      <p:graphicFrame>
        <p:nvGraphicFramePr>
          <p:cNvPr id="5" name="Chart 4"/>
          <p:cNvGraphicFramePr>
            <a:graphicFrameLocks/>
          </p:cNvGraphicFramePr>
          <p:nvPr>
            <p:extLst>
              <p:ext uri="{D42A27DB-BD31-4B8C-83A1-F6EECF244321}">
                <p14:modId xmlns:p14="http://schemas.microsoft.com/office/powerpoint/2010/main" val="3746281493"/>
              </p:ext>
            </p:extLst>
          </p:nvPr>
        </p:nvGraphicFramePr>
        <p:xfrm>
          <a:off x="3352798" y="1609725"/>
          <a:ext cx="5391151" cy="4005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7619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57200" y="758124"/>
            <a:ext cx="8220456" cy="307777"/>
          </a:xfrm>
        </p:spPr>
        <p:txBody>
          <a:bodyPr/>
          <a:lstStyle/>
          <a:p>
            <a:r>
              <a:rPr lang="en-GB" dirty="0">
                <a:solidFill>
                  <a:schemeClr val="accent2"/>
                </a:solidFill>
              </a:rPr>
              <a:t>Setting Goals According to Your Needs</a:t>
            </a:r>
            <a:endParaRPr lang="en-US" baseline="30000" dirty="0">
              <a:solidFill>
                <a:schemeClr val="accent2"/>
              </a:solidFill>
            </a:endParaRPr>
          </a:p>
        </p:txBody>
      </p:sp>
      <p:sp>
        <p:nvSpPr>
          <p:cNvPr id="4" name="Text Placeholder 3"/>
          <p:cNvSpPr>
            <a:spLocks noGrp="1"/>
          </p:cNvSpPr>
          <p:nvPr>
            <p:ph type="body" sz="quarter" idx="4294967295"/>
          </p:nvPr>
        </p:nvSpPr>
        <p:spPr>
          <a:xfrm>
            <a:off x="457200" y="1097280"/>
            <a:ext cx="8239125" cy="636587"/>
          </a:xfrm>
          <a:noFill/>
          <a:ln w="17463" cap="rnd">
            <a:noFill/>
            <a:prstDash val="solid"/>
            <a:round/>
            <a:headEnd/>
            <a:tailEnd/>
          </a:ln>
          <a:extLst>
            <a:ext uri="{909E8E84-426E-40DD-AFC4-6F175D3DCCD1}">
              <a14:hiddenFill xmlns:a14="http://schemas.microsoft.com/office/drawing/2010/main">
                <a:solidFill>
                  <a:srgbClr val="FFFFFF"/>
                </a:solidFill>
              </a14:hiddenFill>
            </a:ext>
          </a:extLst>
        </p:spPr>
        <p:txBody>
          <a:bodyPr/>
          <a:lstStyle/>
          <a:p>
            <a:r>
              <a:rPr lang="en-US" dirty="0">
                <a:solidFill>
                  <a:schemeClr val="tx1"/>
                </a:solidFill>
              </a:rPr>
              <a:t>As your life stage changes, so do your goals – this platform allows you to look across you assets and liabilities to help you adapt your strategy to meet those changing demands</a:t>
            </a:r>
          </a:p>
        </p:txBody>
      </p:sp>
      <p:grpSp>
        <p:nvGrpSpPr>
          <p:cNvPr id="6" name="Group 5"/>
          <p:cNvGrpSpPr/>
          <p:nvPr/>
        </p:nvGrpSpPr>
        <p:grpSpPr>
          <a:xfrm>
            <a:off x="458788" y="5411098"/>
            <a:ext cx="8237537" cy="932551"/>
            <a:chOff x="458788" y="5322198"/>
            <a:chExt cx="8237537" cy="932551"/>
          </a:xfrm>
        </p:grpSpPr>
        <p:sp>
          <p:nvSpPr>
            <p:cNvPr id="55" name="Rectangle 54"/>
            <p:cNvSpPr/>
            <p:nvPr/>
          </p:nvSpPr>
          <p:spPr>
            <a:xfrm>
              <a:off x="458788" y="5322198"/>
              <a:ext cx="8237537" cy="93255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208" tIns="45602" rIns="91208" bIns="45602" rtlCol="0" anchor="ctr">
              <a:noAutofit/>
            </a:bodyPr>
            <a:lstStyle/>
            <a:p>
              <a:pPr algn="ctr" defTabSz="912797">
                <a:defRPr/>
              </a:pPr>
              <a:endParaRPr lang="en-US" dirty="0">
                <a:solidFill>
                  <a:prstClr val="white"/>
                </a:solidFill>
              </a:endParaRPr>
            </a:p>
          </p:txBody>
        </p:sp>
        <p:grpSp>
          <p:nvGrpSpPr>
            <p:cNvPr id="3" name="Group 2"/>
            <p:cNvGrpSpPr/>
            <p:nvPr/>
          </p:nvGrpSpPr>
          <p:grpSpPr>
            <a:xfrm>
              <a:off x="499400" y="5721191"/>
              <a:ext cx="3873730" cy="258532"/>
              <a:chOff x="499400" y="5738481"/>
              <a:chExt cx="3873730" cy="258532"/>
            </a:xfrm>
          </p:grpSpPr>
          <p:cxnSp>
            <p:nvCxnSpPr>
              <p:cNvPr id="56" name="Straight Connector 55"/>
              <p:cNvCxnSpPr/>
              <p:nvPr/>
            </p:nvCxnSpPr>
            <p:spPr>
              <a:xfrm>
                <a:off x="499400" y="5738481"/>
                <a:ext cx="3873730" cy="8467"/>
              </a:xfrm>
              <a:prstGeom prst="line">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661418" y="5738481"/>
                <a:ext cx="695701" cy="258532"/>
              </a:xfrm>
              <a:prstGeom prst="rect">
                <a:avLst/>
              </a:prstGeom>
              <a:noFill/>
            </p:spPr>
            <p:txBody>
              <a:bodyPr wrap="none" lIns="18255" tIns="73152" rIns="18255" bIns="0" rtlCol="0">
                <a:spAutoFit/>
              </a:bodyPr>
              <a:lstStyle/>
              <a:p>
                <a:pPr defTabSz="912797">
                  <a:defRPr/>
                </a:pPr>
                <a:r>
                  <a:rPr lang="en-US" sz="1200" b="1" dirty="0">
                    <a:solidFill>
                      <a:srgbClr val="00A1E2"/>
                    </a:solidFill>
                    <a:cs typeface="Calibri" panose="020F0502020204030204" pitchFamily="34" charset="0"/>
                  </a:rPr>
                  <a:t>ASSETS </a:t>
                </a:r>
              </a:p>
            </p:txBody>
          </p:sp>
        </p:grpSp>
        <p:grpSp>
          <p:nvGrpSpPr>
            <p:cNvPr id="5" name="Group 4"/>
            <p:cNvGrpSpPr/>
            <p:nvPr/>
          </p:nvGrpSpPr>
          <p:grpSpPr>
            <a:xfrm>
              <a:off x="474426" y="5526088"/>
              <a:ext cx="8177875" cy="258532"/>
              <a:chOff x="474426" y="5551488"/>
              <a:chExt cx="8177875" cy="258532"/>
            </a:xfrm>
          </p:grpSpPr>
          <p:cxnSp>
            <p:nvCxnSpPr>
              <p:cNvPr id="58" name="Straight Connector 57"/>
              <p:cNvCxnSpPr/>
              <p:nvPr/>
            </p:nvCxnSpPr>
            <p:spPr>
              <a:xfrm>
                <a:off x="474426" y="5551488"/>
                <a:ext cx="8177875" cy="8467"/>
              </a:xfrm>
              <a:prstGeom prst="line">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618666" y="5551488"/>
                <a:ext cx="585094" cy="258532"/>
              </a:xfrm>
              <a:prstGeom prst="rect">
                <a:avLst/>
              </a:prstGeom>
              <a:noFill/>
            </p:spPr>
            <p:txBody>
              <a:bodyPr wrap="none" lIns="18255" tIns="73152" rIns="18255" bIns="0" rtlCol="0">
                <a:spAutoFit/>
              </a:bodyPr>
              <a:lstStyle/>
              <a:p>
                <a:pPr defTabSz="912797">
                  <a:defRPr/>
                </a:pPr>
                <a:r>
                  <a:rPr lang="en-US" sz="1200" b="1" dirty="0">
                    <a:solidFill>
                      <a:srgbClr val="005AA4"/>
                    </a:solidFill>
                    <a:cs typeface="Calibri" panose="020F0502020204030204" pitchFamily="34" charset="0"/>
                  </a:rPr>
                  <a:t>GOALS</a:t>
                </a:r>
              </a:p>
            </p:txBody>
          </p:sp>
        </p:grpSp>
        <p:grpSp>
          <p:nvGrpSpPr>
            <p:cNvPr id="2" name="Group 1"/>
            <p:cNvGrpSpPr/>
            <p:nvPr/>
          </p:nvGrpSpPr>
          <p:grpSpPr>
            <a:xfrm>
              <a:off x="3031250" y="5916295"/>
              <a:ext cx="5646025" cy="258532"/>
              <a:chOff x="3031250" y="5916295"/>
              <a:chExt cx="5646025" cy="258532"/>
            </a:xfrm>
          </p:grpSpPr>
          <p:cxnSp>
            <p:nvCxnSpPr>
              <p:cNvPr id="57" name="Straight Connector 56"/>
              <p:cNvCxnSpPr/>
              <p:nvPr/>
            </p:nvCxnSpPr>
            <p:spPr>
              <a:xfrm>
                <a:off x="3031250" y="5916295"/>
                <a:ext cx="5646025" cy="1"/>
              </a:xfrm>
              <a:prstGeom prst="line">
                <a:avLst/>
              </a:prstGeom>
              <a:ln w="28575">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394201" y="5916295"/>
                <a:ext cx="920122" cy="258532"/>
              </a:xfrm>
              <a:prstGeom prst="rect">
                <a:avLst/>
              </a:prstGeom>
              <a:noFill/>
            </p:spPr>
            <p:txBody>
              <a:bodyPr wrap="none" lIns="18255" tIns="73152" rIns="18255" bIns="0" rtlCol="0">
                <a:spAutoFit/>
              </a:bodyPr>
              <a:lstStyle/>
              <a:p>
                <a:pPr defTabSz="912797">
                  <a:defRPr/>
                </a:pPr>
                <a:r>
                  <a:rPr lang="en-US" sz="1200" b="1" dirty="0">
                    <a:solidFill>
                      <a:srgbClr val="3BC3A3"/>
                    </a:solidFill>
                    <a:cs typeface="Calibri" panose="020F0502020204030204" pitchFamily="34" charset="0"/>
                  </a:rPr>
                  <a:t>LIABILITIES</a:t>
                </a:r>
              </a:p>
            </p:txBody>
          </p:sp>
        </p:grpSp>
      </p:grpSp>
      <p:grpSp>
        <p:nvGrpSpPr>
          <p:cNvPr id="134" name="Group 133"/>
          <p:cNvGrpSpPr/>
          <p:nvPr/>
        </p:nvGrpSpPr>
        <p:grpSpPr>
          <a:xfrm>
            <a:off x="465614" y="2141220"/>
            <a:ext cx="8195499" cy="1427016"/>
            <a:chOff x="472440" y="2331720"/>
            <a:chExt cx="8195499" cy="1427016"/>
          </a:xfrm>
        </p:grpSpPr>
        <p:grpSp>
          <p:nvGrpSpPr>
            <p:cNvPr id="135" name="Group 134"/>
            <p:cNvGrpSpPr/>
            <p:nvPr/>
          </p:nvGrpSpPr>
          <p:grpSpPr>
            <a:xfrm>
              <a:off x="1552555" y="2385643"/>
              <a:ext cx="652287" cy="475378"/>
              <a:chOff x="1184276" y="4159250"/>
              <a:chExt cx="533400" cy="490537"/>
            </a:xfrm>
          </p:grpSpPr>
          <p:sp>
            <p:nvSpPr>
              <p:cNvPr id="166" name="Freeform 7"/>
              <p:cNvSpPr>
                <a:spLocks/>
              </p:cNvSpPr>
              <p:nvPr/>
            </p:nvSpPr>
            <p:spPr bwMode="auto">
              <a:xfrm>
                <a:off x="1184276" y="4238625"/>
                <a:ext cx="533400" cy="411162"/>
              </a:xfrm>
              <a:custGeom>
                <a:avLst/>
                <a:gdLst>
                  <a:gd name="T0" fmla="*/ 796 w 840"/>
                  <a:gd name="T1" fmla="*/ 275 h 646"/>
                  <a:gd name="T2" fmla="*/ 796 w 840"/>
                  <a:gd name="T3" fmla="*/ 607 h 646"/>
                  <a:gd name="T4" fmla="*/ 757 w 840"/>
                  <a:gd name="T5" fmla="*/ 646 h 646"/>
                  <a:gd name="T6" fmla="*/ 83 w 840"/>
                  <a:gd name="T7" fmla="*/ 646 h 646"/>
                  <a:gd name="T8" fmla="*/ 45 w 840"/>
                  <a:gd name="T9" fmla="*/ 607 h 646"/>
                  <a:gd name="T10" fmla="*/ 45 w 840"/>
                  <a:gd name="T11" fmla="*/ 274 h 646"/>
                  <a:gd name="T12" fmla="*/ 0 w 840"/>
                  <a:gd name="T13" fmla="*/ 257 h 646"/>
                  <a:gd name="T14" fmla="*/ 0 w 840"/>
                  <a:gd name="T15" fmla="*/ 39 h 646"/>
                  <a:gd name="T16" fmla="*/ 43 w 840"/>
                  <a:gd name="T17" fmla="*/ 0 h 646"/>
                  <a:gd name="T18" fmla="*/ 798 w 840"/>
                  <a:gd name="T19" fmla="*/ 0 h 646"/>
                  <a:gd name="T20" fmla="*/ 840 w 840"/>
                  <a:gd name="T21" fmla="*/ 39 h 646"/>
                  <a:gd name="T22" fmla="*/ 840 w 840"/>
                  <a:gd name="T23" fmla="*/ 257 h 646"/>
                  <a:gd name="T24" fmla="*/ 796 w 840"/>
                  <a:gd name="T25" fmla="*/ 27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0" h="646">
                    <a:moveTo>
                      <a:pt x="796" y="275"/>
                    </a:moveTo>
                    <a:cubicBezTo>
                      <a:pt x="796" y="607"/>
                      <a:pt x="796" y="607"/>
                      <a:pt x="796" y="607"/>
                    </a:cubicBezTo>
                    <a:cubicBezTo>
                      <a:pt x="796" y="629"/>
                      <a:pt x="778" y="646"/>
                      <a:pt x="757" y="646"/>
                    </a:cubicBezTo>
                    <a:cubicBezTo>
                      <a:pt x="83" y="646"/>
                      <a:pt x="83" y="646"/>
                      <a:pt x="83" y="646"/>
                    </a:cubicBezTo>
                    <a:cubicBezTo>
                      <a:pt x="62" y="646"/>
                      <a:pt x="45" y="629"/>
                      <a:pt x="45" y="607"/>
                    </a:cubicBezTo>
                    <a:cubicBezTo>
                      <a:pt x="45" y="274"/>
                      <a:pt x="45" y="274"/>
                      <a:pt x="45" y="274"/>
                    </a:cubicBezTo>
                    <a:cubicBezTo>
                      <a:pt x="0" y="257"/>
                      <a:pt x="0" y="257"/>
                      <a:pt x="0" y="257"/>
                    </a:cubicBezTo>
                    <a:cubicBezTo>
                      <a:pt x="0" y="39"/>
                      <a:pt x="0" y="39"/>
                      <a:pt x="0" y="39"/>
                    </a:cubicBezTo>
                    <a:cubicBezTo>
                      <a:pt x="0" y="17"/>
                      <a:pt x="19" y="0"/>
                      <a:pt x="43" y="0"/>
                    </a:cubicBezTo>
                    <a:cubicBezTo>
                      <a:pt x="798" y="0"/>
                      <a:pt x="798" y="0"/>
                      <a:pt x="798" y="0"/>
                    </a:cubicBezTo>
                    <a:cubicBezTo>
                      <a:pt x="821" y="0"/>
                      <a:pt x="840" y="17"/>
                      <a:pt x="840" y="39"/>
                    </a:cubicBezTo>
                    <a:cubicBezTo>
                      <a:pt x="840" y="257"/>
                      <a:pt x="840" y="257"/>
                      <a:pt x="840" y="257"/>
                    </a:cubicBezTo>
                    <a:lnTo>
                      <a:pt x="796" y="275"/>
                    </a:lnTo>
                    <a:close/>
                  </a:path>
                </a:pathLst>
              </a:custGeom>
              <a:solidFill>
                <a:srgbClr val="FFFFFF"/>
              </a:solid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7" name="Freeform 8"/>
              <p:cNvSpPr>
                <a:spLocks/>
              </p:cNvSpPr>
              <p:nvPr/>
            </p:nvSpPr>
            <p:spPr bwMode="auto">
              <a:xfrm>
                <a:off x="1398588" y="4416425"/>
                <a:ext cx="101600" cy="95250"/>
              </a:xfrm>
              <a:custGeom>
                <a:avLst/>
                <a:gdLst>
                  <a:gd name="T0" fmla="*/ 161 w 161"/>
                  <a:gd name="T1" fmla="*/ 124 h 150"/>
                  <a:gd name="T2" fmla="*/ 136 w 161"/>
                  <a:gd name="T3" fmla="*/ 150 h 150"/>
                  <a:gd name="T4" fmla="*/ 25 w 161"/>
                  <a:gd name="T5" fmla="*/ 150 h 150"/>
                  <a:gd name="T6" fmla="*/ 0 w 161"/>
                  <a:gd name="T7" fmla="*/ 124 h 150"/>
                  <a:gd name="T8" fmla="*/ 0 w 161"/>
                  <a:gd name="T9" fmla="*/ 26 h 150"/>
                  <a:gd name="T10" fmla="*/ 25 w 161"/>
                  <a:gd name="T11" fmla="*/ 0 h 150"/>
                  <a:gd name="T12" fmla="*/ 136 w 161"/>
                  <a:gd name="T13" fmla="*/ 0 h 150"/>
                  <a:gd name="T14" fmla="*/ 161 w 161"/>
                  <a:gd name="T15" fmla="*/ 26 h 150"/>
                  <a:gd name="T16" fmla="*/ 161 w 161"/>
                  <a:gd name="T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50">
                    <a:moveTo>
                      <a:pt x="161" y="124"/>
                    </a:moveTo>
                    <a:cubicBezTo>
                      <a:pt x="161" y="138"/>
                      <a:pt x="150" y="150"/>
                      <a:pt x="136" y="150"/>
                    </a:cubicBezTo>
                    <a:cubicBezTo>
                      <a:pt x="25" y="150"/>
                      <a:pt x="25" y="150"/>
                      <a:pt x="25" y="150"/>
                    </a:cubicBezTo>
                    <a:cubicBezTo>
                      <a:pt x="11" y="150"/>
                      <a:pt x="0" y="138"/>
                      <a:pt x="0" y="124"/>
                    </a:cubicBezTo>
                    <a:cubicBezTo>
                      <a:pt x="0" y="26"/>
                      <a:pt x="0" y="26"/>
                      <a:pt x="0" y="26"/>
                    </a:cubicBezTo>
                    <a:cubicBezTo>
                      <a:pt x="0" y="11"/>
                      <a:pt x="11" y="0"/>
                      <a:pt x="25" y="0"/>
                    </a:cubicBezTo>
                    <a:cubicBezTo>
                      <a:pt x="136" y="0"/>
                      <a:pt x="136" y="0"/>
                      <a:pt x="136" y="0"/>
                    </a:cubicBezTo>
                    <a:cubicBezTo>
                      <a:pt x="150" y="0"/>
                      <a:pt x="161" y="11"/>
                      <a:pt x="161" y="26"/>
                    </a:cubicBezTo>
                    <a:lnTo>
                      <a:pt x="161" y="124"/>
                    </a:lnTo>
                    <a:close/>
                  </a:path>
                </a:pathLst>
              </a:custGeom>
              <a:solidFill>
                <a:srgbClr val="FFFFFF"/>
              </a:solid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8" name="Freeform 9"/>
              <p:cNvSpPr>
                <a:spLocks/>
              </p:cNvSpPr>
              <p:nvPr/>
            </p:nvSpPr>
            <p:spPr bwMode="auto">
              <a:xfrm>
                <a:off x="1373188" y="4159250"/>
                <a:ext cx="152400" cy="77787"/>
              </a:xfrm>
              <a:custGeom>
                <a:avLst/>
                <a:gdLst>
                  <a:gd name="T0" fmla="*/ 0 w 241"/>
                  <a:gd name="T1" fmla="*/ 122 h 122"/>
                  <a:gd name="T2" fmla="*/ 0 w 241"/>
                  <a:gd name="T3" fmla="*/ 63 h 122"/>
                  <a:gd name="T4" fmla="*/ 62 w 241"/>
                  <a:gd name="T5" fmla="*/ 0 h 122"/>
                  <a:gd name="T6" fmla="*/ 179 w 241"/>
                  <a:gd name="T7" fmla="*/ 0 h 122"/>
                  <a:gd name="T8" fmla="*/ 241 w 241"/>
                  <a:gd name="T9" fmla="*/ 63 h 122"/>
                  <a:gd name="T10" fmla="*/ 241 w 241"/>
                  <a:gd name="T11" fmla="*/ 121 h 122"/>
                </a:gdLst>
                <a:ahLst/>
                <a:cxnLst>
                  <a:cxn ang="0">
                    <a:pos x="T0" y="T1"/>
                  </a:cxn>
                  <a:cxn ang="0">
                    <a:pos x="T2" y="T3"/>
                  </a:cxn>
                  <a:cxn ang="0">
                    <a:pos x="T4" y="T5"/>
                  </a:cxn>
                  <a:cxn ang="0">
                    <a:pos x="T6" y="T7"/>
                  </a:cxn>
                  <a:cxn ang="0">
                    <a:pos x="T8" y="T9"/>
                  </a:cxn>
                  <a:cxn ang="0">
                    <a:pos x="T10" y="T11"/>
                  </a:cxn>
                </a:cxnLst>
                <a:rect l="0" t="0" r="r" b="b"/>
                <a:pathLst>
                  <a:path w="241" h="122">
                    <a:moveTo>
                      <a:pt x="0" y="122"/>
                    </a:moveTo>
                    <a:cubicBezTo>
                      <a:pt x="0" y="63"/>
                      <a:pt x="0" y="63"/>
                      <a:pt x="0" y="63"/>
                    </a:cubicBezTo>
                    <a:cubicBezTo>
                      <a:pt x="0" y="28"/>
                      <a:pt x="28" y="0"/>
                      <a:pt x="62" y="0"/>
                    </a:cubicBezTo>
                    <a:cubicBezTo>
                      <a:pt x="179" y="0"/>
                      <a:pt x="179" y="0"/>
                      <a:pt x="179" y="0"/>
                    </a:cubicBezTo>
                    <a:cubicBezTo>
                      <a:pt x="213" y="0"/>
                      <a:pt x="241" y="28"/>
                      <a:pt x="241" y="63"/>
                    </a:cubicBezTo>
                    <a:cubicBezTo>
                      <a:pt x="241" y="121"/>
                      <a:pt x="241" y="121"/>
                      <a:pt x="241" y="121"/>
                    </a:cubicBez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9" name="Freeform 5"/>
              <p:cNvSpPr>
                <a:spLocks/>
              </p:cNvSpPr>
              <p:nvPr/>
            </p:nvSpPr>
            <p:spPr bwMode="auto">
              <a:xfrm>
                <a:off x="1216025" y="4414359"/>
                <a:ext cx="182563" cy="36512"/>
              </a:xfrm>
              <a:custGeom>
                <a:avLst/>
                <a:gdLst>
                  <a:gd name="T0" fmla="*/ 0 w 289"/>
                  <a:gd name="T1" fmla="*/ 0 h 58"/>
                  <a:gd name="T2" fmla="*/ 289 w 289"/>
                  <a:gd name="T3" fmla="*/ 58 h 58"/>
                </a:gdLst>
                <a:ahLst/>
                <a:cxnLst>
                  <a:cxn ang="0">
                    <a:pos x="T0" y="T1"/>
                  </a:cxn>
                  <a:cxn ang="0">
                    <a:pos x="T2" y="T3"/>
                  </a:cxn>
                </a:cxnLst>
                <a:rect l="0" t="0" r="r" b="b"/>
                <a:pathLst>
                  <a:path w="289" h="58">
                    <a:moveTo>
                      <a:pt x="0" y="0"/>
                    </a:moveTo>
                    <a:cubicBezTo>
                      <a:pt x="0" y="0"/>
                      <a:pt x="115" y="45"/>
                      <a:pt x="289" y="58"/>
                    </a:cubicBezTo>
                  </a:path>
                </a:pathLst>
              </a:custGeom>
              <a:solidFill>
                <a:srgbClr val="FFFFFF"/>
              </a:solid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70" name="Freeform 6"/>
              <p:cNvSpPr>
                <a:spLocks/>
              </p:cNvSpPr>
              <p:nvPr/>
            </p:nvSpPr>
            <p:spPr bwMode="auto">
              <a:xfrm>
                <a:off x="1501850" y="4414359"/>
                <a:ext cx="185738" cy="36512"/>
              </a:xfrm>
              <a:custGeom>
                <a:avLst/>
                <a:gdLst>
                  <a:gd name="T0" fmla="*/ 0 w 293"/>
                  <a:gd name="T1" fmla="*/ 57 h 57"/>
                  <a:gd name="T2" fmla="*/ 293 w 293"/>
                  <a:gd name="T3" fmla="*/ 0 h 57"/>
                </a:gdLst>
                <a:ahLst/>
                <a:cxnLst>
                  <a:cxn ang="0">
                    <a:pos x="T0" y="T1"/>
                  </a:cxn>
                  <a:cxn ang="0">
                    <a:pos x="T2" y="T3"/>
                  </a:cxn>
                </a:cxnLst>
                <a:rect l="0" t="0" r="r" b="b"/>
                <a:pathLst>
                  <a:path w="293" h="57">
                    <a:moveTo>
                      <a:pt x="0" y="57"/>
                    </a:moveTo>
                    <a:cubicBezTo>
                      <a:pt x="91" y="52"/>
                      <a:pt x="190" y="35"/>
                      <a:pt x="293" y="0"/>
                    </a:cubicBezTo>
                  </a:path>
                </a:pathLst>
              </a:custGeom>
              <a:solidFill>
                <a:srgbClr val="FFFFFF"/>
              </a:solid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cxnSp>
          <p:nvCxnSpPr>
            <p:cNvPr id="136" name="Straight Connector 135"/>
            <p:cNvCxnSpPr/>
            <p:nvPr/>
          </p:nvCxnSpPr>
          <p:spPr>
            <a:xfrm>
              <a:off x="472440" y="3036349"/>
              <a:ext cx="81954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7" name="Text Box 39"/>
            <p:cNvSpPr txBox="1">
              <a:spLocks noChangeArrowheads="1"/>
            </p:cNvSpPr>
            <p:nvPr>
              <p:custDataLst>
                <p:tags r:id="rId1"/>
              </p:custDataLst>
            </p:nvPr>
          </p:nvSpPr>
          <p:spPr bwMode="auto">
            <a:xfrm>
              <a:off x="1689115" y="3127553"/>
              <a:ext cx="375103" cy="2769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CAREER</a:t>
              </a:r>
              <a:br>
                <a:rPr lang="en-US" sz="900" b="1" dirty="0">
                  <a:solidFill>
                    <a:srgbClr val="005A8B"/>
                  </a:solidFill>
                  <a:latin typeface="Calibri" panose="020F0502020204030204" pitchFamily="34" charset="0"/>
                  <a:cs typeface="Calibri" panose="020F0502020204030204" pitchFamily="34" charset="0"/>
                </a:rPr>
              </a:br>
              <a:r>
                <a:rPr lang="en-US" sz="900" b="1" dirty="0">
                  <a:solidFill>
                    <a:srgbClr val="005A8B"/>
                  </a:solidFill>
                  <a:latin typeface="Calibri" panose="020F0502020204030204" pitchFamily="34" charset="0"/>
                  <a:cs typeface="Calibri" panose="020F0502020204030204" pitchFamily="34" charset="0"/>
                </a:rPr>
                <a:t>PATH</a:t>
              </a:r>
            </a:p>
          </p:txBody>
        </p:sp>
        <p:sp>
          <p:nvSpPr>
            <p:cNvPr id="138" name="Oval 137"/>
            <p:cNvSpPr/>
            <p:nvPr/>
          </p:nvSpPr>
          <p:spPr>
            <a:xfrm>
              <a:off x="1830140" y="2969175"/>
              <a:ext cx="125843" cy="115311"/>
            </a:xfrm>
            <a:prstGeom prst="ellipse">
              <a:avLst/>
            </a:prstGeom>
            <a:solidFill>
              <a:schemeClr val="accent2"/>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sp>
          <p:nvSpPr>
            <p:cNvPr id="139" name="Text Box 39"/>
            <p:cNvSpPr txBox="1">
              <a:spLocks noChangeArrowheads="1"/>
            </p:cNvSpPr>
            <p:nvPr>
              <p:custDataLst>
                <p:tags r:id="rId2"/>
              </p:custDataLst>
            </p:nvPr>
          </p:nvSpPr>
          <p:spPr bwMode="auto">
            <a:xfrm>
              <a:off x="3016702" y="2635841"/>
              <a:ext cx="463268" cy="2769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LIFESTYLE</a:t>
              </a:r>
              <a:br>
                <a:rPr lang="en-US" sz="900" b="1" dirty="0">
                  <a:solidFill>
                    <a:srgbClr val="005A8B"/>
                  </a:solidFill>
                  <a:latin typeface="Calibri" panose="020F0502020204030204" pitchFamily="34" charset="0"/>
                  <a:cs typeface="Calibri" panose="020F0502020204030204" pitchFamily="34" charset="0"/>
                </a:rPr>
              </a:br>
              <a:r>
                <a:rPr lang="en-US" sz="900" b="1" dirty="0">
                  <a:solidFill>
                    <a:srgbClr val="005A8B"/>
                  </a:solidFill>
                  <a:latin typeface="Calibri" panose="020F0502020204030204" pitchFamily="34" charset="0"/>
                  <a:cs typeface="Calibri" panose="020F0502020204030204" pitchFamily="34" charset="0"/>
                </a:rPr>
                <a:t>CHOICES</a:t>
              </a:r>
            </a:p>
          </p:txBody>
        </p:sp>
        <p:sp>
          <p:nvSpPr>
            <p:cNvPr id="140" name="Oval 139"/>
            <p:cNvSpPr/>
            <p:nvPr/>
          </p:nvSpPr>
          <p:spPr>
            <a:xfrm>
              <a:off x="3177145" y="2969175"/>
              <a:ext cx="125843" cy="115311"/>
            </a:xfrm>
            <a:prstGeom prst="ellipse">
              <a:avLst/>
            </a:prstGeom>
            <a:solidFill>
              <a:schemeClr val="accent2"/>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sp>
          <p:nvSpPr>
            <p:cNvPr id="141" name="Text Box 39"/>
            <p:cNvSpPr txBox="1">
              <a:spLocks noChangeArrowheads="1"/>
            </p:cNvSpPr>
            <p:nvPr>
              <p:custDataLst>
                <p:tags r:id="rId3"/>
              </p:custDataLst>
            </p:nvPr>
          </p:nvSpPr>
          <p:spPr bwMode="auto">
            <a:xfrm>
              <a:off x="4152765" y="3124452"/>
              <a:ext cx="524181" cy="2769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FAMILY</a:t>
              </a:r>
              <a:br>
                <a:rPr lang="en-US" sz="900" b="1" dirty="0">
                  <a:solidFill>
                    <a:srgbClr val="005A8B"/>
                  </a:solidFill>
                  <a:latin typeface="Calibri" panose="020F0502020204030204" pitchFamily="34" charset="0"/>
                  <a:cs typeface="Calibri" panose="020F0502020204030204" pitchFamily="34" charset="0"/>
                </a:rPr>
              </a:br>
              <a:r>
                <a:rPr lang="en-US" sz="900" b="1" dirty="0">
                  <a:solidFill>
                    <a:srgbClr val="005A8B"/>
                  </a:solidFill>
                  <a:latin typeface="Calibri" panose="020F0502020204030204" pitchFamily="34" charset="0"/>
                  <a:cs typeface="Calibri" panose="020F0502020204030204" pitchFamily="34" charset="0"/>
                </a:rPr>
                <a:t>DYNAMICS</a:t>
              </a:r>
            </a:p>
          </p:txBody>
        </p:sp>
        <p:sp>
          <p:nvSpPr>
            <p:cNvPr id="142" name="Oval 141"/>
            <p:cNvSpPr/>
            <p:nvPr/>
          </p:nvSpPr>
          <p:spPr>
            <a:xfrm>
              <a:off x="4363405" y="2969175"/>
              <a:ext cx="125843" cy="115311"/>
            </a:xfrm>
            <a:prstGeom prst="ellipse">
              <a:avLst/>
            </a:prstGeom>
            <a:solidFill>
              <a:schemeClr val="accent2"/>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sp>
          <p:nvSpPr>
            <p:cNvPr id="143" name="Text Box 39"/>
            <p:cNvSpPr txBox="1">
              <a:spLocks noChangeArrowheads="1"/>
            </p:cNvSpPr>
            <p:nvPr>
              <p:custDataLst>
                <p:tags r:id="rId4"/>
              </p:custDataLst>
            </p:nvPr>
          </p:nvSpPr>
          <p:spPr bwMode="auto">
            <a:xfrm>
              <a:off x="6538158" y="2635841"/>
              <a:ext cx="621965" cy="2769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spcBef>
                  <a:spcPts val="669"/>
                </a:spcBef>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LENGTH OF</a:t>
              </a:r>
              <a:br>
                <a:rPr lang="en-US" sz="900" b="1" dirty="0">
                  <a:solidFill>
                    <a:srgbClr val="005A8B"/>
                  </a:solidFill>
                  <a:latin typeface="Calibri" panose="020F0502020204030204" pitchFamily="34" charset="0"/>
                  <a:cs typeface="Calibri" panose="020F0502020204030204" pitchFamily="34" charset="0"/>
                </a:rPr>
              </a:br>
              <a:r>
                <a:rPr lang="en-US" sz="900" b="1" dirty="0">
                  <a:solidFill>
                    <a:srgbClr val="005A8B"/>
                  </a:solidFill>
                  <a:latin typeface="Calibri" panose="020F0502020204030204" pitchFamily="34" charset="0"/>
                  <a:cs typeface="Calibri" panose="020F0502020204030204" pitchFamily="34" charset="0"/>
                </a:rPr>
                <a:t>RETIREMENT</a:t>
              </a:r>
            </a:p>
          </p:txBody>
        </p:sp>
        <p:sp>
          <p:nvSpPr>
            <p:cNvPr id="144" name="Oval 143"/>
            <p:cNvSpPr/>
            <p:nvPr/>
          </p:nvSpPr>
          <p:spPr>
            <a:xfrm>
              <a:off x="6775575" y="2969175"/>
              <a:ext cx="125843" cy="115311"/>
            </a:xfrm>
            <a:prstGeom prst="ellipse">
              <a:avLst/>
            </a:prstGeom>
            <a:solidFill>
              <a:schemeClr val="accent2"/>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sp>
          <p:nvSpPr>
            <p:cNvPr id="145" name="Text Box 39"/>
            <p:cNvSpPr txBox="1">
              <a:spLocks noChangeArrowheads="1"/>
            </p:cNvSpPr>
            <p:nvPr>
              <p:custDataLst>
                <p:tags r:id="rId5"/>
              </p:custDataLst>
            </p:nvPr>
          </p:nvSpPr>
          <p:spPr bwMode="auto">
            <a:xfrm>
              <a:off x="7851493" y="3132461"/>
              <a:ext cx="368691" cy="2769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LEGACY</a:t>
              </a:r>
              <a:br>
                <a:rPr lang="en-US" sz="900" b="1" dirty="0">
                  <a:solidFill>
                    <a:srgbClr val="005A8B"/>
                  </a:solidFill>
                  <a:latin typeface="Calibri" panose="020F0502020204030204" pitchFamily="34" charset="0"/>
                  <a:cs typeface="Calibri" panose="020F0502020204030204" pitchFamily="34" charset="0"/>
                </a:rPr>
              </a:br>
              <a:r>
                <a:rPr lang="en-US" sz="900" b="1" dirty="0">
                  <a:solidFill>
                    <a:srgbClr val="005A8B"/>
                  </a:solidFill>
                  <a:latin typeface="Calibri" panose="020F0502020204030204" pitchFamily="34" charset="0"/>
                  <a:cs typeface="Calibri" panose="020F0502020204030204" pitchFamily="34" charset="0"/>
                </a:rPr>
                <a:t>PLAN</a:t>
              </a:r>
            </a:p>
          </p:txBody>
        </p:sp>
        <p:sp>
          <p:nvSpPr>
            <p:cNvPr id="146" name="Oval 145"/>
            <p:cNvSpPr/>
            <p:nvPr/>
          </p:nvSpPr>
          <p:spPr>
            <a:xfrm>
              <a:off x="7957926" y="2969175"/>
              <a:ext cx="125843" cy="115311"/>
            </a:xfrm>
            <a:prstGeom prst="ellipse">
              <a:avLst/>
            </a:prstGeom>
            <a:solidFill>
              <a:schemeClr val="accent2"/>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sp>
          <p:nvSpPr>
            <p:cNvPr id="147" name="Oval 146"/>
            <p:cNvSpPr/>
            <p:nvPr/>
          </p:nvSpPr>
          <p:spPr>
            <a:xfrm>
              <a:off x="5575273" y="2969175"/>
              <a:ext cx="125843" cy="115311"/>
            </a:xfrm>
            <a:prstGeom prst="ellipse">
              <a:avLst/>
            </a:prstGeom>
            <a:solidFill>
              <a:schemeClr val="accent2"/>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sp>
          <p:nvSpPr>
            <p:cNvPr id="148" name="Text Box 39"/>
            <p:cNvSpPr txBox="1">
              <a:spLocks noChangeArrowheads="1"/>
            </p:cNvSpPr>
            <p:nvPr>
              <p:custDataLst>
                <p:tags r:id="rId6"/>
              </p:custDataLst>
            </p:nvPr>
          </p:nvSpPr>
          <p:spPr bwMode="auto">
            <a:xfrm>
              <a:off x="5385283" y="3123761"/>
              <a:ext cx="516167" cy="2769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PURCHASE</a:t>
              </a:r>
            </a:p>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DECISIONS</a:t>
              </a:r>
            </a:p>
          </p:txBody>
        </p:sp>
        <p:grpSp>
          <p:nvGrpSpPr>
            <p:cNvPr id="149" name="Group 148"/>
            <p:cNvGrpSpPr/>
            <p:nvPr/>
          </p:nvGrpSpPr>
          <p:grpSpPr>
            <a:xfrm>
              <a:off x="5293962" y="2331720"/>
              <a:ext cx="674254" cy="540282"/>
              <a:chOff x="4119563" y="3136901"/>
              <a:chExt cx="911225" cy="877887"/>
            </a:xfrm>
            <a:noFill/>
          </p:grpSpPr>
          <p:sp>
            <p:nvSpPr>
              <p:cNvPr id="159" name="Freeform 7"/>
              <p:cNvSpPr>
                <a:spLocks/>
              </p:cNvSpPr>
              <p:nvPr/>
            </p:nvSpPr>
            <p:spPr bwMode="auto">
              <a:xfrm>
                <a:off x="4119563" y="3162301"/>
                <a:ext cx="911225" cy="409575"/>
              </a:xfrm>
              <a:custGeom>
                <a:avLst/>
                <a:gdLst>
                  <a:gd name="T0" fmla="*/ 0 w 574"/>
                  <a:gd name="T1" fmla="*/ 258 h 258"/>
                  <a:gd name="T2" fmla="*/ 288 w 574"/>
                  <a:gd name="T3" fmla="*/ 0 h 258"/>
                  <a:gd name="T4" fmla="*/ 574 w 574"/>
                  <a:gd name="T5" fmla="*/ 258 h 258"/>
                </a:gdLst>
                <a:ahLst/>
                <a:cxnLst>
                  <a:cxn ang="0">
                    <a:pos x="T0" y="T1"/>
                  </a:cxn>
                  <a:cxn ang="0">
                    <a:pos x="T2" y="T3"/>
                  </a:cxn>
                  <a:cxn ang="0">
                    <a:pos x="T4" y="T5"/>
                  </a:cxn>
                </a:cxnLst>
                <a:rect l="0" t="0" r="r" b="b"/>
                <a:pathLst>
                  <a:path w="574" h="258">
                    <a:moveTo>
                      <a:pt x="0" y="258"/>
                    </a:moveTo>
                    <a:lnTo>
                      <a:pt x="288" y="0"/>
                    </a:lnTo>
                    <a:lnTo>
                      <a:pt x="574" y="258"/>
                    </a:lnTo>
                  </a:path>
                </a:pathLst>
              </a:custGeom>
              <a:grp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0" name="Line 8"/>
              <p:cNvSpPr>
                <a:spLocks noChangeShapeType="1"/>
              </p:cNvSpPr>
              <p:nvPr/>
            </p:nvSpPr>
            <p:spPr bwMode="auto">
              <a:xfrm>
                <a:off x="4232275" y="3470276"/>
                <a:ext cx="0" cy="503238"/>
              </a:xfrm>
              <a:prstGeom prst="line">
                <a:avLst/>
              </a:prstGeom>
              <a:grp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1" name="Line 9"/>
              <p:cNvSpPr>
                <a:spLocks noChangeShapeType="1"/>
              </p:cNvSpPr>
              <p:nvPr/>
            </p:nvSpPr>
            <p:spPr bwMode="auto">
              <a:xfrm>
                <a:off x="4918075" y="3470276"/>
                <a:ext cx="0" cy="503238"/>
              </a:xfrm>
              <a:prstGeom prst="line">
                <a:avLst/>
              </a:prstGeom>
              <a:grp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2" name="Freeform 10"/>
              <p:cNvSpPr>
                <a:spLocks/>
              </p:cNvSpPr>
              <p:nvPr/>
            </p:nvSpPr>
            <p:spPr bwMode="auto">
              <a:xfrm>
                <a:off x="4130675" y="3973513"/>
                <a:ext cx="895350" cy="41275"/>
              </a:xfrm>
              <a:custGeom>
                <a:avLst/>
                <a:gdLst>
                  <a:gd name="T0" fmla="*/ 239 w 239"/>
                  <a:gd name="T1" fmla="*/ 6 h 11"/>
                  <a:gd name="T2" fmla="*/ 233 w 239"/>
                  <a:gd name="T3" fmla="*/ 11 h 11"/>
                  <a:gd name="T4" fmla="*/ 5 w 239"/>
                  <a:gd name="T5" fmla="*/ 11 h 11"/>
                  <a:gd name="T6" fmla="*/ 0 w 239"/>
                  <a:gd name="T7" fmla="*/ 6 h 11"/>
                  <a:gd name="T8" fmla="*/ 5 w 239"/>
                  <a:gd name="T9" fmla="*/ 0 h 11"/>
                  <a:gd name="T10" fmla="*/ 233 w 239"/>
                  <a:gd name="T11" fmla="*/ 0 h 11"/>
                  <a:gd name="T12" fmla="*/ 239 w 239"/>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239" h="11">
                    <a:moveTo>
                      <a:pt x="239" y="6"/>
                    </a:moveTo>
                    <a:cubicBezTo>
                      <a:pt x="239" y="9"/>
                      <a:pt x="236" y="11"/>
                      <a:pt x="233" y="11"/>
                    </a:cubicBezTo>
                    <a:cubicBezTo>
                      <a:pt x="5" y="11"/>
                      <a:pt x="5" y="11"/>
                      <a:pt x="5" y="11"/>
                    </a:cubicBezTo>
                    <a:cubicBezTo>
                      <a:pt x="2" y="11"/>
                      <a:pt x="0" y="9"/>
                      <a:pt x="0" y="6"/>
                    </a:cubicBezTo>
                    <a:cubicBezTo>
                      <a:pt x="0" y="3"/>
                      <a:pt x="2" y="0"/>
                      <a:pt x="5" y="0"/>
                    </a:cubicBezTo>
                    <a:cubicBezTo>
                      <a:pt x="233" y="0"/>
                      <a:pt x="233" y="0"/>
                      <a:pt x="233" y="0"/>
                    </a:cubicBezTo>
                    <a:cubicBezTo>
                      <a:pt x="236" y="0"/>
                      <a:pt x="239" y="3"/>
                      <a:pt x="239" y="6"/>
                    </a:cubicBezTo>
                    <a:close/>
                  </a:path>
                </a:pathLst>
              </a:custGeom>
              <a:grp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3" name="Freeform 11"/>
              <p:cNvSpPr>
                <a:spLocks noEditPoints="1"/>
              </p:cNvSpPr>
              <p:nvPr/>
            </p:nvSpPr>
            <p:spPr bwMode="auto">
              <a:xfrm>
                <a:off x="4232275" y="3613151"/>
                <a:ext cx="685800" cy="360363"/>
              </a:xfrm>
              <a:custGeom>
                <a:avLst/>
                <a:gdLst>
                  <a:gd name="T0" fmla="*/ 124 w 183"/>
                  <a:gd name="T1" fmla="*/ 76 h 96"/>
                  <a:gd name="T2" fmla="*/ 183 w 183"/>
                  <a:gd name="T3" fmla="*/ 76 h 96"/>
                  <a:gd name="T4" fmla="*/ 0 w 183"/>
                  <a:gd name="T5" fmla="*/ 76 h 96"/>
                  <a:gd name="T6" fmla="*/ 60 w 183"/>
                  <a:gd name="T7" fmla="*/ 76 h 96"/>
                  <a:gd name="T8" fmla="*/ 60 w 183"/>
                  <a:gd name="T9" fmla="*/ 96 h 96"/>
                  <a:gd name="T10" fmla="*/ 60 w 183"/>
                  <a:gd name="T11" fmla="*/ 4 h 96"/>
                  <a:gd name="T12" fmla="*/ 64 w 183"/>
                  <a:gd name="T13" fmla="*/ 0 h 96"/>
                  <a:gd name="T14" fmla="*/ 120 w 183"/>
                  <a:gd name="T15" fmla="*/ 0 h 96"/>
                  <a:gd name="T16" fmla="*/ 124 w 183"/>
                  <a:gd name="T17" fmla="*/ 4 h 96"/>
                  <a:gd name="T18" fmla="*/ 124 w 183"/>
                  <a:gd name="T1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96">
                    <a:moveTo>
                      <a:pt x="124" y="76"/>
                    </a:moveTo>
                    <a:cubicBezTo>
                      <a:pt x="183" y="76"/>
                      <a:pt x="183" y="76"/>
                      <a:pt x="183" y="76"/>
                    </a:cubicBezTo>
                    <a:moveTo>
                      <a:pt x="0" y="76"/>
                    </a:moveTo>
                    <a:cubicBezTo>
                      <a:pt x="60" y="76"/>
                      <a:pt x="60" y="76"/>
                      <a:pt x="60" y="76"/>
                    </a:cubicBezTo>
                    <a:moveTo>
                      <a:pt x="60" y="96"/>
                    </a:moveTo>
                    <a:cubicBezTo>
                      <a:pt x="60" y="4"/>
                      <a:pt x="60" y="4"/>
                      <a:pt x="60" y="4"/>
                    </a:cubicBezTo>
                    <a:cubicBezTo>
                      <a:pt x="60" y="2"/>
                      <a:pt x="62" y="0"/>
                      <a:pt x="64" y="0"/>
                    </a:cubicBezTo>
                    <a:cubicBezTo>
                      <a:pt x="120" y="0"/>
                      <a:pt x="120" y="0"/>
                      <a:pt x="120" y="0"/>
                    </a:cubicBezTo>
                    <a:cubicBezTo>
                      <a:pt x="122" y="0"/>
                      <a:pt x="124" y="2"/>
                      <a:pt x="124" y="4"/>
                    </a:cubicBezTo>
                    <a:cubicBezTo>
                      <a:pt x="124" y="96"/>
                      <a:pt x="124" y="96"/>
                      <a:pt x="124" y="96"/>
                    </a:cubicBezTo>
                  </a:path>
                </a:pathLst>
              </a:custGeom>
              <a:grp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4" name="Oval 12"/>
              <p:cNvSpPr>
                <a:spLocks noChangeArrowheads="1"/>
              </p:cNvSpPr>
              <p:nvPr/>
            </p:nvSpPr>
            <p:spPr bwMode="auto">
              <a:xfrm>
                <a:off x="4486275" y="3778251"/>
                <a:ext cx="30163" cy="30163"/>
              </a:xfrm>
              <a:prstGeom prst="ellipse">
                <a:avLst/>
              </a:prstGeom>
              <a:grpFill/>
              <a:ln w="9525">
                <a:solidFill>
                  <a:schemeClr val="accent2"/>
                </a:solid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5" name="Freeform 13"/>
              <p:cNvSpPr>
                <a:spLocks noEditPoints="1"/>
              </p:cNvSpPr>
              <p:nvPr/>
            </p:nvSpPr>
            <p:spPr bwMode="auto">
              <a:xfrm>
                <a:off x="4733925" y="3136901"/>
                <a:ext cx="153988" cy="307975"/>
              </a:xfrm>
              <a:custGeom>
                <a:avLst/>
                <a:gdLst>
                  <a:gd name="T0" fmla="*/ 41 w 41"/>
                  <a:gd name="T1" fmla="*/ 49 h 82"/>
                  <a:gd name="T2" fmla="*/ 6 w 41"/>
                  <a:gd name="T3" fmla="*/ 49 h 82"/>
                  <a:gd name="T4" fmla="*/ 0 w 41"/>
                  <a:gd name="T5" fmla="*/ 37 h 82"/>
                  <a:gd name="T6" fmla="*/ 41 w 41"/>
                  <a:gd name="T7" fmla="*/ 37 h 82"/>
                  <a:gd name="T8" fmla="*/ 0 w 41"/>
                  <a:gd name="T9" fmla="*/ 25 h 82"/>
                  <a:gd name="T10" fmla="*/ 41 w 41"/>
                  <a:gd name="T11" fmla="*/ 25 h 82"/>
                  <a:gd name="T12" fmla="*/ 0 w 41"/>
                  <a:gd name="T13" fmla="*/ 45 h 82"/>
                  <a:gd name="T14" fmla="*/ 0 w 41"/>
                  <a:gd name="T15" fmla="*/ 4 h 82"/>
                  <a:gd name="T16" fmla="*/ 4 w 41"/>
                  <a:gd name="T17" fmla="*/ 0 h 82"/>
                  <a:gd name="T18" fmla="*/ 37 w 41"/>
                  <a:gd name="T19" fmla="*/ 0 h 82"/>
                  <a:gd name="T20" fmla="*/ 41 w 41"/>
                  <a:gd name="T21" fmla="*/ 4 h 82"/>
                  <a:gd name="T22" fmla="*/ 41 w 41"/>
                  <a:gd name="T2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82">
                    <a:moveTo>
                      <a:pt x="41" y="49"/>
                    </a:moveTo>
                    <a:cubicBezTo>
                      <a:pt x="6" y="49"/>
                      <a:pt x="6" y="49"/>
                      <a:pt x="6" y="49"/>
                    </a:cubicBezTo>
                    <a:moveTo>
                      <a:pt x="0" y="37"/>
                    </a:moveTo>
                    <a:cubicBezTo>
                      <a:pt x="41" y="37"/>
                      <a:pt x="41" y="37"/>
                      <a:pt x="41" y="37"/>
                    </a:cubicBezTo>
                    <a:moveTo>
                      <a:pt x="0" y="25"/>
                    </a:moveTo>
                    <a:cubicBezTo>
                      <a:pt x="41" y="25"/>
                      <a:pt x="41" y="25"/>
                      <a:pt x="41" y="25"/>
                    </a:cubicBezTo>
                    <a:moveTo>
                      <a:pt x="0" y="45"/>
                    </a:moveTo>
                    <a:cubicBezTo>
                      <a:pt x="0" y="4"/>
                      <a:pt x="0" y="4"/>
                      <a:pt x="0" y="4"/>
                    </a:cubicBezTo>
                    <a:cubicBezTo>
                      <a:pt x="0" y="2"/>
                      <a:pt x="2" y="0"/>
                      <a:pt x="4" y="0"/>
                    </a:cubicBezTo>
                    <a:cubicBezTo>
                      <a:pt x="37" y="0"/>
                      <a:pt x="37" y="0"/>
                      <a:pt x="37" y="0"/>
                    </a:cubicBezTo>
                    <a:cubicBezTo>
                      <a:pt x="40" y="0"/>
                      <a:pt x="41" y="2"/>
                      <a:pt x="41" y="4"/>
                    </a:cubicBezTo>
                    <a:cubicBezTo>
                      <a:pt x="41" y="82"/>
                      <a:pt x="41" y="82"/>
                      <a:pt x="41" y="82"/>
                    </a:cubicBezTo>
                  </a:path>
                </a:pathLst>
              </a:custGeom>
              <a:grpFill/>
              <a:ln w="952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150" name="Group 149"/>
            <p:cNvGrpSpPr/>
            <p:nvPr/>
          </p:nvGrpSpPr>
          <p:grpSpPr>
            <a:xfrm>
              <a:off x="6584007" y="3142758"/>
              <a:ext cx="675466" cy="607133"/>
              <a:chOff x="1039548" y="238126"/>
              <a:chExt cx="582613" cy="776289"/>
            </a:xfrm>
            <a:noFill/>
          </p:grpSpPr>
          <p:sp>
            <p:nvSpPr>
              <p:cNvPr id="157" name="Freeform 98"/>
              <p:cNvSpPr>
                <a:spLocks noEditPoints="1"/>
              </p:cNvSpPr>
              <p:nvPr/>
            </p:nvSpPr>
            <p:spPr bwMode="auto">
              <a:xfrm>
                <a:off x="1039548" y="238126"/>
                <a:ext cx="582613" cy="776289"/>
              </a:xfrm>
              <a:custGeom>
                <a:avLst/>
                <a:gdLst>
                  <a:gd name="T0" fmla="*/ 315 w 367"/>
                  <a:gd name="T1" fmla="*/ 427 h 489"/>
                  <a:gd name="T2" fmla="*/ 166 w 367"/>
                  <a:gd name="T3" fmla="*/ 427 h 489"/>
                  <a:gd name="T4" fmla="*/ 166 w 367"/>
                  <a:gd name="T5" fmla="*/ 0 h 489"/>
                  <a:gd name="T6" fmla="*/ 315 w 367"/>
                  <a:gd name="T7" fmla="*/ 427 h 489"/>
                  <a:gd name="T8" fmla="*/ 337 w 367"/>
                  <a:gd name="T9" fmla="*/ 489 h 489"/>
                  <a:gd name="T10" fmla="*/ 60 w 367"/>
                  <a:gd name="T11" fmla="*/ 489 h 489"/>
                  <a:gd name="T12" fmla="*/ 0 w 367"/>
                  <a:gd name="T13" fmla="*/ 433 h 489"/>
                  <a:gd name="T14" fmla="*/ 248 w 367"/>
                  <a:gd name="T15" fmla="*/ 441 h 489"/>
                  <a:gd name="T16" fmla="*/ 258 w 367"/>
                  <a:gd name="T17" fmla="*/ 449 h 489"/>
                  <a:gd name="T18" fmla="*/ 367 w 367"/>
                  <a:gd name="T19" fmla="*/ 453 h 489"/>
                  <a:gd name="T20" fmla="*/ 337 w 367"/>
                  <a:gd name="T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489">
                    <a:moveTo>
                      <a:pt x="315" y="427"/>
                    </a:moveTo>
                    <a:lnTo>
                      <a:pt x="166" y="427"/>
                    </a:lnTo>
                    <a:lnTo>
                      <a:pt x="166" y="0"/>
                    </a:lnTo>
                    <a:lnTo>
                      <a:pt x="315" y="427"/>
                    </a:lnTo>
                    <a:close/>
                    <a:moveTo>
                      <a:pt x="337" y="489"/>
                    </a:moveTo>
                    <a:lnTo>
                      <a:pt x="60" y="489"/>
                    </a:lnTo>
                    <a:lnTo>
                      <a:pt x="0" y="433"/>
                    </a:lnTo>
                    <a:lnTo>
                      <a:pt x="248" y="441"/>
                    </a:lnTo>
                    <a:lnTo>
                      <a:pt x="258" y="449"/>
                    </a:lnTo>
                    <a:lnTo>
                      <a:pt x="367" y="453"/>
                    </a:lnTo>
                    <a:lnTo>
                      <a:pt x="337" y="489"/>
                    </a:lnTo>
                    <a:close/>
                  </a:path>
                </a:pathLst>
              </a:custGeom>
              <a:grp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8" name="Freeform 99"/>
              <p:cNvSpPr>
                <a:spLocks noEditPoints="1"/>
              </p:cNvSpPr>
              <p:nvPr/>
            </p:nvSpPr>
            <p:spPr bwMode="auto">
              <a:xfrm>
                <a:off x="1091247" y="476250"/>
                <a:ext cx="203200" cy="458788"/>
              </a:xfrm>
              <a:custGeom>
                <a:avLst/>
                <a:gdLst>
                  <a:gd name="T0" fmla="*/ 64 w 64"/>
                  <a:gd name="T1" fmla="*/ 134 h 144"/>
                  <a:gd name="T2" fmla="*/ 64 w 64"/>
                  <a:gd name="T3" fmla="*/ 144 h 144"/>
                  <a:gd name="T4" fmla="*/ 0 w 64"/>
                  <a:gd name="T5" fmla="*/ 137 h 144"/>
                  <a:gd name="T6" fmla="*/ 58 w 64"/>
                  <a:gd name="T7" fmla="*/ 137 h 144"/>
                  <a:gd name="T8" fmla="*/ 56 w 64"/>
                  <a:gd name="T9" fmla="*/ 0 h 144"/>
                  <a:gd name="T10" fmla="*/ 0 w 64"/>
                  <a:gd name="T11" fmla="*/ 137 h 144"/>
                </a:gdLst>
                <a:ahLst/>
                <a:cxnLst>
                  <a:cxn ang="0">
                    <a:pos x="T0" y="T1"/>
                  </a:cxn>
                  <a:cxn ang="0">
                    <a:pos x="T2" y="T3"/>
                  </a:cxn>
                  <a:cxn ang="0">
                    <a:pos x="T4" y="T5"/>
                  </a:cxn>
                  <a:cxn ang="0">
                    <a:pos x="T6" y="T7"/>
                  </a:cxn>
                  <a:cxn ang="0">
                    <a:pos x="T8" y="T9"/>
                  </a:cxn>
                  <a:cxn ang="0">
                    <a:pos x="T10" y="T11"/>
                  </a:cxn>
                </a:cxnLst>
                <a:rect l="0" t="0" r="r" b="b"/>
                <a:pathLst>
                  <a:path w="64" h="144">
                    <a:moveTo>
                      <a:pt x="64" y="134"/>
                    </a:moveTo>
                    <a:cubicBezTo>
                      <a:pt x="64" y="144"/>
                      <a:pt x="64" y="144"/>
                      <a:pt x="64" y="144"/>
                    </a:cubicBezTo>
                    <a:moveTo>
                      <a:pt x="0" y="137"/>
                    </a:moveTo>
                    <a:cubicBezTo>
                      <a:pt x="58" y="137"/>
                      <a:pt x="58" y="137"/>
                      <a:pt x="58" y="137"/>
                    </a:cubicBezTo>
                    <a:cubicBezTo>
                      <a:pt x="45" y="91"/>
                      <a:pt x="49" y="47"/>
                      <a:pt x="56" y="0"/>
                    </a:cubicBezTo>
                    <a:lnTo>
                      <a:pt x="0" y="137"/>
                    </a:lnTo>
                    <a:close/>
                  </a:path>
                </a:pathLst>
              </a:custGeom>
              <a:grp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51" name="Freeform 78"/>
            <p:cNvSpPr>
              <a:spLocks noEditPoints="1"/>
            </p:cNvSpPr>
            <p:nvPr/>
          </p:nvSpPr>
          <p:spPr bwMode="auto">
            <a:xfrm>
              <a:off x="4232323" y="2368392"/>
              <a:ext cx="386723" cy="506210"/>
            </a:xfrm>
            <a:custGeom>
              <a:avLst/>
              <a:gdLst>
                <a:gd name="T0" fmla="*/ 139 w 193"/>
                <a:gd name="T1" fmla="*/ 190 h 249"/>
                <a:gd name="T2" fmla="*/ 146 w 193"/>
                <a:gd name="T3" fmla="*/ 235 h 249"/>
                <a:gd name="T4" fmla="*/ 153 w 193"/>
                <a:gd name="T5" fmla="*/ 249 h 249"/>
                <a:gd name="T6" fmla="*/ 172 w 193"/>
                <a:gd name="T7" fmla="*/ 249 h 249"/>
                <a:gd name="T8" fmla="*/ 179 w 193"/>
                <a:gd name="T9" fmla="*/ 235 h 249"/>
                <a:gd name="T10" fmla="*/ 185 w 193"/>
                <a:gd name="T11" fmla="*/ 188 h 249"/>
                <a:gd name="T12" fmla="*/ 193 w 193"/>
                <a:gd name="T13" fmla="*/ 176 h 249"/>
                <a:gd name="T14" fmla="*/ 193 w 193"/>
                <a:gd name="T15" fmla="*/ 113 h 249"/>
                <a:gd name="T16" fmla="*/ 180 w 193"/>
                <a:gd name="T17" fmla="*/ 101 h 249"/>
                <a:gd name="T18" fmla="*/ 150 w 193"/>
                <a:gd name="T19" fmla="*/ 101 h 249"/>
                <a:gd name="T20" fmla="*/ 143 w 193"/>
                <a:gd name="T21" fmla="*/ 114 h 249"/>
                <a:gd name="T22" fmla="*/ 142 w 193"/>
                <a:gd name="T23" fmla="*/ 170 h 249"/>
                <a:gd name="T24" fmla="*/ 137 w 193"/>
                <a:gd name="T25" fmla="*/ 190 h 249"/>
                <a:gd name="T26" fmla="*/ 54 w 193"/>
                <a:gd name="T27" fmla="*/ 190 h 249"/>
                <a:gd name="T28" fmla="*/ 47 w 193"/>
                <a:gd name="T29" fmla="*/ 235 h 249"/>
                <a:gd name="T30" fmla="*/ 40 w 193"/>
                <a:gd name="T31" fmla="*/ 249 h 249"/>
                <a:gd name="T32" fmla="*/ 21 w 193"/>
                <a:gd name="T33" fmla="*/ 249 h 249"/>
                <a:gd name="T34" fmla="*/ 14 w 193"/>
                <a:gd name="T35" fmla="*/ 235 h 249"/>
                <a:gd name="T36" fmla="*/ 8 w 193"/>
                <a:gd name="T37" fmla="*/ 188 h 249"/>
                <a:gd name="T38" fmla="*/ 0 w 193"/>
                <a:gd name="T39" fmla="*/ 176 h 249"/>
                <a:gd name="T40" fmla="*/ 0 w 193"/>
                <a:gd name="T41" fmla="*/ 113 h 249"/>
                <a:gd name="T42" fmla="*/ 13 w 193"/>
                <a:gd name="T43" fmla="*/ 101 h 249"/>
                <a:gd name="T44" fmla="*/ 43 w 193"/>
                <a:gd name="T45" fmla="*/ 101 h 249"/>
                <a:gd name="T46" fmla="*/ 50 w 193"/>
                <a:gd name="T47" fmla="*/ 114 h 249"/>
                <a:gd name="T48" fmla="*/ 51 w 193"/>
                <a:gd name="T49" fmla="*/ 170 h 249"/>
                <a:gd name="T50" fmla="*/ 56 w 193"/>
                <a:gd name="T51" fmla="*/ 190 h 249"/>
                <a:gd name="T52" fmla="*/ 126 w 193"/>
                <a:gd name="T53" fmla="*/ 176 h 249"/>
                <a:gd name="T54" fmla="*/ 116 w 193"/>
                <a:gd name="T55" fmla="*/ 233 h 249"/>
                <a:gd name="T56" fmla="*/ 108 w 193"/>
                <a:gd name="T57" fmla="*/ 249 h 249"/>
                <a:gd name="T58" fmla="*/ 85 w 193"/>
                <a:gd name="T59" fmla="*/ 249 h 249"/>
                <a:gd name="T60" fmla="*/ 77 w 193"/>
                <a:gd name="T61" fmla="*/ 233 h 249"/>
                <a:gd name="T62" fmla="*/ 70 w 193"/>
                <a:gd name="T63" fmla="*/ 177 h 249"/>
                <a:gd name="T64" fmla="*/ 60 w 193"/>
                <a:gd name="T65" fmla="*/ 163 h 249"/>
                <a:gd name="T66" fmla="*/ 60 w 193"/>
                <a:gd name="T67" fmla="*/ 87 h 249"/>
                <a:gd name="T68" fmla="*/ 76 w 193"/>
                <a:gd name="T69" fmla="*/ 73 h 249"/>
                <a:gd name="T70" fmla="*/ 118 w 193"/>
                <a:gd name="T71" fmla="*/ 73 h 249"/>
                <a:gd name="T72" fmla="*/ 134 w 193"/>
                <a:gd name="T73" fmla="*/ 87 h 249"/>
                <a:gd name="T74" fmla="*/ 134 w 193"/>
                <a:gd name="T75" fmla="*/ 163 h 249"/>
                <a:gd name="T76" fmla="*/ 125 w 193"/>
                <a:gd name="T77" fmla="*/ 178 h 249"/>
                <a:gd name="T78" fmla="*/ 52 w 193"/>
                <a:gd name="T79" fmla="*/ 65 h 249"/>
                <a:gd name="T80" fmla="*/ 26 w 193"/>
                <a:gd name="T81" fmla="*/ 91 h 249"/>
                <a:gd name="T82" fmla="*/ 1 w 193"/>
                <a:gd name="T83" fmla="*/ 65 h 249"/>
                <a:gd name="T84" fmla="*/ 26 w 193"/>
                <a:gd name="T85" fmla="*/ 40 h 249"/>
                <a:gd name="T86" fmla="*/ 52 w 193"/>
                <a:gd name="T87" fmla="*/ 65 h 249"/>
                <a:gd name="T88" fmla="*/ 193 w 193"/>
                <a:gd name="T89" fmla="*/ 65 h 249"/>
                <a:gd name="T90" fmla="*/ 167 w 193"/>
                <a:gd name="T91" fmla="*/ 91 h 249"/>
                <a:gd name="T92" fmla="*/ 142 w 193"/>
                <a:gd name="T93" fmla="*/ 65 h 249"/>
                <a:gd name="T94" fmla="*/ 167 w 193"/>
                <a:gd name="T95" fmla="*/ 40 h 249"/>
                <a:gd name="T96" fmla="*/ 193 w 193"/>
                <a:gd name="T97" fmla="*/ 65 h 249"/>
                <a:gd name="T98" fmla="*/ 127 w 193"/>
                <a:gd name="T99" fmla="*/ 30 h 249"/>
                <a:gd name="T100" fmla="*/ 97 w 193"/>
                <a:gd name="T101" fmla="*/ 61 h 249"/>
                <a:gd name="T102" fmla="*/ 67 w 193"/>
                <a:gd name="T103" fmla="*/ 30 h 249"/>
                <a:gd name="T104" fmla="*/ 97 w 193"/>
                <a:gd name="T105" fmla="*/ 0 h 249"/>
                <a:gd name="T106" fmla="*/ 127 w 193"/>
                <a:gd name="T107" fmla="*/ 3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3" h="249">
                  <a:moveTo>
                    <a:pt x="139" y="190"/>
                  </a:moveTo>
                  <a:cubicBezTo>
                    <a:pt x="146" y="235"/>
                    <a:pt x="146" y="235"/>
                    <a:pt x="146" y="235"/>
                  </a:cubicBezTo>
                  <a:cubicBezTo>
                    <a:pt x="147" y="243"/>
                    <a:pt x="149" y="249"/>
                    <a:pt x="153" y="249"/>
                  </a:cubicBezTo>
                  <a:cubicBezTo>
                    <a:pt x="172" y="249"/>
                    <a:pt x="172" y="249"/>
                    <a:pt x="172" y="249"/>
                  </a:cubicBezTo>
                  <a:cubicBezTo>
                    <a:pt x="176" y="249"/>
                    <a:pt x="178" y="243"/>
                    <a:pt x="179" y="235"/>
                  </a:cubicBezTo>
                  <a:cubicBezTo>
                    <a:pt x="185" y="188"/>
                    <a:pt x="185" y="188"/>
                    <a:pt x="185" y="188"/>
                  </a:cubicBezTo>
                  <a:cubicBezTo>
                    <a:pt x="190" y="187"/>
                    <a:pt x="193" y="182"/>
                    <a:pt x="193" y="176"/>
                  </a:cubicBezTo>
                  <a:cubicBezTo>
                    <a:pt x="193" y="113"/>
                    <a:pt x="193" y="113"/>
                    <a:pt x="193" y="113"/>
                  </a:cubicBezTo>
                  <a:cubicBezTo>
                    <a:pt x="193" y="106"/>
                    <a:pt x="187" y="101"/>
                    <a:pt x="180" y="101"/>
                  </a:cubicBezTo>
                  <a:cubicBezTo>
                    <a:pt x="150" y="101"/>
                    <a:pt x="150" y="101"/>
                    <a:pt x="150" y="101"/>
                  </a:cubicBezTo>
                  <a:cubicBezTo>
                    <a:pt x="142" y="101"/>
                    <a:pt x="143" y="114"/>
                    <a:pt x="143" y="114"/>
                  </a:cubicBezTo>
                  <a:cubicBezTo>
                    <a:pt x="142" y="170"/>
                    <a:pt x="142" y="170"/>
                    <a:pt x="142" y="170"/>
                  </a:cubicBezTo>
                  <a:cubicBezTo>
                    <a:pt x="144" y="177"/>
                    <a:pt x="145" y="188"/>
                    <a:pt x="137" y="190"/>
                  </a:cubicBezTo>
                  <a:moveTo>
                    <a:pt x="54" y="190"/>
                  </a:moveTo>
                  <a:cubicBezTo>
                    <a:pt x="47" y="235"/>
                    <a:pt x="47" y="235"/>
                    <a:pt x="47" y="235"/>
                  </a:cubicBezTo>
                  <a:cubicBezTo>
                    <a:pt x="46" y="243"/>
                    <a:pt x="44" y="249"/>
                    <a:pt x="40" y="249"/>
                  </a:cubicBezTo>
                  <a:cubicBezTo>
                    <a:pt x="21" y="249"/>
                    <a:pt x="21" y="249"/>
                    <a:pt x="21" y="249"/>
                  </a:cubicBezTo>
                  <a:cubicBezTo>
                    <a:pt x="17" y="249"/>
                    <a:pt x="15" y="243"/>
                    <a:pt x="14" y="235"/>
                  </a:cubicBezTo>
                  <a:cubicBezTo>
                    <a:pt x="8" y="188"/>
                    <a:pt x="8" y="188"/>
                    <a:pt x="8" y="188"/>
                  </a:cubicBezTo>
                  <a:cubicBezTo>
                    <a:pt x="3" y="187"/>
                    <a:pt x="0" y="182"/>
                    <a:pt x="0" y="176"/>
                  </a:cubicBezTo>
                  <a:cubicBezTo>
                    <a:pt x="0" y="113"/>
                    <a:pt x="0" y="113"/>
                    <a:pt x="0" y="113"/>
                  </a:cubicBezTo>
                  <a:cubicBezTo>
                    <a:pt x="0" y="106"/>
                    <a:pt x="6" y="101"/>
                    <a:pt x="13" y="101"/>
                  </a:cubicBezTo>
                  <a:cubicBezTo>
                    <a:pt x="43" y="101"/>
                    <a:pt x="43" y="101"/>
                    <a:pt x="43" y="101"/>
                  </a:cubicBezTo>
                  <a:cubicBezTo>
                    <a:pt x="51" y="101"/>
                    <a:pt x="50" y="114"/>
                    <a:pt x="50" y="114"/>
                  </a:cubicBezTo>
                  <a:cubicBezTo>
                    <a:pt x="51" y="170"/>
                    <a:pt x="51" y="170"/>
                    <a:pt x="51" y="170"/>
                  </a:cubicBezTo>
                  <a:cubicBezTo>
                    <a:pt x="49" y="177"/>
                    <a:pt x="48" y="188"/>
                    <a:pt x="56" y="190"/>
                  </a:cubicBezTo>
                  <a:moveTo>
                    <a:pt x="126" y="176"/>
                  </a:moveTo>
                  <a:cubicBezTo>
                    <a:pt x="116" y="233"/>
                    <a:pt x="116" y="233"/>
                    <a:pt x="116" y="233"/>
                  </a:cubicBezTo>
                  <a:cubicBezTo>
                    <a:pt x="115" y="242"/>
                    <a:pt x="113" y="249"/>
                    <a:pt x="108" y="249"/>
                  </a:cubicBezTo>
                  <a:cubicBezTo>
                    <a:pt x="85" y="249"/>
                    <a:pt x="85" y="249"/>
                    <a:pt x="85" y="249"/>
                  </a:cubicBezTo>
                  <a:cubicBezTo>
                    <a:pt x="81" y="249"/>
                    <a:pt x="78" y="242"/>
                    <a:pt x="77" y="233"/>
                  </a:cubicBezTo>
                  <a:cubicBezTo>
                    <a:pt x="70" y="177"/>
                    <a:pt x="70" y="177"/>
                    <a:pt x="70" y="177"/>
                  </a:cubicBezTo>
                  <a:cubicBezTo>
                    <a:pt x="64" y="175"/>
                    <a:pt x="60" y="169"/>
                    <a:pt x="60" y="163"/>
                  </a:cubicBezTo>
                  <a:cubicBezTo>
                    <a:pt x="60" y="87"/>
                    <a:pt x="60" y="87"/>
                    <a:pt x="60" y="87"/>
                  </a:cubicBezTo>
                  <a:cubicBezTo>
                    <a:pt x="60" y="79"/>
                    <a:pt x="67" y="73"/>
                    <a:pt x="76" y="73"/>
                  </a:cubicBezTo>
                  <a:cubicBezTo>
                    <a:pt x="118" y="73"/>
                    <a:pt x="118" y="73"/>
                    <a:pt x="118" y="73"/>
                  </a:cubicBezTo>
                  <a:cubicBezTo>
                    <a:pt x="127" y="73"/>
                    <a:pt x="134" y="79"/>
                    <a:pt x="134" y="87"/>
                  </a:cubicBezTo>
                  <a:cubicBezTo>
                    <a:pt x="134" y="163"/>
                    <a:pt x="134" y="163"/>
                    <a:pt x="134" y="163"/>
                  </a:cubicBezTo>
                  <a:cubicBezTo>
                    <a:pt x="134" y="170"/>
                    <a:pt x="132" y="176"/>
                    <a:pt x="125" y="178"/>
                  </a:cubicBezTo>
                  <a:moveTo>
                    <a:pt x="52" y="65"/>
                  </a:moveTo>
                  <a:cubicBezTo>
                    <a:pt x="52" y="79"/>
                    <a:pt x="40" y="91"/>
                    <a:pt x="26" y="91"/>
                  </a:cubicBezTo>
                  <a:cubicBezTo>
                    <a:pt x="12" y="91"/>
                    <a:pt x="1" y="79"/>
                    <a:pt x="1" y="65"/>
                  </a:cubicBezTo>
                  <a:cubicBezTo>
                    <a:pt x="1" y="51"/>
                    <a:pt x="12" y="40"/>
                    <a:pt x="26" y="40"/>
                  </a:cubicBezTo>
                  <a:cubicBezTo>
                    <a:pt x="40" y="40"/>
                    <a:pt x="52" y="51"/>
                    <a:pt x="52" y="65"/>
                  </a:cubicBezTo>
                  <a:close/>
                  <a:moveTo>
                    <a:pt x="193" y="65"/>
                  </a:moveTo>
                  <a:cubicBezTo>
                    <a:pt x="193" y="79"/>
                    <a:pt x="181" y="91"/>
                    <a:pt x="167" y="91"/>
                  </a:cubicBezTo>
                  <a:cubicBezTo>
                    <a:pt x="153" y="91"/>
                    <a:pt x="142" y="79"/>
                    <a:pt x="142" y="65"/>
                  </a:cubicBezTo>
                  <a:cubicBezTo>
                    <a:pt x="142" y="51"/>
                    <a:pt x="153" y="40"/>
                    <a:pt x="167" y="40"/>
                  </a:cubicBezTo>
                  <a:cubicBezTo>
                    <a:pt x="181" y="40"/>
                    <a:pt x="193" y="51"/>
                    <a:pt x="193" y="65"/>
                  </a:cubicBezTo>
                  <a:close/>
                  <a:moveTo>
                    <a:pt x="127" y="30"/>
                  </a:moveTo>
                  <a:cubicBezTo>
                    <a:pt x="127" y="47"/>
                    <a:pt x="114" y="61"/>
                    <a:pt x="97" y="61"/>
                  </a:cubicBezTo>
                  <a:cubicBezTo>
                    <a:pt x="80" y="61"/>
                    <a:pt x="67" y="47"/>
                    <a:pt x="67" y="30"/>
                  </a:cubicBezTo>
                  <a:cubicBezTo>
                    <a:pt x="67" y="14"/>
                    <a:pt x="80" y="0"/>
                    <a:pt x="97" y="0"/>
                  </a:cubicBezTo>
                  <a:cubicBezTo>
                    <a:pt x="114" y="0"/>
                    <a:pt x="127" y="14"/>
                    <a:pt x="127" y="30"/>
                  </a:cubicBezTo>
                  <a:close/>
                </a:path>
              </a:pathLst>
            </a:custGeom>
            <a:solidFill>
              <a:srgbClr val="FFFFFF"/>
            </a:solidFill>
            <a:ln w="9525" cap="flat">
              <a:solidFill>
                <a:schemeClr val="accent2"/>
              </a:solidFill>
              <a:prstDash val="solid"/>
              <a:miter lim="800000"/>
              <a:headEnd/>
              <a:tailEnd/>
            </a:ln>
          </p:spPr>
          <p:txBody>
            <a:bodyPr vert="horz" wrap="square" lIns="91368" tIns="45682" rIns="91368" bIns="45682" numCol="1" anchor="t" anchorCtr="0" compatLnSpc="1">
              <a:prstTxWarp prst="textNoShape">
                <a:avLst/>
              </a:prstTxWarp>
            </a:bodyPr>
            <a:lstStyle/>
            <a:p>
              <a:endParaRPr lang="en-US" dirty="0">
                <a:solidFill>
                  <a:srgbClr val="000000"/>
                </a:solidFill>
              </a:endParaRPr>
            </a:p>
          </p:txBody>
        </p:sp>
        <p:sp>
          <p:nvSpPr>
            <p:cNvPr id="152" name="Oval 151"/>
            <p:cNvSpPr/>
            <p:nvPr/>
          </p:nvSpPr>
          <p:spPr>
            <a:xfrm>
              <a:off x="749665" y="2969175"/>
              <a:ext cx="125843" cy="115311"/>
            </a:xfrm>
            <a:prstGeom prst="ellipse">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pic>
          <p:nvPicPr>
            <p:cNvPr id="153" name="Picture 152"/>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491634" y="3155055"/>
              <a:ext cx="753022" cy="577781"/>
            </a:xfrm>
            <a:prstGeom prst="rect">
              <a:avLst/>
            </a:prstGeom>
          </p:spPr>
        </p:pic>
        <p:pic>
          <p:nvPicPr>
            <p:cNvPr id="154" name="Picture 153"/>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7758601" y="2366144"/>
              <a:ext cx="500267" cy="517291"/>
            </a:xfrm>
            <a:prstGeom prst="rect">
              <a:avLst/>
            </a:prstGeom>
          </p:spPr>
        </p:pic>
        <p:sp>
          <p:nvSpPr>
            <p:cNvPr id="155" name="Text Box 39"/>
            <p:cNvSpPr txBox="1">
              <a:spLocks noChangeArrowheads="1"/>
            </p:cNvSpPr>
            <p:nvPr>
              <p:custDataLst>
                <p:tags r:id="rId9"/>
              </p:custDataLst>
            </p:nvPr>
          </p:nvSpPr>
          <p:spPr bwMode="auto">
            <a:xfrm>
              <a:off x="528344" y="2774343"/>
              <a:ext cx="577081" cy="1384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EDUCATION</a:t>
              </a:r>
            </a:p>
          </p:txBody>
        </p:sp>
        <p:pic>
          <p:nvPicPr>
            <p:cNvPr id="156" name="Picture 155"/>
            <p:cNvPicPr>
              <a:picLocks noChangeAspect="1"/>
            </p:cNvPicPr>
            <p:nvPr>
              <p:custDataLst>
                <p:tags r:id="rId10"/>
              </p:custDataLst>
            </p:nvPr>
          </p:nvPicPr>
          <p:blipFill>
            <a:blip r:embed="rId15" cstate="print">
              <a:extLst>
                <a:ext uri="{28A0092B-C50C-407E-A947-70E740481C1C}">
                  <a14:useLocalDpi xmlns:a14="http://schemas.microsoft.com/office/drawing/2010/main" val="0"/>
                </a:ext>
              </a:extLst>
            </a:blip>
            <a:stretch>
              <a:fillRect/>
            </a:stretch>
          </p:blipFill>
          <p:spPr>
            <a:xfrm>
              <a:off x="2922997" y="3148717"/>
              <a:ext cx="603874" cy="610019"/>
            </a:xfrm>
            <a:prstGeom prst="rect">
              <a:avLst/>
            </a:prstGeom>
          </p:spPr>
        </p:pic>
      </p:grpSp>
      <p:sp>
        <p:nvSpPr>
          <p:cNvPr id="171" name="TextBox 170"/>
          <p:cNvSpPr txBox="1"/>
          <p:nvPr/>
        </p:nvSpPr>
        <p:spPr>
          <a:xfrm>
            <a:off x="3531903" y="3749040"/>
            <a:ext cx="2123547" cy="1375111"/>
          </a:xfrm>
          <a:prstGeom prst="rect">
            <a:avLst/>
          </a:prstGeom>
          <a:noFill/>
          <a:ln>
            <a:noFill/>
          </a:ln>
          <a:effectLst/>
        </p:spPr>
        <p:txBody>
          <a:bodyPr wrap="square" lIns="91300" tIns="45652" rIns="91300" bIns="45652" rtlCol="0">
            <a:spAutoFit/>
          </a:bodyPr>
          <a:lstStyle/>
          <a:p>
            <a:pPr>
              <a:lnSpc>
                <a:spcPct val="110000"/>
              </a:lnSpc>
            </a:pPr>
            <a:r>
              <a:rPr lang="en-US" sz="1200" b="1" dirty="0">
                <a:solidFill>
                  <a:srgbClr val="4CBCEA"/>
                </a:solidFill>
                <a:cs typeface="Calibri" panose="020F0502020204030204" pitchFamily="34" charset="0"/>
              </a:rPr>
              <a:t>Late Career</a:t>
            </a:r>
          </a:p>
          <a:p>
            <a:pPr>
              <a:lnSpc>
                <a:spcPct val="110000"/>
              </a:lnSpc>
              <a:spcBef>
                <a:spcPts val="599"/>
              </a:spcBef>
            </a:pPr>
            <a:r>
              <a:rPr lang="en-US" sz="1000" b="1" dirty="0">
                <a:solidFill>
                  <a:srgbClr val="000000"/>
                </a:solidFill>
              </a:rPr>
              <a:t>Goals </a:t>
            </a:r>
          </a:p>
          <a:p>
            <a:pPr marL="111034" indent="-111034">
              <a:spcBef>
                <a:spcPts val="100"/>
              </a:spcBef>
              <a:buClr>
                <a:srgbClr val="4CBCEA"/>
              </a:buClr>
              <a:buFont typeface="Arial" panose="020B0604020202020204" pitchFamily="34" charset="0"/>
              <a:buChar char="•"/>
            </a:pPr>
            <a:r>
              <a:rPr lang="en-US" sz="1000" dirty="0">
                <a:solidFill>
                  <a:srgbClr val="000000"/>
                </a:solidFill>
              </a:rPr>
              <a:t>Buy a larger home</a:t>
            </a:r>
          </a:p>
          <a:p>
            <a:pPr marL="111034" indent="-111034">
              <a:spcBef>
                <a:spcPts val="100"/>
              </a:spcBef>
              <a:buClr>
                <a:srgbClr val="4CBCEA"/>
              </a:buClr>
              <a:buFont typeface="Arial" panose="020B0604020202020204" pitchFamily="34" charset="0"/>
              <a:buChar char="•"/>
            </a:pPr>
            <a:r>
              <a:rPr lang="en-US" sz="1000" dirty="0">
                <a:solidFill>
                  <a:srgbClr val="000000"/>
                </a:solidFill>
              </a:rPr>
              <a:t>Send children to college</a:t>
            </a:r>
          </a:p>
          <a:p>
            <a:pPr marL="111034" indent="-111034">
              <a:spcBef>
                <a:spcPts val="100"/>
              </a:spcBef>
              <a:buClr>
                <a:srgbClr val="4CBCEA"/>
              </a:buClr>
              <a:buFont typeface="Arial" panose="020B0604020202020204" pitchFamily="34" charset="0"/>
              <a:buChar char="•"/>
            </a:pPr>
            <a:r>
              <a:rPr lang="en-US" sz="1000" dirty="0">
                <a:solidFill>
                  <a:srgbClr val="000000"/>
                </a:solidFill>
              </a:rPr>
              <a:t>Assist aging parents</a:t>
            </a:r>
          </a:p>
          <a:p>
            <a:pPr marL="111034" indent="-111034">
              <a:spcBef>
                <a:spcPts val="100"/>
              </a:spcBef>
              <a:buClr>
                <a:srgbClr val="4CBCEA"/>
              </a:buClr>
              <a:buFont typeface="Arial" panose="020B0604020202020204" pitchFamily="34" charset="0"/>
              <a:buChar char="•"/>
            </a:pPr>
            <a:r>
              <a:rPr lang="en-US" sz="1000" dirty="0">
                <a:solidFill>
                  <a:srgbClr val="000000"/>
                </a:solidFill>
              </a:rPr>
              <a:t>Plan for future health care</a:t>
            </a:r>
          </a:p>
          <a:p>
            <a:pPr marL="111034" indent="-111034">
              <a:spcBef>
                <a:spcPts val="100"/>
              </a:spcBef>
              <a:buClr>
                <a:srgbClr val="4CBCEA"/>
              </a:buClr>
              <a:buFont typeface="Arial" panose="020B0604020202020204" pitchFamily="34" charset="0"/>
              <a:buChar char="•"/>
            </a:pPr>
            <a:r>
              <a:rPr lang="en-US" sz="1000" dirty="0">
                <a:solidFill>
                  <a:srgbClr val="000000"/>
                </a:solidFill>
              </a:rPr>
              <a:t>Plan for retirement</a:t>
            </a:r>
          </a:p>
        </p:txBody>
      </p:sp>
      <p:sp>
        <p:nvSpPr>
          <p:cNvPr id="172" name="TextBox 171"/>
          <p:cNvSpPr txBox="1"/>
          <p:nvPr/>
        </p:nvSpPr>
        <p:spPr>
          <a:xfrm>
            <a:off x="464820" y="3749040"/>
            <a:ext cx="1973319" cy="1208399"/>
          </a:xfrm>
          <a:prstGeom prst="rect">
            <a:avLst/>
          </a:prstGeom>
          <a:noFill/>
          <a:ln>
            <a:noFill/>
          </a:ln>
          <a:effectLst/>
        </p:spPr>
        <p:txBody>
          <a:bodyPr wrap="square" lIns="91300" tIns="45652" rIns="91300" bIns="45652" rtlCol="0">
            <a:spAutoFit/>
          </a:bodyPr>
          <a:lstStyle/>
          <a:p>
            <a:pPr>
              <a:lnSpc>
                <a:spcPct val="110000"/>
              </a:lnSpc>
            </a:pPr>
            <a:r>
              <a:rPr lang="en-US" sz="1200" b="1" dirty="0">
                <a:solidFill>
                  <a:srgbClr val="4CBCEA"/>
                </a:solidFill>
                <a:cs typeface="Calibri" panose="020F0502020204030204" pitchFamily="34" charset="0"/>
              </a:rPr>
              <a:t>Early / Mid-Career </a:t>
            </a:r>
          </a:p>
          <a:p>
            <a:pPr>
              <a:lnSpc>
                <a:spcPct val="110000"/>
              </a:lnSpc>
              <a:spcBef>
                <a:spcPts val="599"/>
              </a:spcBef>
            </a:pPr>
            <a:r>
              <a:rPr lang="en-US" sz="1000" b="1" dirty="0">
                <a:solidFill>
                  <a:srgbClr val="000000"/>
                </a:solidFill>
              </a:rPr>
              <a:t>Goals</a:t>
            </a:r>
          </a:p>
          <a:p>
            <a:pPr marL="111034" indent="-111034">
              <a:spcBef>
                <a:spcPts val="100"/>
              </a:spcBef>
              <a:buClr>
                <a:srgbClr val="4CBCEA"/>
              </a:buClr>
              <a:buFont typeface="Arial" panose="020B0604020202020204" pitchFamily="34" charset="0"/>
              <a:buChar char="•"/>
            </a:pPr>
            <a:r>
              <a:rPr lang="en-US" sz="1000" dirty="0">
                <a:solidFill>
                  <a:srgbClr val="000000"/>
                </a:solidFill>
              </a:rPr>
              <a:t>Buy a home</a:t>
            </a:r>
          </a:p>
          <a:p>
            <a:pPr marL="111034" indent="-111034">
              <a:spcBef>
                <a:spcPts val="100"/>
              </a:spcBef>
              <a:buClr>
                <a:srgbClr val="4CBCEA"/>
              </a:buClr>
              <a:buFont typeface="Arial" panose="020B0604020202020204" pitchFamily="34" charset="0"/>
              <a:buChar char="•"/>
            </a:pPr>
            <a:r>
              <a:rPr lang="en-US" sz="1000" dirty="0">
                <a:solidFill>
                  <a:srgbClr val="000000"/>
                </a:solidFill>
              </a:rPr>
              <a:t>Have a child</a:t>
            </a:r>
          </a:p>
          <a:p>
            <a:pPr marL="111034" indent="-111034">
              <a:spcBef>
                <a:spcPts val="100"/>
              </a:spcBef>
              <a:buClr>
                <a:srgbClr val="4CBCEA"/>
              </a:buClr>
              <a:buFont typeface="Arial" panose="020B0604020202020204" pitchFamily="34" charset="0"/>
              <a:buChar char="•"/>
            </a:pPr>
            <a:r>
              <a:rPr lang="en-US" sz="1000" dirty="0">
                <a:solidFill>
                  <a:srgbClr val="000000"/>
                </a:solidFill>
              </a:rPr>
              <a:t>Build an emergency fund</a:t>
            </a:r>
          </a:p>
          <a:p>
            <a:pPr marL="111034" indent="-111034">
              <a:spcBef>
                <a:spcPts val="100"/>
              </a:spcBef>
              <a:buClr>
                <a:srgbClr val="4CBCEA"/>
              </a:buClr>
              <a:buFont typeface="Arial" panose="020B0604020202020204" pitchFamily="34" charset="0"/>
              <a:buChar char="•"/>
            </a:pPr>
            <a:r>
              <a:rPr lang="en-US" sz="1000" dirty="0">
                <a:solidFill>
                  <a:srgbClr val="000000"/>
                </a:solidFill>
              </a:rPr>
              <a:t>Protect family</a:t>
            </a:r>
          </a:p>
        </p:txBody>
      </p:sp>
      <p:sp>
        <p:nvSpPr>
          <p:cNvPr id="173" name="TextBox 172"/>
          <p:cNvSpPr txBox="1"/>
          <p:nvPr/>
        </p:nvSpPr>
        <p:spPr>
          <a:xfrm>
            <a:off x="6596054" y="3749040"/>
            <a:ext cx="2095403" cy="1516175"/>
          </a:xfrm>
          <a:prstGeom prst="rect">
            <a:avLst/>
          </a:prstGeom>
          <a:noFill/>
          <a:ln>
            <a:noFill/>
          </a:ln>
          <a:effectLst/>
        </p:spPr>
        <p:txBody>
          <a:bodyPr wrap="square" lIns="91300" tIns="45652" rIns="91300" bIns="45652" rtlCol="0">
            <a:spAutoFit/>
          </a:bodyPr>
          <a:lstStyle/>
          <a:p>
            <a:pPr>
              <a:lnSpc>
                <a:spcPct val="110000"/>
              </a:lnSpc>
            </a:pPr>
            <a:r>
              <a:rPr lang="en-US" sz="1200" b="1" dirty="0">
                <a:solidFill>
                  <a:srgbClr val="4CBCEA"/>
                </a:solidFill>
                <a:cs typeface="Calibri" panose="020F0502020204030204" pitchFamily="34" charset="0"/>
              </a:rPr>
              <a:t>Retired</a:t>
            </a:r>
          </a:p>
          <a:p>
            <a:pPr>
              <a:lnSpc>
                <a:spcPct val="110000"/>
              </a:lnSpc>
              <a:spcBef>
                <a:spcPts val="599"/>
              </a:spcBef>
            </a:pPr>
            <a:r>
              <a:rPr lang="en-US" sz="1000" b="1" dirty="0">
                <a:solidFill>
                  <a:srgbClr val="000000"/>
                </a:solidFill>
              </a:rPr>
              <a:t>Goals</a:t>
            </a:r>
            <a:r>
              <a:rPr lang="en-US" sz="1000" b="1" dirty="0">
                <a:solidFill>
                  <a:srgbClr val="4CBCEA"/>
                </a:solidFill>
              </a:rPr>
              <a:t> </a:t>
            </a:r>
          </a:p>
          <a:p>
            <a:pPr marL="111034" indent="-111034">
              <a:spcBef>
                <a:spcPts val="100"/>
              </a:spcBef>
              <a:buClr>
                <a:srgbClr val="4CBCEA"/>
              </a:buClr>
              <a:buFont typeface="Arial" panose="020B0604020202020204" pitchFamily="34" charset="0"/>
              <a:buChar char="•"/>
            </a:pPr>
            <a:r>
              <a:rPr lang="en-US" sz="1000" dirty="0">
                <a:solidFill>
                  <a:srgbClr val="000000"/>
                </a:solidFill>
              </a:rPr>
              <a:t>Maintain lifestyle and </a:t>
            </a:r>
            <a:br>
              <a:rPr lang="en-US" sz="1000" dirty="0">
                <a:solidFill>
                  <a:srgbClr val="000000"/>
                </a:solidFill>
              </a:rPr>
            </a:br>
            <a:r>
              <a:rPr lang="en-US" sz="1000" dirty="0">
                <a:solidFill>
                  <a:srgbClr val="000000"/>
                </a:solidFill>
              </a:rPr>
              <a:t>sufficient income</a:t>
            </a:r>
          </a:p>
          <a:p>
            <a:pPr marL="111034" indent="-111034">
              <a:spcBef>
                <a:spcPts val="100"/>
              </a:spcBef>
              <a:buClr>
                <a:srgbClr val="4CBCEA"/>
              </a:buClr>
              <a:buFont typeface="Arial" panose="020B0604020202020204" pitchFamily="34" charset="0"/>
              <a:buChar char="•"/>
            </a:pPr>
            <a:r>
              <a:rPr lang="en-US" sz="1000" dirty="0">
                <a:solidFill>
                  <a:srgbClr val="000000"/>
                </a:solidFill>
              </a:rPr>
              <a:t>Meet health care and other unforeseen expenses</a:t>
            </a:r>
          </a:p>
          <a:p>
            <a:pPr marL="111034" indent="-111034">
              <a:spcBef>
                <a:spcPts val="100"/>
              </a:spcBef>
              <a:buClr>
                <a:srgbClr val="4CBCEA"/>
              </a:buClr>
              <a:buFont typeface="Arial" panose="020B0604020202020204" pitchFamily="34" charset="0"/>
              <a:buChar char="•"/>
            </a:pPr>
            <a:r>
              <a:rPr lang="en-US" sz="1000" dirty="0">
                <a:solidFill>
                  <a:srgbClr val="000000"/>
                </a:solidFill>
              </a:rPr>
              <a:t>Buy a vacation home</a:t>
            </a:r>
          </a:p>
          <a:p>
            <a:pPr marL="111034" indent="-111034">
              <a:spcBef>
                <a:spcPts val="100"/>
              </a:spcBef>
              <a:buClr>
                <a:srgbClr val="4CBCEA"/>
              </a:buClr>
              <a:buFont typeface="Arial" panose="020B0604020202020204" pitchFamily="34" charset="0"/>
              <a:buChar char="•"/>
            </a:pPr>
            <a:r>
              <a:rPr lang="en-US" sz="1000" dirty="0">
                <a:solidFill>
                  <a:srgbClr val="000000"/>
                </a:solidFill>
              </a:rPr>
              <a:t>Legacy planning</a:t>
            </a:r>
          </a:p>
        </p:txBody>
      </p:sp>
    </p:spTree>
    <p:extLst>
      <p:ext uri="{BB962C8B-B14F-4D97-AF65-F5344CB8AC3E}">
        <p14:creationId xmlns:p14="http://schemas.microsoft.com/office/powerpoint/2010/main" val="296250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pPr marL="342900" indent="-342900">
              <a:buFont typeface="+mj-lt"/>
              <a:buAutoNum type="arabicParenR" startAt="7"/>
            </a:pPr>
            <a:r>
              <a:rPr lang="en-US" sz="2000" dirty="0"/>
              <a:t>Most people get back more than they put in</a:t>
            </a:r>
          </a:p>
          <a:p>
            <a:pPr marL="342900" indent="-342900">
              <a:buFont typeface="+mj-lt"/>
              <a:buAutoNum type="arabicParenR" startAt="7"/>
            </a:pPr>
            <a:r>
              <a:rPr lang="en-US" sz="2000" dirty="0"/>
              <a:t>Social Security is not just a retirement program</a:t>
            </a:r>
          </a:p>
          <a:p>
            <a:pPr marL="342900" indent="-342900">
              <a:buFont typeface="+mj-lt"/>
              <a:buAutoNum type="arabicParenR" startAt="7"/>
            </a:pPr>
            <a:r>
              <a:rPr lang="en-US" sz="2000" dirty="0"/>
              <a:t>Social Security has gone digital – </a:t>
            </a:r>
            <a:r>
              <a:rPr lang="en-US" sz="2000" dirty="0">
                <a:solidFill>
                  <a:srgbClr val="0070C0"/>
                </a:solidFill>
                <a:hlinkClick r:id="rId3"/>
              </a:rPr>
              <a:t>https://www.ssa.gov/myaccount</a:t>
            </a:r>
            <a:r>
              <a:rPr lang="en-US" sz="2000" dirty="0">
                <a:solidFill>
                  <a:srgbClr val="0070C0"/>
                </a:solidFill>
              </a:rPr>
              <a:t> </a:t>
            </a:r>
          </a:p>
          <a:p>
            <a:pPr marL="342900" indent="-342900">
              <a:buFont typeface="+mj-lt"/>
              <a:buAutoNum type="arabicParenR" startAt="7"/>
            </a:pPr>
            <a:r>
              <a:rPr lang="en-US" sz="2000" dirty="0"/>
              <a:t> You can work and get Social Security</a:t>
            </a:r>
          </a:p>
          <a:p>
            <a:pPr marL="342900" indent="-342900">
              <a:buFont typeface="+mj-lt"/>
              <a:buAutoNum type="arabicParenR" startAt="7"/>
            </a:pPr>
            <a:r>
              <a:rPr lang="en-US" sz="2000" dirty="0"/>
              <a:t> The purchasing power of Social Security is diminishing</a:t>
            </a:r>
          </a:p>
          <a:p>
            <a:pPr marL="342900" indent="-342900">
              <a:buFont typeface="+mj-lt"/>
              <a:buAutoNum type="arabicParenR" startAt="7"/>
            </a:pPr>
            <a:r>
              <a:rPr lang="en-US" sz="2000" dirty="0"/>
              <a:t> Social Security is not meant to be the sole source of income.</a:t>
            </a:r>
          </a:p>
          <a:p>
            <a:pPr marL="342900" indent="-342900">
              <a:buFont typeface="+mj-lt"/>
              <a:buAutoNum type="arabicParenR" startAt="7"/>
            </a:pPr>
            <a:endParaRPr lang="en-US" sz="2000" dirty="0"/>
          </a:p>
          <a:p>
            <a:pPr marL="0" indent="0">
              <a:buNone/>
            </a:pPr>
            <a:r>
              <a:rPr lang="en-US" sz="1000" dirty="0"/>
              <a:t>AARP Bulletin November 2018</a:t>
            </a:r>
            <a:r>
              <a:rPr lang="en-US" sz="2000" dirty="0"/>
              <a:t> </a:t>
            </a:r>
          </a:p>
        </p:txBody>
      </p:sp>
      <p:sp>
        <p:nvSpPr>
          <p:cNvPr id="3" name="Title 2"/>
          <p:cNvSpPr>
            <a:spLocks noGrp="1"/>
          </p:cNvSpPr>
          <p:nvPr>
            <p:ph type="title"/>
          </p:nvPr>
        </p:nvSpPr>
        <p:spPr/>
        <p:txBody>
          <a:bodyPr/>
          <a:lstStyle/>
          <a:p>
            <a:r>
              <a:rPr lang="en-US" dirty="0">
                <a:solidFill>
                  <a:schemeClr val="accent2"/>
                </a:solidFill>
              </a:rPr>
              <a:t>Top 12 Things to Know About Social Security</a:t>
            </a:r>
          </a:p>
        </p:txBody>
      </p:sp>
    </p:spTree>
    <p:extLst>
      <p:ext uri="{BB962C8B-B14F-4D97-AF65-F5344CB8AC3E}">
        <p14:creationId xmlns:p14="http://schemas.microsoft.com/office/powerpoint/2010/main" val="491462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53B69AE-786C-448E-8E5A-3B0947C7486A}"/>
              </a:ext>
            </a:extLst>
          </p:cNvPr>
          <p:cNvGrpSpPr/>
          <p:nvPr/>
        </p:nvGrpSpPr>
        <p:grpSpPr>
          <a:xfrm>
            <a:off x="350475" y="591760"/>
            <a:ext cx="8336944" cy="5995302"/>
            <a:chOff x="350475" y="591760"/>
            <a:chExt cx="8336944" cy="5995302"/>
          </a:xfrm>
        </p:grpSpPr>
        <p:cxnSp>
          <p:nvCxnSpPr>
            <p:cNvPr id="3" name="Straight Connector 2">
              <a:extLst>
                <a:ext uri="{FF2B5EF4-FFF2-40B4-BE49-F238E27FC236}">
                  <a16:creationId xmlns:a16="http://schemas.microsoft.com/office/drawing/2014/main" id="{9F5FC340-7E93-4C9E-BDF1-E36EB4567F58}"/>
                </a:ext>
              </a:extLst>
            </p:cNvPr>
            <p:cNvCxnSpPr>
              <a:cxnSpLocks/>
            </p:cNvCxnSpPr>
            <p:nvPr/>
          </p:nvCxnSpPr>
          <p:spPr>
            <a:xfrm>
              <a:off x="1097828" y="1609560"/>
              <a:ext cx="0" cy="4336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66A13E4-7D1E-482E-9FEB-3EFABF766CD6}"/>
                </a:ext>
              </a:extLst>
            </p:cNvPr>
            <p:cNvCxnSpPr>
              <a:cxnSpLocks/>
            </p:cNvCxnSpPr>
            <p:nvPr/>
          </p:nvCxnSpPr>
          <p:spPr>
            <a:xfrm flipV="1">
              <a:off x="1112967" y="5893475"/>
              <a:ext cx="6433940" cy="26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AD7F329-5B4A-4759-BB66-FC1E61753DD4}"/>
                </a:ext>
              </a:extLst>
            </p:cNvPr>
            <p:cNvCxnSpPr>
              <a:cxnSpLocks/>
            </p:cNvCxnSpPr>
            <p:nvPr/>
          </p:nvCxnSpPr>
          <p:spPr>
            <a:xfrm>
              <a:off x="2570443" y="1515979"/>
              <a:ext cx="28098" cy="4403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6EBC719-44B2-4738-A503-3B1AD9FEFF36}"/>
                </a:ext>
              </a:extLst>
            </p:cNvPr>
            <p:cNvCxnSpPr>
              <a:cxnSpLocks/>
            </p:cNvCxnSpPr>
            <p:nvPr/>
          </p:nvCxnSpPr>
          <p:spPr>
            <a:xfrm>
              <a:off x="4251158" y="1539314"/>
              <a:ext cx="0" cy="4396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C68142-CDC9-4C4C-AA72-85732962243C}"/>
                </a:ext>
              </a:extLst>
            </p:cNvPr>
            <p:cNvCxnSpPr>
              <a:cxnSpLocks/>
            </p:cNvCxnSpPr>
            <p:nvPr/>
          </p:nvCxnSpPr>
          <p:spPr>
            <a:xfrm flipH="1">
              <a:off x="5855369" y="1539314"/>
              <a:ext cx="20144" cy="4396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FF9D286-6D2C-4100-92DA-A3367A449CF7}"/>
                </a:ext>
              </a:extLst>
            </p:cNvPr>
            <p:cNvCxnSpPr>
              <a:cxnSpLocks/>
            </p:cNvCxnSpPr>
            <p:nvPr/>
          </p:nvCxnSpPr>
          <p:spPr>
            <a:xfrm flipV="1">
              <a:off x="7533421" y="1527647"/>
              <a:ext cx="28126" cy="434578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B34E4D-4C1E-4F6D-9A2D-051CC83C18CC}"/>
                </a:ext>
              </a:extLst>
            </p:cNvPr>
            <p:cNvSpPr txBox="1"/>
            <p:nvPr/>
          </p:nvSpPr>
          <p:spPr>
            <a:xfrm>
              <a:off x="2421454" y="5911747"/>
              <a:ext cx="367408" cy="307777"/>
            </a:xfrm>
            <a:prstGeom prst="rect">
              <a:avLst/>
            </a:prstGeom>
            <a:noFill/>
          </p:spPr>
          <p:txBody>
            <a:bodyPr wrap="none" rtlCol="0">
              <a:spAutoFit/>
            </a:bodyPr>
            <a:lstStyle/>
            <a:p>
              <a:r>
                <a:rPr lang="en-US" sz="1400" dirty="0"/>
                <a:t>60</a:t>
              </a:r>
            </a:p>
          </p:txBody>
        </p:sp>
        <p:sp>
          <p:nvSpPr>
            <p:cNvPr id="10" name="TextBox 9">
              <a:extLst>
                <a:ext uri="{FF2B5EF4-FFF2-40B4-BE49-F238E27FC236}">
                  <a16:creationId xmlns:a16="http://schemas.microsoft.com/office/drawing/2014/main" id="{EF59CF32-6960-4553-954C-D2F1E02A5177}"/>
                </a:ext>
              </a:extLst>
            </p:cNvPr>
            <p:cNvSpPr txBox="1"/>
            <p:nvPr/>
          </p:nvSpPr>
          <p:spPr>
            <a:xfrm>
              <a:off x="4054270" y="5964533"/>
              <a:ext cx="367408" cy="307777"/>
            </a:xfrm>
            <a:prstGeom prst="rect">
              <a:avLst/>
            </a:prstGeom>
            <a:noFill/>
          </p:spPr>
          <p:txBody>
            <a:bodyPr wrap="none" rtlCol="0">
              <a:spAutoFit/>
            </a:bodyPr>
            <a:lstStyle/>
            <a:p>
              <a:r>
                <a:rPr lang="en-US" sz="1400" dirty="0"/>
                <a:t>65</a:t>
              </a:r>
            </a:p>
          </p:txBody>
        </p:sp>
        <p:sp>
          <p:nvSpPr>
            <p:cNvPr id="11" name="TextBox 10">
              <a:extLst>
                <a:ext uri="{FF2B5EF4-FFF2-40B4-BE49-F238E27FC236}">
                  <a16:creationId xmlns:a16="http://schemas.microsoft.com/office/drawing/2014/main" id="{D9314844-08EB-4D59-8F91-ACF1DCD7FA1D}"/>
                </a:ext>
              </a:extLst>
            </p:cNvPr>
            <p:cNvSpPr txBox="1"/>
            <p:nvPr/>
          </p:nvSpPr>
          <p:spPr>
            <a:xfrm>
              <a:off x="5684368" y="5903198"/>
              <a:ext cx="367408" cy="307777"/>
            </a:xfrm>
            <a:prstGeom prst="rect">
              <a:avLst/>
            </a:prstGeom>
            <a:noFill/>
          </p:spPr>
          <p:txBody>
            <a:bodyPr wrap="none" rtlCol="0">
              <a:spAutoFit/>
            </a:bodyPr>
            <a:lstStyle/>
            <a:p>
              <a:r>
                <a:rPr lang="en-US" sz="1400" dirty="0"/>
                <a:t>70</a:t>
              </a:r>
            </a:p>
          </p:txBody>
        </p:sp>
        <p:sp>
          <p:nvSpPr>
            <p:cNvPr id="12" name="TextBox 11">
              <a:extLst>
                <a:ext uri="{FF2B5EF4-FFF2-40B4-BE49-F238E27FC236}">
                  <a16:creationId xmlns:a16="http://schemas.microsoft.com/office/drawing/2014/main" id="{8CB77564-A953-4598-97B8-AF4F250EE575}"/>
                </a:ext>
              </a:extLst>
            </p:cNvPr>
            <p:cNvSpPr txBox="1"/>
            <p:nvPr/>
          </p:nvSpPr>
          <p:spPr>
            <a:xfrm>
              <a:off x="7314466" y="5883997"/>
              <a:ext cx="367408" cy="307777"/>
            </a:xfrm>
            <a:prstGeom prst="rect">
              <a:avLst/>
            </a:prstGeom>
            <a:noFill/>
          </p:spPr>
          <p:txBody>
            <a:bodyPr wrap="none" rtlCol="0">
              <a:spAutoFit/>
            </a:bodyPr>
            <a:lstStyle/>
            <a:p>
              <a:r>
                <a:rPr lang="en-US" sz="1400" dirty="0"/>
                <a:t>72</a:t>
              </a:r>
            </a:p>
          </p:txBody>
        </p:sp>
        <p:cxnSp>
          <p:nvCxnSpPr>
            <p:cNvPr id="13" name="Straight Connector 12">
              <a:extLst>
                <a:ext uri="{FF2B5EF4-FFF2-40B4-BE49-F238E27FC236}">
                  <a16:creationId xmlns:a16="http://schemas.microsoft.com/office/drawing/2014/main" id="{D73FC1A7-4B27-406B-9766-29AF4782791E}"/>
                </a:ext>
              </a:extLst>
            </p:cNvPr>
            <p:cNvCxnSpPr>
              <a:cxnSpLocks/>
            </p:cNvCxnSpPr>
            <p:nvPr/>
          </p:nvCxnSpPr>
          <p:spPr>
            <a:xfrm flipV="1">
              <a:off x="1162830" y="4926613"/>
              <a:ext cx="6368938" cy="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C11245F-C419-46AE-81B6-3111701FE0A2}"/>
                </a:ext>
              </a:extLst>
            </p:cNvPr>
            <p:cNvSpPr txBox="1"/>
            <p:nvPr/>
          </p:nvSpPr>
          <p:spPr>
            <a:xfrm>
              <a:off x="378072" y="5095055"/>
              <a:ext cx="830677" cy="461665"/>
            </a:xfrm>
            <a:prstGeom prst="rect">
              <a:avLst/>
            </a:prstGeom>
            <a:noFill/>
          </p:spPr>
          <p:txBody>
            <a:bodyPr wrap="none" rtlCol="0">
              <a:spAutoFit/>
            </a:bodyPr>
            <a:lstStyle/>
            <a:p>
              <a:r>
                <a:rPr lang="en-US" sz="1200" dirty="0"/>
                <a:t>Standard</a:t>
              </a:r>
            </a:p>
            <a:p>
              <a:r>
                <a:rPr lang="en-US" sz="1200" dirty="0"/>
                <a:t>Deduction</a:t>
              </a:r>
            </a:p>
          </p:txBody>
        </p:sp>
        <p:sp>
          <p:nvSpPr>
            <p:cNvPr id="15" name="TextBox 14">
              <a:extLst>
                <a:ext uri="{FF2B5EF4-FFF2-40B4-BE49-F238E27FC236}">
                  <a16:creationId xmlns:a16="http://schemas.microsoft.com/office/drawing/2014/main" id="{5DFE9FF5-B97A-42E9-8560-8267C70573BE}"/>
                </a:ext>
              </a:extLst>
            </p:cNvPr>
            <p:cNvSpPr txBox="1"/>
            <p:nvPr/>
          </p:nvSpPr>
          <p:spPr>
            <a:xfrm>
              <a:off x="1765445" y="5198965"/>
              <a:ext cx="1897251" cy="369332"/>
            </a:xfrm>
            <a:prstGeom prst="rect">
              <a:avLst/>
            </a:prstGeom>
            <a:noFill/>
          </p:spPr>
          <p:txBody>
            <a:bodyPr wrap="none" rtlCol="0">
              <a:spAutoFit/>
            </a:bodyPr>
            <a:lstStyle/>
            <a:p>
              <a:r>
                <a:rPr lang="en-US" dirty="0"/>
                <a:t>TAXES DUE= $0.00</a:t>
              </a:r>
            </a:p>
          </p:txBody>
        </p:sp>
        <p:sp>
          <p:nvSpPr>
            <p:cNvPr id="16" name="TextBox 15">
              <a:extLst>
                <a:ext uri="{FF2B5EF4-FFF2-40B4-BE49-F238E27FC236}">
                  <a16:creationId xmlns:a16="http://schemas.microsoft.com/office/drawing/2014/main" id="{34323A20-09D5-483F-AA4E-F1B99F1ADD07}"/>
                </a:ext>
              </a:extLst>
            </p:cNvPr>
            <p:cNvSpPr txBox="1"/>
            <p:nvPr/>
          </p:nvSpPr>
          <p:spPr>
            <a:xfrm>
              <a:off x="2759242" y="5570621"/>
              <a:ext cx="237566" cy="369332"/>
            </a:xfrm>
            <a:prstGeom prst="rect">
              <a:avLst/>
            </a:prstGeom>
            <a:noFill/>
          </p:spPr>
          <p:txBody>
            <a:bodyPr wrap="none" rtlCol="0">
              <a:spAutoFit/>
            </a:bodyPr>
            <a:lstStyle/>
            <a:p>
              <a:r>
                <a:rPr lang="en-US" dirty="0"/>
                <a:t> </a:t>
              </a:r>
            </a:p>
          </p:txBody>
        </p:sp>
        <p:cxnSp>
          <p:nvCxnSpPr>
            <p:cNvPr id="17" name="Straight Connector 16">
              <a:extLst>
                <a:ext uri="{FF2B5EF4-FFF2-40B4-BE49-F238E27FC236}">
                  <a16:creationId xmlns:a16="http://schemas.microsoft.com/office/drawing/2014/main" id="{DDBBD124-980C-4275-8E90-B1041F2E69AC}"/>
                </a:ext>
              </a:extLst>
            </p:cNvPr>
            <p:cNvCxnSpPr/>
            <p:nvPr/>
          </p:nvCxnSpPr>
          <p:spPr>
            <a:xfrm>
              <a:off x="1175084" y="4154905"/>
              <a:ext cx="6356684"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1751A34-7F3C-4305-B65C-DCECD7525D9A}"/>
                </a:ext>
              </a:extLst>
            </p:cNvPr>
            <p:cNvSpPr txBox="1"/>
            <p:nvPr/>
          </p:nvSpPr>
          <p:spPr>
            <a:xfrm>
              <a:off x="2632492" y="4471016"/>
              <a:ext cx="583814" cy="369332"/>
            </a:xfrm>
            <a:prstGeom prst="rect">
              <a:avLst/>
            </a:prstGeom>
            <a:noFill/>
          </p:spPr>
          <p:txBody>
            <a:bodyPr wrap="none" rtlCol="0">
              <a:spAutoFit/>
            </a:bodyPr>
            <a:lstStyle/>
            <a:p>
              <a:r>
                <a:rPr lang="en-US" dirty="0"/>
                <a:t>10%</a:t>
              </a:r>
            </a:p>
          </p:txBody>
        </p:sp>
        <p:sp>
          <p:nvSpPr>
            <p:cNvPr id="19" name="TextBox 18">
              <a:extLst>
                <a:ext uri="{FF2B5EF4-FFF2-40B4-BE49-F238E27FC236}">
                  <a16:creationId xmlns:a16="http://schemas.microsoft.com/office/drawing/2014/main" id="{A7ED4901-24A0-4A01-A989-D47CE5FF610F}"/>
                </a:ext>
              </a:extLst>
            </p:cNvPr>
            <p:cNvSpPr txBox="1"/>
            <p:nvPr/>
          </p:nvSpPr>
          <p:spPr>
            <a:xfrm>
              <a:off x="2653589" y="3853760"/>
              <a:ext cx="583814" cy="369332"/>
            </a:xfrm>
            <a:prstGeom prst="rect">
              <a:avLst/>
            </a:prstGeom>
            <a:noFill/>
          </p:spPr>
          <p:txBody>
            <a:bodyPr wrap="none" rtlCol="0">
              <a:spAutoFit/>
            </a:bodyPr>
            <a:lstStyle/>
            <a:p>
              <a:r>
                <a:rPr lang="en-US" dirty="0"/>
                <a:t>12%</a:t>
              </a:r>
            </a:p>
          </p:txBody>
        </p:sp>
        <p:cxnSp>
          <p:nvCxnSpPr>
            <p:cNvPr id="20" name="Straight Connector 19">
              <a:extLst>
                <a:ext uri="{FF2B5EF4-FFF2-40B4-BE49-F238E27FC236}">
                  <a16:creationId xmlns:a16="http://schemas.microsoft.com/office/drawing/2014/main" id="{7DAA8181-AA5A-4A23-BF54-B2FF517D98BF}"/>
                </a:ext>
              </a:extLst>
            </p:cNvPr>
            <p:cNvCxnSpPr/>
            <p:nvPr/>
          </p:nvCxnSpPr>
          <p:spPr>
            <a:xfrm>
              <a:off x="1163053" y="3854479"/>
              <a:ext cx="6344652"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6E1C044-1A33-4596-A014-58CD309A4075}"/>
                </a:ext>
              </a:extLst>
            </p:cNvPr>
            <p:cNvSpPr txBox="1"/>
            <p:nvPr/>
          </p:nvSpPr>
          <p:spPr>
            <a:xfrm>
              <a:off x="448578" y="2847109"/>
              <a:ext cx="734496" cy="276999"/>
            </a:xfrm>
            <a:prstGeom prst="rect">
              <a:avLst/>
            </a:prstGeom>
            <a:noFill/>
          </p:spPr>
          <p:txBody>
            <a:bodyPr wrap="none" rtlCol="0">
              <a:spAutoFit/>
            </a:bodyPr>
            <a:lstStyle/>
            <a:p>
              <a:r>
                <a:rPr lang="en-US" sz="1200" dirty="0"/>
                <a:t>$110325</a:t>
              </a:r>
            </a:p>
          </p:txBody>
        </p:sp>
        <p:cxnSp>
          <p:nvCxnSpPr>
            <p:cNvPr id="22" name="Straight Connector 21">
              <a:extLst>
                <a:ext uri="{FF2B5EF4-FFF2-40B4-BE49-F238E27FC236}">
                  <a16:creationId xmlns:a16="http://schemas.microsoft.com/office/drawing/2014/main" id="{3A1D4461-E0D4-4C15-8A48-D80F2C2B2A0C}"/>
                </a:ext>
              </a:extLst>
            </p:cNvPr>
            <p:cNvCxnSpPr>
              <a:cxnSpLocks/>
              <a:stCxn id="23" idx="3"/>
            </p:cNvCxnSpPr>
            <p:nvPr/>
          </p:nvCxnSpPr>
          <p:spPr>
            <a:xfrm flipV="1">
              <a:off x="1187116" y="1515979"/>
              <a:ext cx="6374431" cy="23336"/>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A3C5813-D240-418D-BAFD-73AAA8C09749}"/>
                </a:ext>
              </a:extLst>
            </p:cNvPr>
            <p:cNvSpPr txBox="1"/>
            <p:nvPr/>
          </p:nvSpPr>
          <p:spPr>
            <a:xfrm>
              <a:off x="414147" y="1400815"/>
              <a:ext cx="772969" cy="276999"/>
            </a:xfrm>
            <a:prstGeom prst="rect">
              <a:avLst/>
            </a:prstGeom>
            <a:noFill/>
          </p:spPr>
          <p:txBody>
            <a:bodyPr wrap="none" rtlCol="0">
              <a:spAutoFit/>
            </a:bodyPr>
            <a:lstStyle/>
            <a:p>
              <a:r>
                <a:rPr lang="en-US" sz="1200" dirty="0"/>
                <a:t>$163,300</a:t>
              </a:r>
            </a:p>
          </p:txBody>
        </p:sp>
        <p:sp>
          <p:nvSpPr>
            <p:cNvPr id="24" name="TextBox 23">
              <a:extLst>
                <a:ext uri="{FF2B5EF4-FFF2-40B4-BE49-F238E27FC236}">
                  <a16:creationId xmlns:a16="http://schemas.microsoft.com/office/drawing/2014/main" id="{2C5D7CC9-291D-4613-84BF-04F7D9F26138}"/>
                </a:ext>
              </a:extLst>
            </p:cNvPr>
            <p:cNvSpPr txBox="1"/>
            <p:nvPr/>
          </p:nvSpPr>
          <p:spPr>
            <a:xfrm>
              <a:off x="2684759" y="3176433"/>
              <a:ext cx="583814" cy="369332"/>
            </a:xfrm>
            <a:prstGeom prst="rect">
              <a:avLst/>
            </a:prstGeom>
            <a:noFill/>
          </p:spPr>
          <p:txBody>
            <a:bodyPr wrap="none" rtlCol="0">
              <a:spAutoFit/>
            </a:bodyPr>
            <a:lstStyle/>
            <a:p>
              <a:r>
                <a:rPr lang="en-US" dirty="0"/>
                <a:t>22%</a:t>
              </a:r>
            </a:p>
          </p:txBody>
        </p:sp>
        <p:sp>
          <p:nvSpPr>
            <p:cNvPr id="25" name="TextBox 24">
              <a:extLst>
                <a:ext uri="{FF2B5EF4-FFF2-40B4-BE49-F238E27FC236}">
                  <a16:creationId xmlns:a16="http://schemas.microsoft.com/office/drawing/2014/main" id="{A40641E5-0BA1-41C2-830E-A449E137CE14}"/>
                </a:ext>
              </a:extLst>
            </p:cNvPr>
            <p:cNvSpPr txBox="1"/>
            <p:nvPr/>
          </p:nvSpPr>
          <p:spPr>
            <a:xfrm>
              <a:off x="468409" y="3719407"/>
              <a:ext cx="694421" cy="276999"/>
            </a:xfrm>
            <a:prstGeom prst="rect">
              <a:avLst/>
            </a:prstGeom>
            <a:noFill/>
          </p:spPr>
          <p:txBody>
            <a:bodyPr wrap="none" rtlCol="0">
              <a:spAutoFit/>
            </a:bodyPr>
            <a:lstStyle/>
            <a:p>
              <a:r>
                <a:rPr lang="en-US" sz="1200" dirty="0"/>
                <a:t>$64,925</a:t>
              </a:r>
            </a:p>
          </p:txBody>
        </p:sp>
        <p:cxnSp>
          <p:nvCxnSpPr>
            <p:cNvPr id="26" name="Straight Connector 25">
              <a:extLst>
                <a:ext uri="{FF2B5EF4-FFF2-40B4-BE49-F238E27FC236}">
                  <a16:creationId xmlns:a16="http://schemas.microsoft.com/office/drawing/2014/main" id="{183E80A3-8C97-4CD1-83DA-BD1FAD87CE44}"/>
                </a:ext>
              </a:extLst>
            </p:cNvPr>
            <p:cNvCxnSpPr/>
            <p:nvPr/>
          </p:nvCxnSpPr>
          <p:spPr>
            <a:xfrm>
              <a:off x="1175083" y="2985609"/>
              <a:ext cx="6356685"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FB60BE5-053B-4745-BD4F-4727F473D562}"/>
                </a:ext>
              </a:extLst>
            </p:cNvPr>
            <p:cNvSpPr txBox="1"/>
            <p:nvPr/>
          </p:nvSpPr>
          <p:spPr>
            <a:xfrm>
              <a:off x="2678338" y="2084687"/>
              <a:ext cx="583814" cy="369332"/>
            </a:xfrm>
            <a:prstGeom prst="rect">
              <a:avLst/>
            </a:prstGeom>
            <a:noFill/>
          </p:spPr>
          <p:txBody>
            <a:bodyPr wrap="none" rtlCol="0">
              <a:spAutoFit/>
            </a:bodyPr>
            <a:lstStyle/>
            <a:p>
              <a:r>
                <a:rPr lang="en-US" dirty="0"/>
                <a:t>24%</a:t>
              </a:r>
            </a:p>
          </p:txBody>
        </p:sp>
        <p:sp>
          <p:nvSpPr>
            <p:cNvPr id="28" name="TextBox 27">
              <a:extLst>
                <a:ext uri="{FF2B5EF4-FFF2-40B4-BE49-F238E27FC236}">
                  <a16:creationId xmlns:a16="http://schemas.microsoft.com/office/drawing/2014/main" id="{A66472AE-CDEB-49D3-B956-2CF55796A9B7}"/>
                </a:ext>
              </a:extLst>
            </p:cNvPr>
            <p:cNvSpPr txBox="1"/>
            <p:nvPr/>
          </p:nvSpPr>
          <p:spPr>
            <a:xfrm>
              <a:off x="2686155" y="1183765"/>
              <a:ext cx="583814" cy="369332"/>
            </a:xfrm>
            <a:prstGeom prst="rect">
              <a:avLst/>
            </a:prstGeom>
            <a:noFill/>
          </p:spPr>
          <p:txBody>
            <a:bodyPr wrap="none" rtlCol="0">
              <a:spAutoFit/>
            </a:bodyPr>
            <a:lstStyle/>
            <a:p>
              <a:r>
                <a:rPr lang="en-US" dirty="0"/>
                <a:t>32%</a:t>
              </a:r>
            </a:p>
          </p:txBody>
        </p:sp>
        <p:sp>
          <p:nvSpPr>
            <p:cNvPr id="29" name="Right Brace 28">
              <a:extLst>
                <a:ext uri="{FF2B5EF4-FFF2-40B4-BE49-F238E27FC236}">
                  <a16:creationId xmlns:a16="http://schemas.microsoft.com/office/drawing/2014/main" id="{E4832032-E523-4568-83DD-E29B0B465FDA}"/>
                </a:ext>
              </a:extLst>
            </p:cNvPr>
            <p:cNvSpPr/>
            <p:nvPr/>
          </p:nvSpPr>
          <p:spPr>
            <a:xfrm>
              <a:off x="3343056" y="3001652"/>
              <a:ext cx="286215" cy="1828982"/>
            </a:xfrm>
            <a:prstGeom prst="rightBrace">
              <a:avLst>
                <a:gd name="adj1" fmla="val 25128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A884B5B7-0183-4242-A626-6E347E3450A6}"/>
                </a:ext>
              </a:extLst>
            </p:cNvPr>
            <p:cNvSpPr txBox="1"/>
            <p:nvPr/>
          </p:nvSpPr>
          <p:spPr>
            <a:xfrm>
              <a:off x="3765730" y="4004284"/>
              <a:ext cx="944489" cy="369332"/>
            </a:xfrm>
            <a:prstGeom prst="rect">
              <a:avLst/>
            </a:prstGeom>
            <a:solidFill>
              <a:srgbClr val="FFFFFF"/>
            </a:solidFill>
          </p:spPr>
          <p:txBody>
            <a:bodyPr wrap="none" rtlCol="0">
              <a:spAutoFit/>
            </a:bodyPr>
            <a:lstStyle/>
            <a:p>
              <a:r>
                <a:rPr lang="en-US" dirty="0"/>
                <a:t>$12,265</a:t>
              </a:r>
            </a:p>
          </p:txBody>
        </p:sp>
        <p:sp>
          <p:nvSpPr>
            <p:cNvPr id="31" name="TextBox 30">
              <a:extLst>
                <a:ext uri="{FF2B5EF4-FFF2-40B4-BE49-F238E27FC236}">
                  <a16:creationId xmlns:a16="http://schemas.microsoft.com/office/drawing/2014/main" id="{99DDBD6F-8CAA-4744-82E6-DB018E1431B9}"/>
                </a:ext>
              </a:extLst>
            </p:cNvPr>
            <p:cNvSpPr txBox="1"/>
            <p:nvPr/>
          </p:nvSpPr>
          <p:spPr>
            <a:xfrm>
              <a:off x="5194185" y="1791646"/>
              <a:ext cx="1343638" cy="461665"/>
            </a:xfrm>
            <a:prstGeom prst="rect">
              <a:avLst/>
            </a:prstGeom>
            <a:solidFill>
              <a:srgbClr val="FFFFFF"/>
            </a:solidFill>
          </p:spPr>
          <p:txBody>
            <a:bodyPr wrap="none" rtlCol="0">
              <a:spAutoFit/>
            </a:bodyPr>
            <a:lstStyle/>
            <a:p>
              <a:r>
                <a:rPr lang="en-US" sz="1200" dirty="0"/>
                <a:t>Use non-taxable </a:t>
              </a:r>
            </a:p>
            <a:p>
              <a:r>
                <a:rPr lang="en-US" sz="1200" dirty="0"/>
                <a:t>source</a:t>
              </a:r>
            </a:p>
          </p:txBody>
        </p:sp>
        <p:sp>
          <p:nvSpPr>
            <p:cNvPr id="32" name="TextBox 31">
              <a:extLst>
                <a:ext uri="{FF2B5EF4-FFF2-40B4-BE49-F238E27FC236}">
                  <a16:creationId xmlns:a16="http://schemas.microsoft.com/office/drawing/2014/main" id="{2856DEAE-6E1E-420B-82AF-9B02F9D208A2}"/>
                </a:ext>
              </a:extLst>
            </p:cNvPr>
            <p:cNvSpPr txBox="1"/>
            <p:nvPr/>
          </p:nvSpPr>
          <p:spPr>
            <a:xfrm>
              <a:off x="1610734" y="591760"/>
              <a:ext cx="1815753" cy="369332"/>
            </a:xfrm>
            <a:prstGeom prst="rect">
              <a:avLst/>
            </a:prstGeom>
            <a:noFill/>
          </p:spPr>
          <p:txBody>
            <a:bodyPr wrap="none" rtlCol="0">
              <a:spAutoFit/>
            </a:bodyPr>
            <a:lstStyle/>
            <a:p>
              <a:r>
                <a:rPr lang="en-US" dirty="0"/>
                <a:t>Begin Retirement</a:t>
              </a:r>
            </a:p>
          </p:txBody>
        </p:sp>
        <p:sp>
          <p:nvSpPr>
            <p:cNvPr id="33" name="Right Brace 32">
              <a:extLst>
                <a:ext uri="{FF2B5EF4-FFF2-40B4-BE49-F238E27FC236}">
                  <a16:creationId xmlns:a16="http://schemas.microsoft.com/office/drawing/2014/main" id="{89C9C17A-A503-4B6B-B477-453C534DF98A}"/>
                </a:ext>
              </a:extLst>
            </p:cNvPr>
            <p:cNvSpPr/>
            <p:nvPr/>
          </p:nvSpPr>
          <p:spPr>
            <a:xfrm>
              <a:off x="4788568" y="2969567"/>
              <a:ext cx="681790" cy="28156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B05AE818-C3E1-405D-B6CE-0D0A931AC502}"/>
                </a:ext>
              </a:extLst>
            </p:cNvPr>
            <p:cNvSpPr txBox="1"/>
            <p:nvPr/>
          </p:nvSpPr>
          <p:spPr>
            <a:xfrm flipH="1">
              <a:off x="5121187" y="3394637"/>
              <a:ext cx="701081" cy="276999"/>
            </a:xfrm>
            <a:prstGeom prst="rect">
              <a:avLst/>
            </a:prstGeom>
            <a:noFill/>
          </p:spPr>
          <p:txBody>
            <a:bodyPr wrap="square" rtlCol="0">
              <a:spAutoFit/>
            </a:bodyPr>
            <a:lstStyle/>
            <a:p>
              <a:r>
                <a:rPr lang="en-US" sz="1200" dirty="0"/>
                <a:t>Use IRA</a:t>
              </a:r>
            </a:p>
          </p:txBody>
        </p:sp>
        <p:sp>
          <p:nvSpPr>
            <p:cNvPr id="35" name="Right Brace 34">
              <a:extLst>
                <a:ext uri="{FF2B5EF4-FFF2-40B4-BE49-F238E27FC236}">
                  <a16:creationId xmlns:a16="http://schemas.microsoft.com/office/drawing/2014/main" id="{70BF476F-821A-4B5B-A174-6FA773AA0810}"/>
                </a:ext>
              </a:extLst>
            </p:cNvPr>
            <p:cNvSpPr/>
            <p:nvPr/>
          </p:nvSpPr>
          <p:spPr>
            <a:xfrm>
              <a:off x="4314798" y="4871620"/>
              <a:ext cx="635432" cy="10266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IRA</a:t>
              </a:r>
            </a:p>
          </p:txBody>
        </p:sp>
        <p:sp>
          <p:nvSpPr>
            <p:cNvPr id="36" name="Right Brace 35">
              <a:extLst>
                <a:ext uri="{FF2B5EF4-FFF2-40B4-BE49-F238E27FC236}">
                  <a16:creationId xmlns:a16="http://schemas.microsoft.com/office/drawing/2014/main" id="{355C39AF-9A8C-4DBC-979E-A1D14CA8F3E9}"/>
                </a:ext>
              </a:extLst>
            </p:cNvPr>
            <p:cNvSpPr/>
            <p:nvPr/>
          </p:nvSpPr>
          <p:spPr>
            <a:xfrm>
              <a:off x="6101280" y="3554350"/>
              <a:ext cx="869016" cy="12762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716378F5-85A1-44E9-AF56-0B4AC8C51926}"/>
                </a:ext>
              </a:extLst>
            </p:cNvPr>
            <p:cNvSpPr txBox="1"/>
            <p:nvPr/>
          </p:nvSpPr>
          <p:spPr>
            <a:xfrm>
              <a:off x="7570579" y="4194017"/>
              <a:ext cx="1076064" cy="646331"/>
            </a:xfrm>
            <a:prstGeom prst="rect">
              <a:avLst/>
            </a:prstGeom>
            <a:noFill/>
          </p:spPr>
          <p:txBody>
            <a:bodyPr wrap="none" rtlCol="0">
              <a:spAutoFit/>
            </a:bodyPr>
            <a:lstStyle/>
            <a:p>
              <a:r>
                <a:rPr lang="en-US" sz="1200" dirty="0"/>
                <a:t>UP to $44,000</a:t>
              </a:r>
            </a:p>
            <a:p>
              <a:r>
                <a:rPr lang="en-US" sz="1200" dirty="0" err="1"/>
                <a:t>Soc</a:t>
              </a:r>
              <a:r>
                <a:rPr lang="en-US" sz="1200" dirty="0"/>
                <a:t> Sec. only</a:t>
              </a:r>
            </a:p>
            <a:p>
              <a:r>
                <a:rPr lang="en-US" sz="1200" dirty="0"/>
                <a:t>50% taxed</a:t>
              </a:r>
            </a:p>
          </p:txBody>
        </p:sp>
        <p:sp>
          <p:nvSpPr>
            <p:cNvPr id="38" name="Right Brace 37">
              <a:extLst>
                <a:ext uri="{FF2B5EF4-FFF2-40B4-BE49-F238E27FC236}">
                  <a16:creationId xmlns:a16="http://schemas.microsoft.com/office/drawing/2014/main" id="{E7714003-1588-427F-8314-C3833D553791}"/>
                </a:ext>
              </a:extLst>
            </p:cNvPr>
            <p:cNvSpPr/>
            <p:nvPr/>
          </p:nvSpPr>
          <p:spPr>
            <a:xfrm>
              <a:off x="6625389" y="2334126"/>
              <a:ext cx="521369" cy="25587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A6F19E0F-4D70-4430-9731-D57D814C1ADB}"/>
                </a:ext>
              </a:extLst>
            </p:cNvPr>
            <p:cNvSpPr txBox="1"/>
            <p:nvPr/>
          </p:nvSpPr>
          <p:spPr>
            <a:xfrm>
              <a:off x="7546657" y="3160185"/>
              <a:ext cx="1140762" cy="646331"/>
            </a:xfrm>
            <a:prstGeom prst="rect">
              <a:avLst/>
            </a:prstGeom>
            <a:noFill/>
          </p:spPr>
          <p:txBody>
            <a:bodyPr wrap="none" rtlCol="0">
              <a:spAutoFit/>
            </a:bodyPr>
            <a:lstStyle/>
            <a:p>
              <a:r>
                <a:rPr lang="en-US" sz="1200" dirty="0"/>
                <a:t>Above $44,00</a:t>
              </a:r>
            </a:p>
            <a:p>
              <a:r>
                <a:rPr lang="en-US" sz="1200" dirty="0"/>
                <a:t>Soc. Sec. taxed </a:t>
              </a:r>
            </a:p>
            <a:p>
              <a:r>
                <a:rPr lang="en-US" sz="1200" dirty="0"/>
                <a:t>At 85% </a:t>
              </a:r>
            </a:p>
          </p:txBody>
        </p:sp>
        <p:sp>
          <p:nvSpPr>
            <p:cNvPr id="40" name="TextBox 39">
              <a:extLst>
                <a:ext uri="{FF2B5EF4-FFF2-40B4-BE49-F238E27FC236}">
                  <a16:creationId xmlns:a16="http://schemas.microsoft.com/office/drawing/2014/main" id="{7839AC78-9D33-45C8-8DB0-7485F4CBCC8F}"/>
                </a:ext>
              </a:extLst>
            </p:cNvPr>
            <p:cNvSpPr txBox="1"/>
            <p:nvPr/>
          </p:nvSpPr>
          <p:spPr>
            <a:xfrm>
              <a:off x="6625389" y="1161441"/>
              <a:ext cx="1672189" cy="276999"/>
            </a:xfrm>
            <a:prstGeom prst="rect">
              <a:avLst/>
            </a:prstGeom>
            <a:noFill/>
          </p:spPr>
          <p:txBody>
            <a:bodyPr wrap="none" rtlCol="0">
              <a:spAutoFit/>
            </a:bodyPr>
            <a:lstStyle/>
            <a:p>
              <a:r>
                <a:rPr lang="en-US" sz="1200" dirty="0"/>
                <a:t>Use nontaxable Sources</a:t>
              </a:r>
            </a:p>
          </p:txBody>
        </p:sp>
        <p:sp>
          <p:nvSpPr>
            <p:cNvPr id="42" name="TextBox 41">
              <a:extLst>
                <a:ext uri="{FF2B5EF4-FFF2-40B4-BE49-F238E27FC236}">
                  <a16:creationId xmlns:a16="http://schemas.microsoft.com/office/drawing/2014/main" id="{A4086650-43E6-48E0-AC1F-A1382531308A}"/>
                </a:ext>
              </a:extLst>
            </p:cNvPr>
            <p:cNvSpPr txBox="1"/>
            <p:nvPr/>
          </p:nvSpPr>
          <p:spPr>
            <a:xfrm>
              <a:off x="7030734" y="6186450"/>
              <a:ext cx="934871" cy="276999"/>
            </a:xfrm>
            <a:prstGeom prst="rect">
              <a:avLst/>
            </a:prstGeom>
            <a:noFill/>
          </p:spPr>
          <p:txBody>
            <a:bodyPr wrap="none" rtlCol="0">
              <a:spAutoFit/>
            </a:bodyPr>
            <a:lstStyle/>
            <a:p>
              <a:r>
                <a:rPr lang="en-US" sz="1200" dirty="0"/>
                <a:t>RMDs begin</a:t>
              </a:r>
            </a:p>
          </p:txBody>
        </p:sp>
        <p:sp>
          <p:nvSpPr>
            <p:cNvPr id="43" name="TextBox 42">
              <a:extLst>
                <a:ext uri="{FF2B5EF4-FFF2-40B4-BE49-F238E27FC236}">
                  <a16:creationId xmlns:a16="http://schemas.microsoft.com/office/drawing/2014/main" id="{4CB4B168-BB67-4624-ADE3-A9276B46D676}"/>
                </a:ext>
              </a:extLst>
            </p:cNvPr>
            <p:cNvSpPr txBox="1"/>
            <p:nvPr/>
          </p:nvSpPr>
          <p:spPr>
            <a:xfrm>
              <a:off x="5508954" y="6125397"/>
              <a:ext cx="782778" cy="461665"/>
            </a:xfrm>
            <a:prstGeom prst="rect">
              <a:avLst/>
            </a:prstGeom>
            <a:noFill/>
          </p:spPr>
          <p:txBody>
            <a:bodyPr wrap="none" rtlCol="0">
              <a:spAutoFit/>
            </a:bodyPr>
            <a:lstStyle/>
            <a:p>
              <a:r>
                <a:rPr lang="en-US" sz="1200" dirty="0"/>
                <a:t>Max Soc. </a:t>
              </a:r>
            </a:p>
            <a:p>
              <a:r>
                <a:rPr lang="en-US" sz="1200" dirty="0"/>
                <a:t>Sec. Age</a:t>
              </a:r>
            </a:p>
          </p:txBody>
        </p:sp>
        <p:sp>
          <p:nvSpPr>
            <p:cNvPr id="44" name="TextBox 43">
              <a:extLst>
                <a:ext uri="{FF2B5EF4-FFF2-40B4-BE49-F238E27FC236}">
                  <a16:creationId xmlns:a16="http://schemas.microsoft.com/office/drawing/2014/main" id="{C826B931-CBE9-4F8B-AB89-46CD368941BC}"/>
                </a:ext>
              </a:extLst>
            </p:cNvPr>
            <p:cNvSpPr txBox="1"/>
            <p:nvPr/>
          </p:nvSpPr>
          <p:spPr>
            <a:xfrm>
              <a:off x="4275222" y="602196"/>
              <a:ext cx="1467261" cy="461665"/>
            </a:xfrm>
            <a:prstGeom prst="rect">
              <a:avLst/>
            </a:prstGeom>
            <a:noFill/>
          </p:spPr>
          <p:txBody>
            <a:bodyPr wrap="none" rtlCol="0">
              <a:spAutoFit/>
            </a:bodyPr>
            <a:lstStyle/>
            <a:p>
              <a:r>
                <a:rPr lang="en-US" sz="1200" dirty="0"/>
                <a:t>Max Social Security=</a:t>
              </a:r>
            </a:p>
            <a:p>
              <a:r>
                <a:rPr lang="en-US" sz="1200" dirty="0"/>
                <a:t>$3,100 or $37,200</a:t>
              </a:r>
            </a:p>
          </p:txBody>
        </p:sp>
        <p:sp>
          <p:nvSpPr>
            <p:cNvPr id="45" name="TextBox 44">
              <a:extLst>
                <a:ext uri="{FF2B5EF4-FFF2-40B4-BE49-F238E27FC236}">
                  <a16:creationId xmlns:a16="http://schemas.microsoft.com/office/drawing/2014/main" id="{994782A8-A40C-4F33-955F-66403E28B38F}"/>
                </a:ext>
              </a:extLst>
            </p:cNvPr>
            <p:cNvSpPr txBox="1"/>
            <p:nvPr/>
          </p:nvSpPr>
          <p:spPr>
            <a:xfrm>
              <a:off x="473879" y="4010640"/>
              <a:ext cx="694421" cy="276999"/>
            </a:xfrm>
            <a:prstGeom prst="rect">
              <a:avLst/>
            </a:prstGeom>
            <a:noFill/>
          </p:spPr>
          <p:txBody>
            <a:bodyPr wrap="none" rtlCol="0">
              <a:spAutoFit/>
            </a:bodyPr>
            <a:lstStyle/>
            <a:p>
              <a:r>
                <a:rPr lang="en-US" sz="1200" dirty="0"/>
                <a:t>$35,875</a:t>
              </a:r>
            </a:p>
          </p:txBody>
        </p:sp>
        <p:sp>
          <p:nvSpPr>
            <p:cNvPr id="46" name="TextBox 45">
              <a:extLst>
                <a:ext uri="{FF2B5EF4-FFF2-40B4-BE49-F238E27FC236}">
                  <a16:creationId xmlns:a16="http://schemas.microsoft.com/office/drawing/2014/main" id="{FA23860A-5614-448C-9F0B-60575AC437AF}"/>
                </a:ext>
              </a:extLst>
            </p:cNvPr>
            <p:cNvSpPr txBox="1"/>
            <p:nvPr/>
          </p:nvSpPr>
          <p:spPr>
            <a:xfrm>
              <a:off x="350475" y="4779692"/>
              <a:ext cx="900311" cy="553998"/>
            </a:xfrm>
            <a:prstGeom prst="rect">
              <a:avLst/>
            </a:prstGeom>
            <a:noFill/>
          </p:spPr>
          <p:txBody>
            <a:bodyPr wrap="none" rtlCol="0">
              <a:spAutoFit/>
            </a:bodyPr>
            <a:lstStyle/>
            <a:p>
              <a:r>
                <a:rPr lang="en-US" sz="1200" dirty="0"/>
                <a:t>$24,800mfj</a:t>
              </a:r>
            </a:p>
            <a:p>
              <a:endParaRPr lang="en-US" dirty="0"/>
            </a:p>
          </p:txBody>
        </p:sp>
        <p:sp>
          <p:nvSpPr>
            <p:cNvPr id="47" name="TextBox 46">
              <a:extLst>
                <a:ext uri="{FF2B5EF4-FFF2-40B4-BE49-F238E27FC236}">
                  <a16:creationId xmlns:a16="http://schemas.microsoft.com/office/drawing/2014/main" id="{E3BA3488-BC4A-4C67-A3E4-90792B644702}"/>
                </a:ext>
              </a:extLst>
            </p:cNvPr>
            <p:cNvSpPr txBox="1"/>
            <p:nvPr/>
          </p:nvSpPr>
          <p:spPr>
            <a:xfrm>
              <a:off x="1431612" y="4373866"/>
              <a:ext cx="1152880" cy="369332"/>
            </a:xfrm>
            <a:prstGeom prst="rect">
              <a:avLst/>
            </a:prstGeom>
            <a:noFill/>
          </p:spPr>
          <p:txBody>
            <a:bodyPr wrap="none" rtlCol="0">
              <a:spAutoFit/>
            </a:bodyPr>
            <a:lstStyle/>
            <a:p>
              <a:r>
                <a:rPr lang="en-US" dirty="0"/>
                <a:t>=$987.50</a:t>
              </a:r>
            </a:p>
          </p:txBody>
        </p:sp>
        <p:sp>
          <p:nvSpPr>
            <p:cNvPr id="48" name="TextBox 47">
              <a:extLst>
                <a:ext uri="{FF2B5EF4-FFF2-40B4-BE49-F238E27FC236}">
                  <a16:creationId xmlns:a16="http://schemas.microsoft.com/office/drawing/2014/main" id="{4112976F-812C-4E12-8781-A296E24E8EFC}"/>
                </a:ext>
              </a:extLst>
            </p:cNvPr>
            <p:cNvSpPr txBox="1"/>
            <p:nvPr/>
          </p:nvSpPr>
          <p:spPr>
            <a:xfrm>
              <a:off x="1433840" y="3872422"/>
              <a:ext cx="1024639" cy="369332"/>
            </a:xfrm>
            <a:prstGeom prst="rect">
              <a:avLst/>
            </a:prstGeom>
            <a:noFill/>
          </p:spPr>
          <p:txBody>
            <a:bodyPr wrap="none" rtlCol="0">
              <a:spAutoFit/>
            </a:bodyPr>
            <a:lstStyle/>
            <a:p>
              <a:r>
                <a:rPr lang="en-US" dirty="0"/>
                <a:t>=$3,630</a:t>
              </a:r>
            </a:p>
          </p:txBody>
        </p:sp>
        <p:sp>
          <p:nvSpPr>
            <p:cNvPr id="49" name="TextBox 48">
              <a:extLst>
                <a:ext uri="{FF2B5EF4-FFF2-40B4-BE49-F238E27FC236}">
                  <a16:creationId xmlns:a16="http://schemas.microsoft.com/office/drawing/2014/main" id="{A4DA522C-F408-46B7-8106-F64E59D9CD1A}"/>
                </a:ext>
              </a:extLst>
            </p:cNvPr>
            <p:cNvSpPr txBox="1"/>
            <p:nvPr/>
          </p:nvSpPr>
          <p:spPr>
            <a:xfrm>
              <a:off x="1417406" y="3189121"/>
              <a:ext cx="1024639" cy="369332"/>
            </a:xfrm>
            <a:prstGeom prst="rect">
              <a:avLst/>
            </a:prstGeom>
            <a:noFill/>
          </p:spPr>
          <p:txBody>
            <a:bodyPr wrap="none" rtlCol="0">
              <a:spAutoFit/>
            </a:bodyPr>
            <a:lstStyle/>
            <a:p>
              <a:r>
                <a:rPr lang="en-US" dirty="0"/>
                <a:t>=$9,000</a:t>
              </a:r>
            </a:p>
          </p:txBody>
        </p:sp>
        <p:sp>
          <p:nvSpPr>
            <p:cNvPr id="50" name="TextBox 49">
              <a:extLst>
                <a:ext uri="{FF2B5EF4-FFF2-40B4-BE49-F238E27FC236}">
                  <a16:creationId xmlns:a16="http://schemas.microsoft.com/office/drawing/2014/main" id="{BB3BDEF6-975F-4DCA-BC10-EA590DFA79DE}"/>
                </a:ext>
              </a:extLst>
            </p:cNvPr>
            <p:cNvSpPr txBox="1"/>
            <p:nvPr/>
          </p:nvSpPr>
          <p:spPr>
            <a:xfrm>
              <a:off x="1379740" y="2100743"/>
              <a:ext cx="942887" cy="369332"/>
            </a:xfrm>
            <a:prstGeom prst="rect">
              <a:avLst/>
            </a:prstGeom>
            <a:noFill/>
          </p:spPr>
          <p:txBody>
            <a:bodyPr wrap="none" rtlCol="0">
              <a:spAutoFit/>
            </a:bodyPr>
            <a:lstStyle/>
            <a:p>
              <a:r>
                <a:rPr lang="en-US" dirty="0"/>
                <a:t>=$18,66</a:t>
              </a:r>
            </a:p>
          </p:txBody>
        </p:sp>
      </p:grpSp>
    </p:spTree>
    <p:extLst>
      <p:ext uri="{BB962C8B-B14F-4D97-AF65-F5344CB8AC3E}">
        <p14:creationId xmlns:p14="http://schemas.microsoft.com/office/powerpoint/2010/main" val="3448163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Contact Information</a:t>
            </a:r>
          </a:p>
        </p:txBody>
      </p:sp>
      <p:sp>
        <p:nvSpPr>
          <p:cNvPr id="5" name="Text Placeholder 1"/>
          <p:cNvSpPr txBox="1">
            <a:spLocks/>
          </p:cNvSpPr>
          <p:nvPr/>
        </p:nvSpPr>
        <p:spPr>
          <a:xfrm>
            <a:off x="457200" y="1554163"/>
            <a:ext cx="7962900" cy="1727139"/>
          </a:xfrm>
          <a:prstGeom prst="rect">
            <a:avLst/>
          </a:prstGeom>
        </p:spPr>
        <p:txBody>
          <a:bodyPr vert="horz" wrap="square" lIns="0" tIns="0" rIns="0" bIns="0" rtlCol="0">
            <a:spAutoFit/>
          </a:bodyPr>
          <a:lstStyle>
            <a:lvl1pPr marL="227013" indent="-227013"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0" kern="1200" baseline="0">
                <a:solidFill>
                  <a:schemeClr val="tx1"/>
                </a:solidFill>
                <a:latin typeface="+mn-lt"/>
                <a:ea typeface="+mn-ea"/>
                <a:cs typeface="+mn-cs"/>
              </a:defRPr>
            </a:lvl1pPr>
            <a:lvl2pPr marL="461963" indent="-23495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914400"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11414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820583">
              <a:spcBef>
                <a:spcPts val="1256"/>
              </a:spcBef>
              <a:buClr>
                <a:srgbClr val="00A1E2"/>
              </a:buClr>
              <a:buNone/>
              <a:defRPr/>
            </a:pPr>
            <a:r>
              <a:rPr lang="en-GB" sz="1800" b="1" dirty="0">
                <a:latin typeface="+mj-lt"/>
              </a:rPr>
              <a:t>Financial Advisors Can Provide:</a:t>
            </a:r>
          </a:p>
          <a:p>
            <a:pPr marL="203721" indent="-203721" defTabSz="820583">
              <a:spcBef>
                <a:spcPts val="538"/>
              </a:spcBef>
              <a:buClr>
                <a:srgbClr val="00A1E2"/>
              </a:buClr>
              <a:defRPr/>
            </a:pPr>
            <a:r>
              <a:rPr lang="en-GB" sz="1800" dirty="0">
                <a:solidFill>
                  <a:srgbClr val="000000"/>
                </a:solidFill>
                <a:latin typeface="+mj-lt"/>
              </a:rPr>
              <a:t>Answers to your questions about Social Security and retirement </a:t>
            </a:r>
          </a:p>
          <a:p>
            <a:pPr marL="203721" indent="-203721" defTabSz="820583">
              <a:spcBef>
                <a:spcPts val="1256"/>
              </a:spcBef>
              <a:buClr>
                <a:srgbClr val="00A1E2"/>
              </a:buClr>
              <a:defRPr/>
            </a:pPr>
            <a:r>
              <a:rPr lang="en-GB" sz="1800" dirty="0">
                <a:solidFill>
                  <a:srgbClr val="000000"/>
                </a:solidFill>
                <a:latin typeface="+mj-lt"/>
              </a:rPr>
              <a:t>Access to state of the art investment and planning tools</a:t>
            </a:r>
          </a:p>
          <a:p>
            <a:pPr marL="203721" indent="-203721" defTabSz="820583">
              <a:spcBef>
                <a:spcPts val="1256"/>
              </a:spcBef>
              <a:buClr>
                <a:srgbClr val="00A1E2"/>
              </a:buClr>
              <a:defRPr/>
            </a:pPr>
            <a:r>
              <a:rPr lang="en-GB" sz="1800" dirty="0">
                <a:solidFill>
                  <a:srgbClr val="000000"/>
                </a:solidFill>
                <a:latin typeface="+mj-lt"/>
              </a:rPr>
              <a:t>Create financial solutions that address your specific needs and goals</a:t>
            </a:r>
          </a:p>
        </p:txBody>
      </p:sp>
      <p:sp>
        <p:nvSpPr>
          <p:cNvPr id="6" name="AutoShape 8"/>
          <p:cNvSpPr>
            <a:spLocks noChangeArrowheads="1"/>
          </p:cNvSpPr>
          <p:nvPr/>
        </p:nvSpPr>
        <p:spPr bwMode="auto">
          <a:xfrm>
            <a:off x="1981200" y="3691675"/>
            <a:ext cx="5915892" cy="1641475"/>
          </a:xfrm>
          <a:prstGeom prst="rect">
            <a:avLst/>
          </a:prstGeom>
          <a:noFill/>
          <a:ln w="9525">
            <a:noFill/>
            <a:round/>
            <a:headEnd/>
            <a:tailEnd/>
          </a:ln>
          <a:effectLst/>
        </p:spPr>
        <p:txBody>
          <a:bodyPr wrap="square" lIns="0" tIns="0" rIns="0" bIns="0" anchor="t" anchorCtr="0">
            <a:spAutoFit/>
          </a:bodyPr>
          <a:lstStyle/>
          <a:p>
            <a:pPr>
              <a:spcBef>
                <a:spcPts val="538"/>
              </a:spcBef>
            </a:pPr>
            <a:r>
              <a:rPr lang="en-GB" b="1" dirty="0">
                <a:solidFill>
                  <a:srgbClr val="00A1E2"/>
                </a:solidFill>
              </a:rPr>
              <a:t>Kit Mac Nee, CFP®, CRPC®, CSPG®, AEP® </a:t>
            </a:r>
          </a:p>
          <a:p>
            <a:pPr>
              <a:spcBef>
                <a:spcPts val="538"/>
              </a:spcBef>
              <a:buClr>
                <a:srgbClr val="00A1E2"/>
              </a:buClr>
            </a:pPr>
            <a:r>
              <a:rPr lang="en-US" dirty="0">
                <a:solidFill>
                  <a:srgbClr val="000000"/>
                </a:solidFill>
              </a:rPr>
              <a:t>Financial Advisor</a:t>
            </a:r>
          </a:p>
          <a:p>
            <a:pPr>
              <a:spcBef>
                <a:spcPts val="538"/>
              </a:spcBef>
              <a:buClr>
                <a:srgbClr val="00A1E2"/>
              </a:buClr>
            </a:pPr>
            <a:r>
              <a:rPr lang="en-US" dirty="0">
                <a:solidFill>
                  <a:srgbClr val="000000"/>
                </a:solidFill>
              </a:rPr>
              <a:t>626-405-9303(0ffice) 626-317-8215(cell)</a:t>
            </a:r>
          </a:p>
          <a:p>
            <a:pPr>
              <a:spcBef>
                <a:spcPts val="538"/>
              </a:spcBef>
              <a:buClr>
                <a:srgbClr val="00A1E2"/>
              </a:buClr>
            </a:pPr>
            <a:r>
              <a:rPr lang="en-US" dirty="0">
                <a:solidFill>
                  <a:srgbClr val="000000"/>
                </a:solidFill>
                <a:hlinkClick r:id="rId3"/>
              </a:rPr>
              <a:t>Mary.Mac.Nee@morganstanley.com</a:t>
            </a:r>
            <a:endParaRPr lang="en-US" dirty="0">
              <a:solidFill>
                <a:srgbClr val="000000"/>
              </a:solidFill>
            </a:endParaRPr>
          </a:p>
          <a:p>
            <a:pPr>
              <a:spcBef>
                <a:spcPts val="538"/>
              </a:spcBef>
              <a:buClr>
                <a:srgbClr val="00A1E2"/>
              </a:buClr>
            </a:pPr>
            <a:r>
              <a:rPr lang="en-US" dirty="0">
                <a:solidFill>
                  <a:srgbClr val="000000"/>
                </a:solidFill>
              </a:rPr>
              <a:t>More information on NAEPC – www.naepc.org</a:t>
            </a:r>
          </a:p>
        </p:txBody>
      </p:sp>
      <p:sp>
        <p:nvSpPr>
          <p:cNvPr id="7" name="Freeform 44"/>
          <p:cNvSpPr>
            <a:spLocks noChangeAspect="1" noEditPoints="1"/>
          </p:cNvSpPr>
          <p:nvPr/>
        </p:nvSpPr>
        <p:spPr bwMode="auto">
          <a:xfrm>
            <a:off x="580540" y="3691675"/>
            <a:ext cx="914400" cy="904418"/>
          </a:xfrm>
          <a:custGeom>
            <a:avLst/>
            <a:gdLst>
              <a:gd name="T0" fmla="*/ 0 w 229"/>
              <a:gd name="T1" fmla="*/ 113 h 226"/>
              <a:gd name="T2" fmla="*/ 49 w 229"/>
              <a:gd name="T3" fmla="*/ 113 h 226"/>
              <a:gd name="T4" fmla="*/ 25 w 229"/>
              <a:gd name="T5" fmla="*/ 89 h 226"/>
              <a:gd name="T6" fmla="*/ 25 w 229"/>
              <a:gd name="T7" fmla="*/ 138 h 226"/>
              <a:gd name="T8" fmla="*/ 78 w 229"/>
              <a:gd name="T9" fmla="*/ 161 h 226"/>
              <a:gd name="T10" fmla="*/ 115 w 229"/>
              <a:gd name="T11" fmla="*/ 179 h 226"/>
              <a:gd name="T12" fmla="*/ 151 w 229"/>
              <a:gd name="T13" fmla="*/ 161 h 226"/>
              <a:gd name="T14" fmla="*/ 12 w 229"/>
              <a:gd name="T15" fmla="*/ 66 h 226"/>
              <a:gd name="T16" fmla="*/ 115 w 229"/>
              <a:gd name="T17" fmla="*/ 0 h 226"/>
              <a:gd name="T18" fmla="*/ 229 w 229"/>
              <a:gd name="T19" fmla="*/ 113 h 226"/>
              <a:gd name="T20" fmla="*/ 115 w 229"/>
              <a:gd name="T21" fmla="*/ 226 h 226"/>
              <a:gd name="T22" fmla="*/ 12 w 229"/>
              <a:gd name="T23" fmla="*/ 158 h 226"/>
              <a:gd name="T24" fmla="*/ 200 w 229"/>
              <a:gd name="T25" fmla="*/ 185 h 226"/>
              <a:gd name="T26" fmla="*/ 173 w 229"/>
              <a:gd name="T27" fmla="*/ 168 h 226"/>
              <a:gd name="T28" fmla="*/ 142 w 229"/>
              <a:gd name="T29" fmla="*/ 157 h 226"/>
              <a:gd name="T30" fmla="*/ 138 w 229"/>
              <a:gd name="T31" fmla="*/ 149 h 226"/>
              <a:gd name="T32" fmla="*/ 138 w 229"/>
              <a:gd name="T33" fmla="*/ 137 h 226"/>
              <a:gd name="T34" fmla="*/ 141 w 229"/>
              <a:gd name="T35" fmla="*/ 130 h 226"/>
              <a:gd name="T36" fmla="*/ 145 w 229"/>
              <a:gd name="T37" fmla="*/ 115 h 226"/>
              <a:gd name="T38" fmla="*/ 155 w 229"/>
              <a:gd name="T39" fmla="*/ 103 h 226"/>
              <a:gd name="T40" fmla="*/ 151 w 229"/>
              <a:gd name="T41" fmla="*/ 86 h 226"/>
              <a:gd name="T42" fmla="*/ 151 w 229"/>
              <a:gd name="T43" fmla="*/ 59 h 226"/>
              <a:gd name="T44" fmla="*/ 148 w 229"/>
              <a:gd name="T45" fmla="*/ 45 h 226"/>
              <a:gd name="T46" fmla="*/ 137 w 229"/>
              <a:gd name="T47" fmla="*/ 41 h 226"/>
              <a:gd name="T48" fmla="*/ 124 w 229"/>
              <a:gd name="T49" fmla="*/ 33 h 226"/>
              <a:gd name="T50" fmla="*/ 100 w 229"/>
              <a:gd name="T51" fmla="*/ 36 h 226"/>
              <a:gd name="T52" fmla="*/ 91 w 229"/>
              <a:gd name="T53" fmla="*/ 40 h 226"/>
              <a:gd name="T54" fmla="*/ 80 w 229"/>
              <a:gd name="T55" fmla="*/ 41 h 226"/>
              <a:gd name="T56" fmla="*/ 76 w 229"/>
              <a:gd name="T57" fmla="*/ 62 h 226"/>
              <a:gd name="T58" fmla="*/ 78 w 229"/>
              <a:gd name="T59" fmla="*/ 86 h 226"/>
              <a:gd name="T60" fmla="*/ 74 w 229"/>
              <a:gd name="T61" fmla="*/ 103 h 226"/>
              <a:gd name="T62" fmla="*/ 84 w 229"/>
              <a:gd name="T63" fmla="*/ 115 h 226"/>
              <a:gd name="T64" fmla="*/ 88 w 229"/>
              <a:gd name="T65" fmla="*/ 130 h 226"/>
              <a:gd name="T66" fmla="*/ 91 w 229"/>
              <a:gd name="T67" fmla="*/ 137 h 226"/>
              <a:gd name="T68" fmla="*/ 91 w 229"/>
              <a:gd name="T69" fmla="*/ 149 h 226"/>
              <a:gd name="T70" fmla="*/ 87 w 229"/>
              <a:gd name="T71" fmla="*/ 157 h 226"/>
              <a:gd name="T72" fmla="*/ 57 w 229"/>
              <a:gd name="T73" fmla="*/ 168 h 226"/>
              <a:gd name="T74" fmla="*/ 29 w 229"/>
              <a:gd name="T75" fmla="*/ 18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26">
                <a:moveTo>
                  <a:pt x="0" y="113"/>
                </a:moveTo>
                <a:cubicBezTo>
                  <a:pt x="49" y="113"/>
                  <a:pt x="49" y="113"/>
                  <a:pt x="49" y="113"/>
                </a:cubicBezTo>
                <a:moveTo>
                  <a:pt x="25" y="89"/>
                </a:moveTo>
                <a:cubicBezTo>
                  <a:pt x="25" y="138"/>
                  <a:pt x="25" y="138"/>
                  <a:pt x="25" y="138"/>
                </a:cubicBezTo>
                <a:moveTo>
                  <a:pt x="78" y="161"/>
                </a:moveTo>
                <a:cubicBezTo>
                  <a:pt x="78" y="161"/>
                  <a:pt x="93" y="179"/>
                  <a:pt x="115" y="179"/>
                </a:cubicBezTo>
                <a:cubicBezTo>
                  <a:pt x="136" y="179"/>
                  <a:pt x="151" y="161"/>
                  <a:pt x="151" y="161"/>
                </a:cubicBezTo>
                <a:moveTo>
                  <a:pt x="12" y="66"/>
                </a:moveTo>
                <a:cubicBezTo>
                  <a:pt x="30" y="27"/>
                  <a:pt x="70" y="0"/>
                  <a:pt x="115" y="0"/>
                </a:cubicBezTo>
                <a:cubicBezTo>
                  <a:pt x="178" y="0"/>
                  <a:pt x="229" y="51"/>
                  <a:pt x="229" y="113"/>
                </a:cubicBezTo>
                <a:cubicBezTo>
                  <a:pt x="229" y="176"/>
                  <a:pt x="178" y="226"/>
                  <a:pt x="115" y="226"/>
                </a:cubicBezTo>
                <a:cubicBezTo>
                  <a:pt x="69" y="226"/>
                  <a:pt x="29" y="198"/>
                  <a:pt x="12" y="158"/>
                </a:cubicBezTo>
                <a:moveTo>
                  <a:pt x="200" y="185"/>
                </a:moveTo>
                <a:cubicBezTo>
                  <a:pt x="200" y="185"/>
                  <a:pt x="181" y="172"/>
                  <a:pt x="173" y="168"/>
                </a:cubicBezTo>
                <a:cubicBezTo>
                  <a:pt x="164" y="165"/>
                  <a:pt x="144" y="159"/>
                  <a:pt x="142" y="157"/>
                </a:cubicBezTo>
                <a:cubicBezTo>
                  <a:pt x="140" y="155"/>
                  <a:pt x="138" y="154"/>
                  <a:pt x="138" y="149"/>
                </a:cubicBezTo>
                <a:cubicBezTo>
                  <a:pt x="137" y="145"/>
                  <a:pt x="138" y="137"/>
                  <a:pt x="138" y="137"/>
                </a:cubicBezTo>
                <a:cubicBezTo>
                  <a:pt x="138" y="137"/>
                  <a:pt x="140" y="133"/>
                  <a:pt x="141" y="130"/>
                </a:cubicBezTo>
                <a:cubicBezTo>
                  <a:pt x="143" y="126"/>
                  <a:pt x="145" y="115"/>
                  <a:pt x="145" y="115"/>
                </a:cubicBezTo>
                <a:cubicBezTo>
                  <a:pt x="145" y="115"/>
                  <a:pt x="152" y="112"/>
                  <a:pt x="155" y="103"/>
                </a:cubicBezTo>
                <a:cubicBezTo>
                  <a:pt x="158" y="93"/>
                  <a:pt x="152" y="87"/>
                  <a:pt x="151" y="86"/>
                </a:cubicBezTo>
                <a:cubicBezTo>
                  <a:pt x="151" y="59"/>
                  <a:pt x="151" y="59"/>
                  <a:pt x="151" y="59"/>
                </a:cubicBezTo>
                <a:cubicBezTo>
                  <a:pt x="151" y="59"/>
                  <a:pt x="150" y="49"/>
                  <a:pt x="148" y="45"/>
                </a:cubicBezTo>
                <a:cubicBezTo>
                  <a:pt x="145" y="41"/>
                  <a:pt x="137" y="41"/>
                  <a:pt x="137" y="41"/>
                </a:cubicBezTo>
                <a:cubicBezTo>
                  <a:pt x="137" y="41"/>
                  <a:pt x="131" y="34"/>
                  <a:pt x="124" y="33"/>
                </a:cubicBezTo>
                <a:cubicBezTo>
                  <a:pt x="113" y="32"/>
                  <a:pt x="100" y="36"/>
                  <a:pt x="100" y="36"/>
                </a:cubicBezTo>
                <a:cubicBezTo>
                  <a:pt x="100" y="36"/>
                  <a:pt x="95" y="39"/>
                  <a:pt x="91" y="40"/>
                </a:cubicBezTo>
                <a:cubicBezTo>
                  <a:pt x="87" y="41"/>
                  <a:pt x="80" y="41"/>
                  <a:pt x="80" y="41"/>
                </a:cubicBezTo>
                <a:cubicBezTo>
                  <a:pt x="80" y="41"/>
                  <a:pt x="77" y="53"/>
                  <a:pt x="76" y="62"/>
                </a:cubicBezTo>
                <a:cubicBezTo>
                  <a:pt x="76" y="71"/>
                  <a:pt x="79" y="85"/>
                  <a:pt x="78" y="86"/>
                </a:cubicBezTo>
                <a:cubicBezTo>
                  <a:pt x="77" y="87"/>
                  <a:pt x="72" y="93"/>
                  <a:pt x="74" y="103"/>
                </a:cubicBezTo>
                <a:cubicBezTo>
                  <a:pt x="77" y="112"/>
                  <a:pt x="84" y="115"/>
                  <a:pt x="84" y="115"/>
                </a:cubicBezTo>
                <a:cubicBezTo>
                  <a:pt x="84" y="115"/>
                  <a:pt x="87" y="126"/>
                  <a:pt x="88" y="130"/>
                </a:cubicBezTo>
                <a:cubicBezTo>
                  <a:pt x="89" y="133"/>
                  <a:pt x="91" y="137"/>
                  <a:pt x="91" y="137"/>
                </a:cubicBezTo>
                <a:cubicBezTo>
                  <a:pt x="91" y="137"/>
                  <a:pt x="92" y="145"/>
                  <a:pt x="91" y="149"/>
                </a:cubicBezTo>
                <a:cubicBezTo>
                  <a:pt x="91" y="154"/>
                  <a:pt x="90" y="155"/>
                  <a:pt x="87" y="157"/>
                </a:cubicBezTo>
                <a:cubicBezTo>
                  <a:pt x="85" y="159"/>
                  <a:pt x="65" y="165"/>
                  <a:pt x="57" y="168"/>
                </a:cubicBezTo>
                <a:cubicBezTo>
                  <a:pt x="48" y="172"/>
                  <a:pt x="29" y="185"/>
                  <a:pt x="29" y="185"/>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04461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731520"/>
            <a:ext cx="8299178" cy="377851"/>
          </a:xfrm>
        </p:spPr>
        <p:txBody>
          <a:bodyPr/>
          <a:lstStyle/>
          <a:p>
            <a:r>
              <a:rPr lang="en-US" dirty="0"/>
              <a:t>Disclosures	</a:t>
            </a:r>
          </a:p>
        </p:txBody>
      </p:sp>
      <p:sp>
        <p:nvSpPr>
          <p:cNvPr id="2" name="Content Placeholder 1"/>
          <p:cNvSpPr>
            <a:spLocks noGrp="1"/>
          </p:cNvSpPr>
          <p:nvPr>
            <p:ph idx="1"/>
          </p:nvPr>
        </p:nvSpPr>
        <p:spPr>
          <a:xfrm>
            <a:off x="457196" y="1280159"/>
            <a:ext cx="8299178" cy="5220032"/>
          </a:xfrm>
        </p:spPr>
        <p:txBody>
          <a:bodyPr/>
          <a:lstStyle/>
          <a:p>
            <a:pPr>
              <a:lnSpc>
                <a:spcPct val="110000"/>
              </a:lnSpc>
              <a:spcBef>
                <a:spcPts val="600"/>
              </a:spcBef>
            </a:pPr>
            <a:r>
              <a:rPr lang="en-US" dirty="0"/>
              <a:t>Tax laws are complex and subject to change. Morgan Stanley Smith Barney LLC (“Morgan Stanley”), its affiliates and Morgan Stanley Financial Advisors and Private Wealth Advisors do not provide tax or legal advice and are not “fiduciaries” (under ERISA, the Internal Revenue Code or otherwise) with respect to the services or activities described herein except as otherwise provided in writing by Morgan Stanley and/or as described at www.morganstanley.com/disclosures/dol . Individuals are encouraged to consult their tax and legal advisors (a) before establishing a retirement plan or account, and (b) regarding any potential tax, ERISA and related consequences of any investments made under such plan or account.</a:t>
            </a:r>
          </a:p>
          <a:p>
            <a:pPr>
              <a:lnSpc>
                <a:spcPct val="110000"/>
              </a:lnSpc>
              <a:spcBef>
                <a:spcPts val="600"/>
              </a:spcBef>
            </a:pPr>
            <a:r>
              <a:rPr lang="en-US" dirty="0"/>
              <a:t>Morgan Stanley Smith Barney LLC is a registered Broker/Dealer, Member SIPC, and not a bank. Where appropriate, Morgan Stanley Smith Barney LLC has entered into arrangements with banks and other third parties to assist in offering certain banking related products and services. </a:t>
            </a:r>
          </a:p>
          <a:p>
            <a:pPr>
              <a:lnSpc>
                <a:spcPct val="110000"/>
              </a:lnSpc>
              <a:spcBef>
                <a:spcPts val="600"/>
              </a:spcBef>
            </a:pPr>
            <a:r>
              <a:rPr lang="en-US" b="1" dirty="0"/>
              <a:t>Investment, insurance and annuity products offered through Morgan Stanley Smith Barney LLC are: NOT FDIC INSURED | MAY LOSE VALUE | NOT BANK GUARANTEED | NOT A BANK DEPOSIT | NOT INSURED BY ANY FEDERAL GOVERNMENT AGENCY</a:t>
            </a:r>
          </a:p>
          <a:p>
            <a:pPr>
              <a:lnSpc>
                <a:spcPct val="110000"/>
              </a:lnSpc>
              <a:spcBef>
                <a:spcPts val="600"/>
              </a:spcBef>
            </a:pPr>
            <a:r>
              <a:rPr lang="en-US" dirty="0"/>
              <a:t>Residential mortgage loans/home equity lines of credit are offered by Morgan Stanley Private Bank, National Association, an affiliate of Morgan Stanley Smith Barney LLC. With the exception of the pledged-asset feature, an investment relationship with Morgan Stanley Smith Barney LLC does not have to be established or maintained to obtain the residential mortgage products offered by Morgan Stanley Private Bank, National Association. All residential mortgage loans/home equity lines of credit are subject to the underwriting standards and independent approval of Morgan Stanley Private Bank, National Association. Rates, terms, and programs are subject to change without notice. Residential mortgage loans/home equity lines of credit may not be available in all states; not available in Guam, Puerto Rico and the U.S. Virgin Islands. Other restrictions may apply. The information contained herein should not be construed as a commitment to lend. Morgan Stanley Private Bank, National Association is an Equal Housing Lender and Member FDIC that is primarily regulated by the Office of the Comptroller of the Currency. Nationwide Mortgage Licensing System Unique Identifier #663185. </a:t>
            </a:r>
            <a:r>
              <a:rPr lang="en-US" b="1" dirty="0"/>
              <a:t>The proceeds from a residential mortgage loan (including draws and advances from a home equity line of credit) are not permitted to be used to purchase, trade, or carry eligible margin stock; repay margin debt that was used to purchase, trade, or carry margin stock; or to make payments on any amounts owed under the note, loan agreement, or loan security agreement; and cannot be deposited into a Morgan Stanley Smith Barney LLC or other brokerage account.</a:t>
            </a:r>
          </a:p>
          <a:p>
            <a:pPr>
              <a:lnSpc>
                <a:spcPct val="110000"/>
              </a:lnSpc>
              <a:spcBef>
                <a:spcPts val="600"/>
              </a:spcBef>
            </a:pPr>
            <a:r>
              <a:rPr lang="en-US" dirty="0"/>
              <a:t>Tailored Lending is a loan/line of credit product offered by Morgan Stanley Private Bank, National Association, an affiliate of Morgan Stanley Smith Barney LLC. A Tailored Lending credit facility may be a committed or demand loan/line of credit. All Tailored Lending loans/lines of credit are subject to the underwriting standards and independent approval of Morgan Stanley Private Bank, National Association. Tailored Lending loans/lines of credit may not be available in all locations. Rates, terms, and programs are subject to change without notice. Other restrictions may apply. The information contained herein should not be construed as a commitment to lend. Morgan Stanley Private Bank, National Association is a Member FDIC that is primarily regulated by the Office of the Comptroller of the Currency. </a:t>
            </a:r>
            <a:r>
              <a:rPr lang="en-US" b="1" dirty="0"/>
              <a:t>The proceeds from a Tailored Lending loan/line of credit (including draws and other advances) may not be used to purchase, trade, or carry margin stock; repay margin debt that was used to purchase, trade, or carry margin stock; and cannot be deposited into a Morgan Stanley Smith Barney LLC or other brokerage account.</a:t>
            </a:r>
          </a:p>
          <a:p>
            <a:pPr>
              <a:lnSpc>
                <a:spcPct val="110000"/>
              </a:lnSpc>
              <a:spcBef>
                <a:spcPts val="600"/>
              </a:spcBef>
            </a:pPr>
            <a:r>
              <a:rPr lang="en-US" b="1" dirty="0"/>
              <a:t>Securities based loans are provided by Morgan Stanley Smith Barney LLC, Morgan Stanley Private Bank, National Association or Morgan Stanley Bank, N.A, as applicable</a:t>
            </a:r>
            <a:r>
              <a:rPr lang="en-US" dirty="0"/>
              <a:t>.</a:t>
            </a:r>
          </a:p>
          <a:p>
            <a:pPr>
              <a:lnSpc>
                <a:spcPct val="110000"/>
              </a:lnSpc>
              <a:spcBef>
                <a:spcPts val="600"/>
              </a:spcBef>
            </a:pPr>
            <a:r>
              <a:rPr lang="en-US" b="1" dirty="0"/>
              <a:t>Important Risk Information for Securities Based Lending</a:t>
            </a:r>
            <a:r>
              <a:rPr lang="en-US" dirty="0"/>
              <a:t>: You need to understand that: (1) Sufficient collateral must be maintained to support your loan(s) and to take future advances; (2) You may have to deposit additional cash or eligible securities on short notice; (3) Some or all of your securities may be sold without prior notice in order to maintain account equity at required maintenance levels. You will not be entitled to choose the securities that will be sold. These actions may interrupt your long-term investment strategy and may result in adverse tax consequences or in additional fees being assessed; (4) Morgan Stanley Bank, N.A., Morgan Stanley Private Bank, National Association or Morgan Stanley Smith Barney LLC (collectively referred to as “Morgan Stanley”) reserves the right not to fund any advance request due to insufficient collateral or for any other reason except for any portion of a securities based loan that is identified as a committed facility; (5) Morgan Stanley reserves the right to increase your collateral maintenance requirements at any time without notice; and (6) Morgan Stanley reserves the right to call securities based loans at any time and for any reason.</a:t>
            </a:r>
          </a:p>
        </p:txBody>
      </p:sp>
    </p:spTree>
    <p:extLst>
      <p:ext uri="{BB962C8B-B14F-4D97-AF65-F5344CB8AC3E}">
        <p14:creationId xmlns:p14="http://schemas.microsoft.com/office/powerpoint/2010/main" val="4099863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257487" y="5798986"/>
            <a:ext cx="429313" cy="464820"/>
          </a:xfrm>
          <a:prstGeom prst="rect">
            <a:avLst/>
          </a:prstGeom>
          <a:noFill/>
          <a:ln>
            <a:noFill/>
          </a:ln>
        </p:spPr>
      </p:pic>
      <p:sp>
        <p:nvSpPr>
          <p:cNvPr id="3" name="Title 2"/>
          <p:cNvSpPr>
            <a:spLocks noGrp="1"/>
          </p:cNvSpPr>
          <p:nvPr>
            <p:ph type="title"/>
          </p:nvPr>
        </p:nvSpPr>
        <p:spPr/>
        <p:txBody>
          <a:bodyPr/>
          <a:lstStyle/>
          <a:p>
            <a:r>
              <a:rPr lang="en-US" dirty="0"/>
              <a:t>Disclosures (Cont’d)	</a:t>
            </a:r>
          </a:p>
        </p:txBody>
      </p:sp>
      <p:sp>
        <p:nvSpPr>
          <p:cNvPr id="2" name="Content Placeholder 1"/>
          <p:cNvSpPr>
            <a:spLocks noGrp="1"/>
          </p:cNvSpPr>
          <p:nvPr>
            <p:ph idx="1"/>
          </p:nvPr>
        </p:nvSpPr>
        <p:spPr>
          <a:xfrm>
            <a:off x="457197" y="1280160"/>
            <a:ext cx="8220456" cy="4251960"/>
          </a:xfrm>
        </p:spPr>
        <p:txBody>
          <a:bodyPr/>
          <a:lstStyle/>
          <a:p>
            <a:pPr>
              <a:lnSpc>
                <a:spcPct val="95000"/>
              </a:lnSpc>
              <a:spcBef>
                <a:spcPts val="300"/>
              </a:spcBef>
            </a:pPr>
            <a:r>
              <a:rPr lang="en-US" dirty="0"/>
              <a:t>The Morgan Stanley Credit Card from American Express or the Platinum Card® from American Express exclusively for Morgan Stanley is only available for clients who have an eligible Morgan Stanley Smith Barney LLC brokerage account (“eligible account”). Eligible account means a Morgan Stanley Smith Barney LLC brokerage account held in your name or in the name of a revocable trust where the client is the grantor and trustee, except for the following accounts: Charitable Remainder Annuity Trusts, Charitable Remainder Unitrusts, irrevocable trusts and employer-sponsored accounts. Eligibility is subject to change. American Express may cancel your Card Account and participation in this program, if you do not maintain an eligible account. Morgan Stanley Smith Barney LLC may compensate your Financial Advisor and other employees in connection with your acquisition or use of either the Morgan Stanley Credit Card from American Express or the Platinum Card® from American Express exclusively for Morgan Stanley. </a:t>
            </a:r>
          </a:p>
          <a:p>
            <a:pPr>
              <a:lnSpc>
                <a:spcPct val="95000"/>
              </a:lnSpc>
              <a:spcBef>
                <a:spcPts val="300"/>
              </a:spcBef>
            </a:pPr>
            <a:r>
              <a:rPr lang="en-US" dirty="0"/>
              <a:t>The Morgan Stanley Cards from American Express are issued by American Express Bank, FSB, not Morgan Stanley Smith Barney LLC. Services and rewards for the Cards are provided by Morgan Stanley Smith Barney LLC, American Express or other third parties. Restrictions and other limitations apply. See the terms and conditions for the Cards for details. Clients are urged to review fully before applying.</a:t>
            </a:r>
          </a:p>
          <a:p>
            <a:pPr>
              <a:lnSpc>
                <a:spcPct val="95000"/>
              </a:lnSpc>
              <a:spcBef>
                <a:spcPts val="300"/>
              </a:spcBef>
            </a:pPr>
            <a:r>
              <a:rPr lang="en-US" dirty="0"/>
              <a:t>The lending products referenced are separate and distinct, and are not connected in any way. The ability to qualify for one product is not connected to an individual’s eligibility for another.</a:t>
            </a:r>
          </a:p>
          <a:p>
            <a:pPr>
              <a:lnSpc>
                <a:spcPct val="95000"/>
              </a:lnSpc>
              <a:spcBef>
                <a:spcPts val="300"/>
              </a:spcBef>
            </a:pPr>
            <a:r>
              <a:rPr lang="en-US" dirty="0"/>
              <a:t>The Morgan Stanley Debit Card is currently issued by UMB Bank, N.A., pursuant to a license from MasterCard International Incorporated. MasterCard and Maestro are registered trademarks of MasterCard International Incorporated. The third-party trademarks and service marks contained herein are the property of their respective owners. </a:t>
            </a:r>
          </a:p>
          <a:p>
            <a:pPr>
              <a:lnSpc>
                <a:spcPct val="95000"/>
              </a:lnSpc>
              <a:spcBef>
                <a:spcPts val="300"/>
              </a:spcBef>
            </a:pPr>
            <a:r>
              <a:rPr lang="en-US" dirty="0"/>
              <a:t>Reserved clients are eligible for unlimited ATM fee rebates and Non-Reserved clients are eligible for up to $200 in ATM fee rebates per calendar year. The $200 per calendar year cap does not apply to Premier Cash Management Accounts.</a:t>
            </a:r>
          </a:p>
          <a:p>
            <a:pPr>
              <a:lnSpc>
                <a:spcPct val="95000"/>
              </a:lnSpc>
              <a:spcBef>
                <a:spcPts val="300"/>
              </a:spcBef>
            </a:pPr>
            <a:r>
              <a:rPr lang="en-US" dirty="0"/>
              <a:t>The Morgan Stanley Mobile App is currently available for iPhone® and iPad® from the App StoreSM and AndroidTM on Google PlayTM. Standard messaging and data rates from your provider may apply.</a:t>
            </a:r>
          </a:p>
          <a:p>
            <a:pPr>
              <a:lnSpc>
                <a:spcPct val="95000"/>
              </a:lnSpc>
              <a:spcBef>
                <a:spcPts val="300"/>
              </a:spcBef>
            </a:pPr>
            <a:r>
              <a:rPr lang="en-US" dirty="0"/>
              <a:t>Premier Cash Management is an incentive program that recognizes and rewards clients for choosing Morgan Stanley for their everyday cash management needs.  Clients must meet certain criteria in order to qualify for the Premier Cash Management program, and Morgan Stanley Smith Barney LLC reserves the right to change or terminate the program at any time and without notice.  Where appropriate, Morgan Stanley Smith Barney LLC has entered into arrangements with affiliated and non-affiliated parties to assist in offering certain products and services related to Premier Cash Management.  Please refer to the Premier Cash Management Terms and Conditions for further details.</a:t>
            </a:r>
          </a:p>
          <a:p>
            <a:pPr>
              <a:lnSpc>
                <a:spcPct val="95000"/>
              </a:lnSpc>
              <a:spcBef>
                <a:spcPts val="300"/>
              </a:spcBef>
            </a:pPr>
            <a:r>
              <a:rPr lang="en-US" dirty="0"/>
              <a:t>Send Money with Zelle is available on the Morgan Stanley Mobile App for iPhone and Android. Enrollment is required and dollar and frequency limits may apply. Domestic fund transfers must be made from an eligible account at Morgan Stanley Smith Barney LLC (Morgan Stanley) to a US-based account at another financial institution. Morgan Stanley maintains arrangements with JP Morgan Chase Bank, N.A. and UMB Bank, N.A. as NACHA-participating depository financial institutions for the processing of transfers on Zelle. Data connection required, and message and data rates may apply, including those from your communications service provider. See the Morgan Stanley Send Money with Zelle terms for details. Zelle and the Zelle related marks are wholly owned by Early Warning Services, LLC and are used herein under license. Morgan Stanley is not affiliated with Zelle.  Zelle is available to U.S. bank account holders only. Transactions typically occur within minutes.</a:t>
            </a:r>
          </a:p>
          <a:p>
            <a:pPr>
              <a:lnSpc>
                <a:spcPct val="95000"/>
              </a:lnSpc>
              <a:spcBef>
                <a:spcPts val="300"/>
              </a:spcBef>
            </a:pPr>
            <a:r>
              <a:rPr lang="en-US" dirty="0"/>
              <a:t>To understand the differences between brokerage and advisory relationships, you should consult your Financial Advisor, or review our Understanding Your Brokerage and Investment Advisory Relationships brochure available at </a:t>
            </a:r>
            <a:r>
              <a:rPr lang="en-US" dirty="0">
                <a:hlinkClick r:id="rId4"/>
              </a:rPr>
              <a:t>http://www.morganstanley.com/ourcommitment/</a:t>
            </a:r>
            <a:r>
              <a:rPr lang="en-US" dirty="0"/>
              <a:t> </a:t>
            </a:r>
          </a:p>
          <a:p>
            <a:pPr>
              <a:lnSpc>
                <a:spcPct val="95000"/>
              </a:lnSpc>
              <a:spcBef>
                <a:spcPts val="300"/>
              </a:spcBef>
            </a:pPr>
            <a:r>
              <a:rPr lang="en-US" dirty="0"/>
              <a:t>Insurance products are offered in conjunction with Morgan Stanley Smith Barney LLC’s licensed insurance agency affiliates.</a:t>
            </a:r>
          </a:p>
          <a:p>
            <a:pPr>
              <a:lnSpc>
                <a:spcPct val="95000"/>
              </a:lnSpc>
              <a:spcBef>
                <a:spcPts val="300"/>
              </a:spcBef>
            </a:pPr>
            <a:r>
              <a:rPr lang="en-US" dirty="0"/>
              <a:t>Morgan Stanley Smith Barney LLC does not accept appointments nor will it act as a trustee but it will provide access to trust services through an appropriate third-party corporate trustee.</a:t>
            </a:r>
          </a:p>
          <a:p>
            <a:pPr>
              <a:lnSpc>
                <a:spcPct val="95000"/>
              </a:lnSpc>
              <a:spcBef>
                <a:spcPts val="300"/>
              </a:spcBef>
            </a:pPr>
            <a:r>
              <a:rPr lang="en-US" dirty="0"/>
              <a:t>Although they may be admitted attorneys, planning directors and other wealth planning center personnel holding legal degrees are acting purely in a non-representative capacity.  Neither they nor Morgan Stanley provide tax or legal advice to clients or to Morgan Stanley.</a:t>
            </a:r>
          </a:p>
          <a:p>
            <a:pPr>
              <a:lnSpc>
                <a:spcPct val="95000"/>
              </a:lnSpc>
              <a:spcBef>
                <a:spcPts val="300"/>
              </a:spcBef>
            </a:pPr>
            <a:r>
              <a:rPr lang="en-US" dirty="0"/>
              <a:t>The Morgan Stanley Global Impact Funding Trust, Inc. (“MS GIFT, Inc.”) is an organization described in Section 501(c) (3) of the Internal Revenue Code of 1986, as amended. MS Global Impact Funding Trust (“MS GIFT”) is a donor-advised fund. Morgan Stanley Smith Barney LLC provides investment management and administrative services to MS GIFT.</a:t>
            </a:r>
          </a:p>
        </p:txBody>
      </p:sp>
    </p:spTree>
    <p:extLst>
      <p:ext uri="{BB962C8B-B14F-4D97-AF65-F5344CB8AC3E}">
        <p14:creationId xmlns:p14="http://schemas.microsoft.com/office/powerpoint/2010/main" val="239451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457200" y="1362075"/>
            <a:ext cx="7315200" cy="5048250"/>
          </a:xfrm>
        </p:spPr>
        <p:txBody>
          <a:bodyPr numCol="2"/>
          <a:lstStyle/>
          <a:p>
            <a:r>
              <a:rPr lang="en-US" b="1" dirty="0"/>
              <a:t>What is the average life expectancy for a 65 year old woman? A 65 year old man?</a:t>
            </a:r>
          </a:p>
          <a:p>
            <a:pPr lvl="1"/>
            <a:r>
              <a:rPr lang="en-US" b="1" dirty="0"/>
              <a:t>80/76</a:t>
            </a:r>
          </a:p>
          <a:p>
            <a:pPr lvl="1"/>
            <a:r>
              <a:rPr lang="en-US" b="1" dirty="0"/>
              <a:t>86/84</a:t>
            </a:r>
          </a:p>
          <a:p>
            <a:pPr lvl="1"/>
            <a:r>
              <a:rPr lang="en-US" b="1" dirty="0"/>
              <a:t>76/72</a:t>
            </a:r>
          </a:p>
          <a:p>
            <a:pPr lvl="1"/>
            <a:r>
              <a:rPr lang="en-US" b="1" dirty="0"/>
              <a:t>92/87</a:t>
            </a:r>
          </a:p>
          <a:p>
            <a:endParaRPr lang="en-US" dirty="0"/>
          </a:p>
        </p:txBody>
      </p:sp>
      <p:sp>
        <p:nvSpPr>
          <p:cNvPr id="3" name="Title 2"/>
          <p:cNvSpPr>
            <a:spLocks noGrp="1"/>
          </p:cNvSpPr>
          <p:nvPr>
            <p:ph type="title"/>
          </p:nvPr>
        </p:nvSpPr>
        <p:spPr/>
        <p:txBody>
          <a:bodyPr/>
          <a:lstStyle/>
          <a:p>
            <a:r>
              <a:rPr lang="en-US" dirty="0">
                <a:solidFill>
                  <a:schemeClr val="accent2"/>
                </a:solidFill>
              </a:rPr>
              <a:t>How Does Social Security Fit Into Retirement?</a:t>
            </a:r>
          </a:p>
        </p:txBody>
      </p:sp>
    </p:spTree>
    <p:extLst>
      <p:ext uri="{BB962C8B-B14F-4D97-AF65-F5344CB8AC3E}">
        <p14:creationId xmlns:p14="http://schemas.microsoft.com/office/powerpoint/2010/main" val="2872476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numCol="2"/>
          <a:lstStyle/>
          <a:p>
            <a:r>
              <a:rPr lang="en-US" b="1" dirty="0"/>
              <a:t>What is the average life expectancy for a 65 year old woman? A 65 year old man?</a:t>
            </a:r>
          </a:p>
          <a:p>
            <a:pPr lvl="1"/>
            <a:r>
              <a:rPr lang="en-US" b="1" dirty="0"/>
              <a:t>80/76</a:t>
            </a:r>
          </a:p>
          <a:p>
            <a:pPr lvl="1"/>
            <a:r>
              <a:rPr lang="en-US" b="1" dirty="0"/>
              <a:t>86/84</a:t>
            </a:r>
          </a:p>
          <a:p>
            <a:pPr lvl="1"/>
            <a:r>
              <a:rPr lang="en-US" b="1" dirty="0"/>
              <a:t>76/72</a:t>
            </a:r>
          </a:p>
          <a:p>
            <a:pPr lvl="1"/>
            <a:r>
              <a:rPr lang="en-US" b="1" dirty="0"/>
              <a:t>92/87</a:t>
            </a:r>
          </a:p>
          <a:p>
            <a:endParaRPr lang="en-US" dirty="0"/>
          </a:p>
        </p:txBody>
      </p:sp>
      <p:sp>
        <p:nvSpPr>
          <p:cNvPr id="3" name="Title 2"/>
          <p:cNvSpPr>
            <a:spLocks noGrp="1"/>
          </p:cNvSpPr>
          <p:nvPr>
            <p:ph type="title"/>
          </p:nvPr>
        </p:nvSpPr>
        <p:spPr/>
        <p:txBody>
          <a:bodyPr/>
          <a:lstStyle/>
          <a:p>
            <a:r>
              <a:rPr lang="en-US" dirty="0">
                <a:solidFill>
                  <a:schemeClr val="accent2"/>
                </a:solidFill>
              </a:rPr>
              <a:t>How Does Social Security Fit Into Retirement?</a:t>
            </a:r>
          </a:p>
        </p:txBody>
      </p:sp>
      <p:sp>
        <p:nvSpPr>
          <p:cNvPr id="6" name="Oval 5"/>
          <p:cNvSpPr/>
          <p:nvPr/>
        </p:nvSpPr>
        <p:spPr>
          <a:xfrm>
            <a:off x="752474" y="2428875"/>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43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457200" y="1362075"/>
            <a:ext cx="7315200" cy="5048250"/>
          </a:xfrm>
        </p:spPr>
        <p:txBody>
          <a:bodyPr numCol="2"/>
          <a:lstStyle/>
          <a:p>
            <a:r>
              <a:rPr lang="en-US" dirty="0"/>
              <a:t>What is the average life expectancy for a 65 year old woman? A 65 year old man?</a:t>
            </a:r>
          </a:p>
          <a:p>
            <a:pPr lvl="1"/>
            <a:r>
              <a:rPr lang="en-US" dirty="0"/>
              <a:t>80/76</a:t>
            </a:r>
          </a:p>
          <a:p>
            <a:pPr lvl="1"/>
            <a:r>
              <a:rPr lang="en-US" dirty="0"/>
              <a:t>86/84</a:t>
            </a:r>
          </a:p>
          <a:p>
            <a:pPr lvl="1"/>
            <a:r>
              <a:rPr lang="en-US" dirty="0"/>
              <a:t>76/72</a:t>
            </a:r>
          </a:p>
          <a:p>
            <a:pPr lvl="1"/>
            <a:r>
              <a:rPr lang="en-US" dirty="0"/>
              <a:t>92/87</a:t>
            </a:r>
          </a:p>
          <a:p>
            <a:r>
              <a:rPr lang="en-US" b="1" dirty="0"/>
              <a:t>Almost half of unmarried women over age 65 rely on Social Security for what percentage of their income?</a:t>
            </a:r>
          </a:p>
          <a:p>
            <a:pPr lvl="1"/>
            <a:r>
              <a:rPr lang="en-US" dirty="0"/>
              <a:t>60%</a:t>
            </a:r>
          </a:p>
          <a:p>
            <a:pPr lvl="1"/>
            <a:r>
              <a:rPr lang="en-US" dirty="0"/>
              <a:t>70%</a:t>
            </a:r>
          </a:p>
          <a:p>
            <a:pPr lvl="1"/>
            <a:r>
              <a:rPr lang="en-US" dirty="0"/>
              <a:t>80%</a:t>
            </a:r>
          </a:p>
          <a:p>
            <a:pPr lvl="1"/>
            <a:r>
              <a:rPr lang="en-US" dirty="0"/>
              <a:t>90%</a:t>
            </a:r>
          </a:p>
          <a:p>
            <a:pPr marL="0" indent="0">
              <a:buNone/>
            </a:pPr>
            <a:endParaRPr lang="en-US" dirty="0"/>
          </a:p>
        </p:txBody>
      </p:sp>
      <p:sp>
        <p:nvSpPr>
          <p:cNvPr id="3" name="Title 2"/>
          <p:cNvSpPr>
            <a:spLocks noGrp="1"/>
          </p:cNvSpPr>
          <p:nvPr>
            <p:ph type="title"/>
          </p:nvPr>
        </p:nvSpPr>
        <p:spPr/>
        <p:txBody>
          <a:bodyPr/>
          <a:lstStyle/>
          <a:p>
            <a:r>
              <a:rPr lang="en-US" dirty="0">
                <a:solidFill>
                  <a:schemeClr val="accent2"/>
                </a:solidFill>
              </a:rPr>
              <a:t>How Does Social Security Fit Into Retirement?</a:t>
            </a:r>
          </a:p>
        </p:txBody>
      </p:sp>
      <p:sp>
        <p:nvSpPr>
          <p:cNvPr id="4" name="Oval 3"/>
          <p:cNvSpPr/>
          <p:nvPr/>
        </p:nvSpPr>
        <p:spPr>
          <a:xfrm>
            <a:off x="752472" y="2209800"/>
            <a:ext cx="809625"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09391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YOUTPLACEHOLDERNAME" val="Text Placeholder 2"/>
</p:tagLst>
</file>

<file path=ppt/tags/tag10.xml><?xml version="1.0" encoding="utf-8"?>
<p:tagLst xmlns:a="http://schemas.openxmlformats.org/drawingml/2006/main" xmlns:r="http://schemas.openxmlformats.org/officeDocument/2006/relationships" xmlns:p="http://schemas.openxmlformats.org/presentationml/2006/main">
  <p:tag name="LAYOUTPLACEHOLDERNAME" val="Text Placeholder 6"/>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17.xml><?xml version="1.0" encoding="utf-8"?>
<p:tagLst xmlns:a="http://schemas.openxmlformats.org/drawingml/2006/main" xmlns:r="http://schemas.openxmlformats.org/officeDocument/2006/relationships" xmlns:p="http://schemas.openxmlformats.org/presentationml/2006/main">
  <p:tag name="ICONIMAGE" val="true"/>
</p:tagLst>
</file>

<file path=ppt/tags/tag18.xml><?xml version="1.0" encoding="utf-8"?>
<p:tagLst xmlns:a="http://schemas.openxmlformats.org/drawingml/2006/main" xmlns:r="http://schemas.openxmlformats.org/officeDocument/2006/relationships" xmlns:p="http://schemas.openxmlformats.org/presentationml/2006/main">
  <p:tag name="ICONIMAGE" val="tru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2.xml><?xml version="1.0" encoding="utf-8"?>
<p:tagLst xmlns:a="http://schemas.openxmlformats.org/drawingml/2006/main" xmlns:r="http://schemas.openxmlformats.org/officeDocument/2006/relationships" xmlns:p="http://schemas.openxmlformats.org/presentationml/2006/main">
  <p:tag name="LAYOUTPLACEHOLDERNAME" val="Content Placeholder 1"/>
</p:tagLst>
</file>

<file path=ppt/tags/tag20.xml><?xml version="1.0" encoding="utf-8"?>
<p:tagLst xmlns:a="http://schemas.openxmlformats.org/drawingml/2006/main" xmlns:r="http://schemas.openxmlformats.org/officeDocument/2006/relationships" xmlns:p="http://schemas.openxmlformats.org/presentationml/2006/main">
  <p:tag name="ICONIMAGE" val="true"/>
</p:tagLst>
</file>

<file path=ppt/tags/tag3.xml><?xml version="1.0" encoding="utf-8"?>
<p:tagLst xmlns:a="http://schemas.openxmlformats.org/drawingml/2006/main" xmlns:r="http://schemas.openxmlformats.org/officeDocument/2006/relationships" xmlns:p="http://schemas.openxmlformats.org/presentationml/2006/main">
  <p:tag name="LAYOUTPLACEHOLDERNAME" val="Title 1"/>
</p:tagLst>
</file>

<file path=ppt/tags/tag4.xml><?xml version="1.0" encoding="utf-8"?>
<p:tagLst xmlns:a="http://schemas.openxmlformats.org/drawingml/2006/main" xmlns:r="http://schemas.openxmlformats.org/officeDocument/2006/relationships" xmlns:p="http://schemas.openxmlformats.org/presentationml/2006/main">
  <p:tag name="LAYOUTPLACEHOLDERNAME" val="Text Placeholder 6"/>
</p:tagLst>
</file>

<file path=ppt/tags/tag5.xml><?xml version="1.0" encoding="utf-8"?>
<p:tagLst xmlns:a="http://schemas.openxmlformats.org/drawingml/2006/main" xmlns:r="http://schemas.openxmlformats.org/officeDocument/2006/relationships" xmlns:p="http://schemas.openxmlformats.org/presentationml/2006/main">
  <p:tag name="LAYOUTPLACEHOLDERNAME" val="Title 1"/>
</p:tagLst>
</file>

<file path=ppt/tags/tag6.xml><?xml version="1.0" encoding="utf-8"?>
<p:tagLst xmlns:a="http://schemas.openxmlformats.org/drawingml/2006/main" xmlns:r="http://schemas.openxmlformats.org/officeDocument/2006/relationships" xmlns:p="http://schemas.openxmlformats.org/presentationml/2006/main">
  <p:tag name="LAYOUTPLACEHOLDERNAME" val="Text Placeholder 6"/>
</p:tagLst>
</file>

<file path=ppt/tags/tag7.xml><?xml version="1.0" encoding="utf-8"?>
<p:tagLst xmlns:a="http://schemas.openxmlformats.org/drawingml/2006/main" xmlns:r="http://schemas.openxmlformats.org/officeDocument/2006/relationships" xmlns:p="http://schemas.openxmlformats.org/presentationml/2006/main">
  <p:tag name="LAYOUTPLACEHOLDERNAME" val="Title 1"/>
</p:tagLst>
</file>

<file path=ppt/tags/tag8.xml><?xml version="1.0" encoding="utf-8"?>
<p:tagLst xmlns:a="http://schemas.openxmlformats.org/drawingml/2006/main" xmlns:r="http://schemas.openxmlformats.org/officeDocument/2006/relationships" xmlns:p="http://schemas.openxmlformats.org/presentationml/2006/main">
  <p:tag name="LAYOUTPLACEHOLDERNAME" val="Text Placeholder 6"/>
</p:tagLst>
</file>

<file path=ppt/tags/tag9.xml><?xml version="1.0" encoding="utf-8"?>
<p:tagLst xmlns:a="http://schemas.openxmlformats.org/drawingml/2006/main" xmlns:r="http://schemas.openxmlformats.org/officeDocument/2006/relationships" xmlns:p="http://schemas.openxmlformats.org/presentationml/2006/main">
  <p:tag name="LAYOUTPLACEHOLDERNAME" val="Title 1"/>
</p:tagLst>
</file>

<file path=ppt/theme/theme1.xml><?xml version="1.0" encoding="utf-8"?>
<a:theme xmlns:a="http://schemas.openxmlformats.org/drawingml/2006/main" name="Firmwide All-Purpose_05.25.16">
  <a:themeElements>
    <a:clrScheme name="!Firmwide - ALL PURPOSE">
      <a:dk1>
        <a:srgbClr val="000000"/>
      </a:dk1>
      <a:lt1>
        <a:srgbClr val="DEE1E6"/>
      </a:lt1>
      <a:dk2>
        <a:srgbClr val="97D0FF"/>
      </a:dk2>
      <a:lt2>
        <a:srgbClr val="A9A9A9"/>
      </a:lt2>
      <a:accent1>
        <a:srgbClr val="005AA4"/>
      </a:accent1>
      <a:accent2>
        <a:srgbClr val="00A1E2"/>
      </a:accent2>
      <a:accent3>
        <a:srgbClr val="6769B5"/>
      </a:accent3>
      <a:accent4>
        <a:srgbClr val="3BC3A3"/>
      </a:accent4>
      <a:accent5>
        <a:srgbClr val="D0B86A"/>
      </a:accent5>
      <a:accent6>
        <a:srgbClr val="93959B"/>
      </a:accent6>
      <a:hlink>
        <a:srgbClr val="50CEFF"/>
      </a:hlink>
      <a:folHlink>
        <a:srgbClr val="A2A2A2"/>
      </a:folHlink>
    </a:clrScheme>
    <a:fontScheme name="Firmwid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dirty="0" smtClean="0"/>
        </a:defPPr>
      </a:lstStyle>
    </a:txDef>
  </a:objectDefaults>
  <a:extraClrSchemeLst>
    <a:extraClrScheme>
      <a:clrScheme name="!Firmwide - AUDITORIUM">
        <a:dk1>
          <a:srgbClr val="FFFFFF"/>
        </a:dk1>
        <a:lt1>
          <a:srgbClr val="004176"/>
        </a:lt1>
        <a:dk2>
          <a:srgbClr val="A7D7FF"/>
        </a:dk2>
        <a:lt2>
          <a:srgbClr val="A9A9A9"/>
        </a:lt2>
        <a:accent1>
          <a:srgbClr val="0095D0"/>
        </a:accent1>
        <a:accent2>
          <a:srgbClr val="4BCCFF"/>
        </a:accent2>
        <a:accent3>
          <a:srgbClr val="6769B5"/>
        </a:accent3>
        <a:accent4>
          <a:srgbClr val="3BC3A3"/>
        </a:accent4>
        <a:accent5>
          <a:srgbClr val="D0B86A"/>
        </a:accent5>
        <a:accent6>
          <a:srgbClr val="93959B"/>
        </a:accent6>
        <a:hlink>
          <a:srgbClr val="50CEFF"/>
        </a:hlink>
        <a:folHlink>
          <a:srgbClr val="A2A2A2"/>
        </a:folHlink>
      </a:clrScheme>
    </a:extraClrScheme>
    <a:extraClrScheme>
      <a:clrScheme name="!Firmwide - ALL PURPOSE">
        <a:dk1>
          <a:srgbClr val="000000"/>
        </a:dk1>
        <a:lt1>
          <a:srgbClr val="DEE1E6"/>
        </a:lt1>
        <a:dk2>
          <a:srgbClr val="97D0FF"/>
        </a:dk2>
        <a:lt2>
          <a:srgbClr val="A9A9A9"/>
        </a:lt2>
        <a:accent1>
          <a:srgbClr val="005AA4"/>
        </a:accent1>
        <a:accent2>
          <a:srgbClr val="00A1E2"/>
        </a:accent2>
        <a:accent3>
          <a:srgbClr val="6769B5"/>
        </a:accent3>
        <a:accent4>
          <a:srgbClr val="3BC3A3"/>
        </a:accent4>
        <a:accent5>
          <a:srgbClr val="D0B86A"/>
        </a:accent5>
        <a:accent6>
          <a:srgbClr val="93959B"/>
        </a:accent6>
        <a:hlink>
          <a:srgbClr val="50CEFF"/>
        </a:hlink>
        <a:folHlink>
          <a:srgbClr val="A2A2A2"/>
        </a:folHlink>
      </a:clrScheme>
    </a:extraClrScheme>
  </a:extraClrSchemeLst>
  <a:custClrLst>
    <a:custClr name="Green">
      <a:srgbClr val="2D8F78"/>
    </a:custClr>
    <a:custClr name="Teal">
      <a:srgbClr val="92DECC"/>
    </a:custClr>
    <a:custClr name="Purple">
      <a:srgbClr val="929BCA"/>
    </a:custClr>
    <a:custClr name="Light Purple">
      <a:srgbClr val="D5D9EB"/>
    </a:custClr>
    <a:custClr name="Maroon">
      <a:srgbClr val="B4425D"/>
    </a:custClr>
    <a:custClr name="Light Gold">
      <a:srgbClr val="E3D7AB"/>
    </a:custClr>
    <a:custClr name="Brown">
      <a:srgbClr val="C3842F"/>
    </a:custClr>
    <a:custClr name="Navy">
      <a:srgbClr val="003064"/>
    </a:custClr>
    <a:custClr name="Pie Border White">
      <a:srgbClr val="FFFFFF"/>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Firmwide Standard_2.11.16</Template>
  <TotalTime>0</TotalTime>
  <Words>9962</Words>
  <Application>Microsoft Office PowerPoint</Application>
  <PresentationFormat>On-screen Show (4:3)</PresentationFormat>
  <Paragraphs>962</Paragraphs>
  <Slides>63</Slides>
  <Notes>52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Wingdings</vt:lpstr>
      <vt:lpstr>Firmwide All-Purpose_05.25.16</vt:lpstr>
      <vt:lpstr>PowerPoint Presentation</vt:lpstr>
      <vt:lpstr>PowerPoint Presentation</vt:lpstr>
      <vt:lpstr>PowerPoint Presentation</vt:lpstr>
      <vt:lpstr>Social Security Fun Facts</vt:lpstr>
      <vt:lpstr>Top 12 Things to Know About Social Security</vt:lpstr>
      <vt:lpstr>Top 12 Things to Know About Social Security</vt:lpstr>
      <vt:lpstr>How Does Social Security Fit Into Retirement?</vt:lpstr>
      <vt:lpstr>How Does Social Security Fit Into Retirement?</vt:lpstr>
      <vt:lpstr>How Does Social Security Fit Into Retirement?</vt:lpstr>
      <vt:lpstr>PowerPoint Presentation</vt:lpstr>
      <vt:lpstr>How Does Social Security Fit Into Retirement?</vt:lpstr>
      <vt:lpstr>PowerPoint Presentation</vt:lpstr>
      <vt:lpstr>How Does Social Security Fit Into Retirement?</vt:lpstr>
      <vt:lpstr>PowerPoint Presentation</vt:lpstr>
      <vt:lpstr>How Does Social Security Fit into Retirement</vt:lpstr>
      <vt:lpstr>How Does Social Security Fit Into Retirement?</vt:lpstr>
      <vt:lpstr>How Does Social Security Work ?</vt:lpstr>
      <vt:lpstr>Social Security Administration</vt:lpstr>
      <vt:lpstr>The Basics of Social Security</vt:lpstr>
      <vt:lpstr>History of Social Security</vt:lpstr>
      <vt:lpstr>Purpose of Social Security</vt:lpstr>
      <vt:lpstr>What Is Social Security?</vt:lpstr>
      <vt:lpstr>How Much Do Americans Rely on Social Security?</vt:lpstr>
      <vt:lpstr>Incomes of Social Security Recipients</vt:lpstr>
      <vt:lpstr>Maximum Benefits</vt:lpstr>
      <vt:lpstr>What can Social Security Cover </vt:lpstr>
      <vt:lpstr>How Far Does Social Security Go?</vt:lpstr>
      <vt:lpstr>Qualifying for Social Security Benefits</vt:lpstr>
      <vt:lpstr>When Can You Collect Social Security?</vt:lpstr>
      <vt:lpstr>Calculating Social Security Benefits</vt:lpstr>
      <vt:lpstr>Calculating PIA</vt:lpstr>
      <vt:lpstr>Windfall Elimination Provision Calculating a reduction in individual benefits </vt:lpstr>
      <vt:lpstr>Calculating WEP</vt:lpstr>
      <vt:lpstr>Government Pension Offset</vt:lpstr>
      <vt:lpstr>Government Pension Offset</vt:lpstr>
      <vt:lpstr>Government Pension Offset  Your pension could reduce your spousal or survivor benefits</vt:lpstr>
      <vt:lpstr>Spousal Benefits</vt:lpstr>
      <vt:lpstr>Social Security Benefits and Taxation</vt:lpstr>
      <vt:lpstr>Provisional Income</vt:lpstr>
      <vt:lpstr>Deciding When to Receive Benefits</vt:lpstr>
      <vt:lpstr>Social Security: Full Retirement Age (FRA)</vt:lpstr>
      <vt:lpstr>When to take Social Security</vt:lpstr>
      <vt:lpstr>Your Estimated Benefits Statement</vt:lpstr>
      <vt:lpstr>Social Security Planning Strategies</vt:lpstr>
      <vt:lpstr>Opportunities to Maximize Benefits </vt:lpstr>
      <vt:lpstr>How to Decide When to Receive Benefits</vt:lpstr>
      <vt:lpstr>Benefits Beyond Retirement</vt:lpstr>
      <vt:lpstr>Social Security Benefits for a Spouse, Survivor and  Divorced Spouse</vt:lpstr>
      <vt:lpstr>Eligibility if Divorced</vt:lpstr>
      <vt:lpstr>Same Sex Marriages Married same-sex couples now get Social Security benefits</vt:lpstr>
      <vt:lpstr>PowerPoint Presentation</vt:lpstr>
      <vt:lpstr>Survivors Benefits</vt:lpstr>
      <vt:lpstr>Maximize Benefits </vt:lpstr>
      <vt:lpstr>PowerPoint Presentation</vt:lpstr>
      <vt:lpstr>Disability Benefits</vt:lpstr>
      <vt:lpstr>Planning Your Retirement Strategy</vt:lpstr>
      <vt:lpstr>Start Planning Now</vt:lpstr>
      <vt:lpstr>Filling the Income Gap  </vt:lpstr>
      <vt:lpstr>Setting Goals According to Your Needs</vt:lpstr>
      <vt:lpstr>PowerPoint Presentation</vt:lpstr>
      <vt:lpstr>Contact Information</vt:lpstr>
      <vt:lpstr>Disclosures </vt:lpstr>
      <vt:lpstr>Disclosures (Cont’d)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2015-09-18T18:04:59Z</dcterms:created>
  <dcterms:modified xsi:type="dcterms:W3CDTF">2020-01-26T20:32:45Z</dcterms:modified>
  <cp:category>MS Branded\WM MKT Seminars (8943901)\Psychology and Money (604065022)</cp:category>
  <cp:contentStatus>Revised May 25, 2016</cp:contentStatus>
</cp:coreProperties>
</file>